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62" r:id="rId1"/>
  </p:sldMasterIdLst>
  <p:notesMasterIdLst>
    <p:notesMasterId r:id="rId32"/>
  </p:notesMasterIdLst>
  <p:handoutMasterIdLst>
    <p:handoutMasterId r:id="rId33"/>
  </p:handoutMasterIdLst>
  <p:sldIdLst>
    <p:sldId id="256" r:id="rId2"/>
    <p:sldId id="283" r:id="rId3"/>
    <p:sldId id="284" r:id="rId4"/>
    <p:sldId id="257" r:id="rId5"/>
    <p:sldId id="258" r:id="rId6"/>
    <p:sldId id="259" r:id="rId7"/>
    <p:sldId id="285" r:id="rId8"/>
    <p:sldId id="260" r:id="rId9"/>
    <p:sldId id="261" r:id="rId10"/>
    <p:sldId id="288" r:id="rId11"/>
    <p:sldId id="263" r:id="rId12"/>
    <p:sldId id="264" r:id="rId13"/>
    <p:sldId id="266" r:id="rId14"/>
    <p:sldId id="267" r:id="rId15"/>
    <p:sldId id="268" r:id="rId16"/>
    <p:sldId id="269" r:id="rId17"/>
    <p:sldId id="286" r:id="rId18"/>
    <p:sldId id="272" r:id="rId19"/>
    <p:sldId id="270" r:id="rId20"/>
    <p:sldId id="273" r:id="rId21"/>
    <p:sldId id="274" r:id="rId22"/>
    <p:sldId id="275" r:id="rId23"/>
    <p:sldId id="277" r:id="rId24"/>
    <p:sldId id="278" r:id="rId25"/>
    <p:sldId id="279" r:id="rId26"/>
    <p:sldId id="281" r:id="rId27"/>
    <p:sldId id="282" r:id="rId28"/>
    <p:sldId id="280" r:id="rId29"/>
    <p:sldId id="287" r:id="rId30"/>
    <p:sldId id="276" r:id="rId31"/>
  </p:sldIdLst>
  <p:sldSz cx="9144000" cy="5715000" type="screen16x10"/>
  <p:notesSz cx="6858000" cy="9144000"/>
  <p:custDataLst>
    <p:tags r:id="rId34"/>
  </p:custDataLst>
  <p:defaultTextStyle>
    <a:defPPr>
      <a:defRPr lang="da-DK"/>
    </a:defPPr>
    <a:lvl1pPr algn="l" rtl="0" fontAlgn="base">
      <a:spcBef>
        <a:spcPct val="5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1pPr>
    <a:lvl2pPr marL="356616" algn="l" rtl="0" fontAlgn="base">
      <a:spcBef>
        <a:spcPct val="5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2pPr>
    <a:lvl3pPr marL="713232" algn="l" rtl="0" fontAlgn="base">
      <a:spcBef>
        <a:spcPct val="5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3pPr>
    <a:lvl4pPr marL="1069848" algn="l" rtl="0" fontAlgn="base">
      <a:spcBef>
        <a:spcPct val="5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4pPr>
    <a:lvl5pPr marL="1426464" algn="l" rtl="0" fontAlgn="base">
      <a:spcBef>
        <a:spcPct val="5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5pPr>
    <a:lvl6pPr marL="1783080" algn="l" defTabSz="713232" rtl="0" eaLnBrk="1" latinLnBrk="0" hangingPunct="1">
      <a:defRPr sz="12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6pPr>
    <a:lvl7pPr marL="2139696" algn="l" defTabSz="713232" rtl="0" eaLnBrk="1" latinLnBrk="0" hangingPunct="1">
      <a:defRPr sz="12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7pPr>
    <a:lvl8pPr marL="2496312" algn="l" defTabSz="713232" rtl="0" eaLnBrk="1" latinLnBrk="0" hangingPunct="1">
      <a:defRPr sz="12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8pPr>
    <a:lvl9pPr marL="2852928" algn="l" defTabSz="713232" rtl="0" eaLnBrk="1" latinLnBrk="0" hangingPunct="1">
      <a:defRPr sz="12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012">
          <p15:clr>
            <a:srgbClr val="A4A3A4"/>
          </p15:clr>
        </p15:guide>
        <p15:guide id="2" orient="horz" pos="3884">
          <p15:clr>
            <a:srgbClr val="A4A3A4"/>
          </p15:clr>
        </p15:guide>
        <p15:guide id="3" pos="385">
          <p15:clr>
            <a:srgbClr val="A4A3A4"/>
          </p15:clr>
        </p15:guide>
        <p15:guide id="4" pos="2789">
          <p15:clr>
            <a:srgbClr val="A4A3A4"/>
          </p15:clr>
        </p15:guide>
        <p15:guide id="5" pos="2880">
          <p15:clr>
            <a:srgbClr val="A4A3A4"/>
          </p15:clr>
        </p15:guide>
        <p15:guide id="6" pos="5281">
          <p15:clr>
            <a:srgbClr val="A4A3A4"/>
          </p15:clr>
        </p15:guide>
        <p15:guide id="7" orient="horz" pos="913">
          <p15:clr>
            <a:srgbClr val="A4A3A4"/>
          </p15:clr>
        </p15:guide>
        <p15:guide id="8" orient="horz" pos="3929">
          <p15:clr>
            <a:srgbClr val="A4A3A4"/>
          </p15:clr>
        </p15:guide>
        <p15:guide id="9" pos="392">
          <p15:clr>
            <a:srgbClr val="A4A3A4"/>
          </p15:clr>
        </p15:guide>
        <p15:guide id="10" pos="3771">
          <p15:clr>
            <a:srgbClr val="A4A3A4"/>
          </p15:clr>
        </p15:guide>
        <p15:guide id="11" pos="3954">
          <p15:clr>
            <a:srgbClr val="A4A3A4"/>
          </p15:clr>
        </p15:guide>
        <p15:guide id="12" pos="7040">
          <p15:clr>
            <a:srgbClr val="A4A3A4"/>
          </p15:clr>
        </p15:guide>
        <p15:guide id="13" pos="73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00"/>
    <a:srgbClr val="FFCC00"/>
    <a:srgbClr val="FF6600"/>
    <a:srgbClr val="FF0000"/>
    <a:srgbClr val="990000"/>
    <a:srgbClr val="FF0099"/>
    <a:srgbClr val="CC3399"/>
    <a:srgbClr val="660066"/>
    <a:srgbClr val="66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2233" autoAdjust="0"/>
    <p:restoredTop sz="75086" autoAdjust="0"/>
  </p:normalViewPr>
  <p:slideViewPr>
    <p:cSldViewPr showGuides="1">
      <p:cViewPr varScale="1">
        <p:scale>
          <a:sx n="104" d="100"/>
          <a:sy n="104" d="100"/>
        </p:scale>
        <p:origin x="-1824" y="-96"/>
      </p:cViewPr>
      <p:guideLst>
        <p:guide orient="horz" pos="843"/>
        <p:guide orient="horz" pos="3237"/>
        <p:guide orient="horz" pos="761"/>
        <p:guide orient="horz" pos="3274"/>
        <p:guide pos="289"/>
        <p:guide pos="2092"/>
        <p:guide pos="2160"/>
        <p:guide pos="3961"/>
        <p:guide pos="294"/>
        <p:guide pos="2829"/>
        <p:guide pos="2966"/>
        <p:guide pos="5281"/>
        <p:guide pos="5500"/>
      </p:guideLst>
    </p:cSldViewPr>
  </p:slideViewPr>
  <p:outlineViewPr>
    <p:cViewPr>
      <p:scale>
        <a:sx n="33" d="100"/>
        <a:sy n="33" d="100"/>
      </p:scale>
      <p:origin x="0" y="1782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200"/>
            </a:lvl1pPr>
          </a:lstStyle>
          <a:p>
            <a:endParaRPr lang="da-DK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/>
            </a:lvl1pPr>
          </a:lstStyle>
          <a:p>
            <a:endParaRPr lang="da-DK" dirty="0"/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200"/>
            </a:lvl1pPr>
          </a:lstStyle>
          <a:p>
            <a:endParaRPr lang="da-DK" dirty="0"/>
          </a:p>
        </p:txBody>
      </p:sp>
      <p:sp>
        <p:nvSpPr>
          <p:cNvPr id="634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/>
            </a:lvl1pPr>
          </a:lstStyle>
          <a:p>
            <a:fld id="{491ECFBD-4A0D-4BCF-98A8-E205F44719BF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728099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200"/>
            </a:lvl1pPr>
          </a:lstStyle>
          <a:p>
            <a:endParaRPr lang="da-DK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/>
            </a:lvl1pPr>
          </a:lstStyle>
          <a:p>
            <a:endParaRPr lang="da-DK" dirty="0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text</a:t>
            </a:r>
            <a:r>
              <a:rPr lang="da-DK" dirty="0" smtClean="0"/>
              <a:t> </a:t>
            </a:r>
            <a:r>
              <a:rPr lang="da-DK" dirty="0" err="1" smtClean="0"/>
              <a:t>styles</a:t>
            </a:r>
            <a:endParaRPr lang="da-DK" dirty="0" smtClean="0"/>
          </a:p>
          <a:p>
            <a:pPr lvl="1"/>
            <a:r>
              <a:rPr lang="da-DK" dirty="0" smtClean="0"/>
              <a:t>Second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2"/>
            <a:r>
              <a:rPr lang="da-DK" dirty="0" smtClean="0"/>
              <a:t>Third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3"/>
            <a:r>
              <a:rPr lang="da-DK" dirty="0" err="1" smtClean="0"/>
              <a:t>Fourth</a:t>
            </a:r>
            <a:r>
              <a:rPr lang="da-DK" dirty="0" smtClean="0"/>
              <a:t>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4"/>
            <a:r>
              <a:rPr lang="da-DK" dirty="0" smtClean="0"/>
              <a:t>Fifth </a:t>
            </a:r>
            <a:r>
              <a:rPr lang="da-DK" dirty="0" err="1" smtClean="0"/>
              <a:t>level</a:t>
            </a:r>
            <a:endParaRPr lang="da-DK" dirty="0" smtClean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200"/>
            </a:lvl1pPr>
          </a:lstStyle>
          <a:p>
            <a:endParaRPr lang="da-DK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/>
            </a:lvl1pPr>
          </a:lstStyle>
          <a:p>
            <a:fld id="{C734BB09-483B-4C4B-A5A4-C02A22055B01}" type="slidenum">
              <a:rPr lang="da-DK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778360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9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1pPr>
    <a:lvl2pPr marL="356616" algn="l" rtl="0" fontAlgn="base">
      <a:spcBef>
        <a:spcPct val="30000"/>
      </a:spcBef>
      <a:spcAft>
        <a:spcPct val="0"/>
      </a:spcAft>
      <a:defRPr sz="9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2pPr>
    <a:lvl3pPr marL="713232" algn="l" rtl="0" fontAlgn="base">
      <a:spcBef>
        <a:spcPct val="30000"/>
      </a:spcBef>
      <a:spcAft>
        <a:spcPct val="0"/>
      </a:spcAft>
      <a:defRPr sz="9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3pPr>
    <a:lvl4pPr marL="1069848" algn="l" rtl="0" fontAlgn="base">
      <a:spcBef>
        <a:spcPct val="30000"/>
      </a:spcBef>
      <a:spcAft>
        <a:spcPct val="0"/>
      </a:spcAft>
      <a:defRPr sz="9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4pPr>
    <a:lvl5pPr marL="1426464" algn="l" rtl="0" fontAlgn="base">
      <a:spcBef>
        <a:spcPct val="30000"/>
      </a:spcBef>
      <a:spcAft>
        <a:spcPct val="0"/>
      </a:spcAft>
      <a:defRPr sz="9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5pPr>
    <a:lvl6pPr marL="1783080" algn="l" defTabSz="71323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Hi</a:t>
            </a:r>
            <a:r>
              <a:rPr lang="en-GB" baseline="0" dirty="0" smtClean="0"/>
              <a:t> all</a:t>
            </a:r>
          </a:p>
          <a:p>
            <a:pPr marL="171450" indent="-171450">
              <a:buFontTx/>
              <a:buChar char="-"/>
            </a:pPr>
            <a:r>
              <a:rPr lang="en-GB" baseline="0" dirty="0" smtClean="0"/>
              <a:t>Interactive stable ray tracing</a:t>
            </a:r>
          </a:p>
          <a:p>
            <a:pPr marL="171450" indent="-171450">
              <a:buFontTx/>
              <a:buChar char="-"/>
            </a:pPr>
            <a:r>
              <a:rPr lang="en-GB" baseline="0" dirty="0" smtClean="0"/>
              <a:t>Collaboration btw NVIDIA and DTU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4BB09-483B-4C4B-A5A4-C02A22055B01}" type="slidenum">
              <a:rPr lang="da-DK" smtClean="0"/>
              <a:pPr/>
              <a:t>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182627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Analysis</a:t>
            </a:r>
            <a:r>
              <a:rPr lang="en-GB" baseline="0" dirty="0" smtClean="0"/>
              <a:t> -&gt; </a:t>
            </a:r>
            <a:r>
              <a:rPr lang="en-GB" baseline="0" dirty="0" err="1" smtClean="0"/>
              <a:t>Analize</a:t>
            </a:r>
            <a:r>
              <a:rPr lang="en-GB" baseline="0" dirty="0" smtClean="0"/>
              <a:t> the resulting sample distribution, compute a density, and adjust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4BB09-483B-4C4B-A5A4-C02A22055B01}" type="slidenum">
              <a:rPr lang="da-DK" smtClean="0"/>
              <a:pPr/>
              <a:t>11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576985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Samples are added or removed by dividing</a:t>
            </a:r>
            <a:r>
              <a:rPr lang="en-GB" baseline="0" dirty="0" smtClean="0"/>
              <a:t> the pixel into four strata</a:t>
            </a:r>
          </a:p>
          <a:p>
            <a:r>
              <a:rPr lang="en-GB" baseline="0" dirty="0" smtClean="0"/>
              <a:t>Remove from the strata with most pixel</a:t>
            </a:r>
          </a:p>
          <a:p>
            <a:r>
              <a:rPr lang="en-GB" baseline="0" dirty="0" smtClean="0"/>
              <a:t>Add to the strata with least </a:t>
            </a:r>
            <a:r>
              <a:rPr lang="en-GB" baseline="0" dirty="0" err="1" smtClean="0"/>
              <a:t>pixelFor</a:t>
            </a:r>
            <a:r>
              <a:rPr lang="en-GB" baseline="0" dirty="0" smtClean="0"/>
              <a:t> performance reasons, no depth here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4BB09-483B-4C4B-A5A4-C02A22055B01}" type="slidenum">
              <a:rPr lang="da-DK" smtClean="0"/>
              <a:pPr/>
              <a:t>12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003124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Cached sample, cast a ray, if still visible, store in the cache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4BB09-483B-4C4B-A5A4-C02A22055B01}" type="slidenum">
              <a:rPr lang="da-DK" smtClean="0"/>
              <a:pPr/>
              <a:t>13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2693203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Sometimes</a:t>
            </a:r>
            <a:r>
              <a:rPr lang="en-GB" baseline="0" dirty="0" smtClean="0"/>
              <a:t> sample are occluded, we still keep them in the cache, hoping that they may reappear</a:t>
            </a:r>
          </a:p>
          <a:p>
            <a:r>
              <a:rPr lang="en-GB" baseline="0" dirty="0" smtClean="0"/>
              <a:t>Sometimes samples may pop up if they are the last remaining one left (hole filling on the go)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4BB09-483B-4C4B-A5A4-C02A22055B01}" type="slidenum">
              <a:rPr lang="da-DK" smtClean="0"/>
              <a:pPr/>
              <a:t>14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307230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Simple reconstruction filter</a:t>
            </a:r>
          </a:p>
          <a:p>
            <a:r>
              <a:rPr lang="en-GB" baseline="0" dirty="0" smtClean="0"/>
              <a:t>Temporal integration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4BB09-483B-4C4B-A5A4-C02A22055B01}" type="slidenum">
              <a:rPr lang="da-DK" smtClean="0"/>
              <a:pPr/>
              <a:t>15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518805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Store </a:t>
            </a:r>
            <a:r>
              <a:rPr lang="da-DK" dirty="0" err="1" smtClean="0"/>
              <a:t>result</a:t>
            </a:r>
            <a:r>
              <a:rPr lang="da-DK" dirty="0" smtClean="0"/>
              <a:t> of GI</a:t>
            </a:r>
          </a:p>
          <a:p>
            <a:r>
              <a:rPr lang="da-DK" dirty="0" err="1" smtClean="0"/>
              <a:t>Unidirectional</a:t>
            </a:r>
            <a:r>
              <a:rPr lang="da-DK" baseline="0" dirty="0" smtClean="0"/>
              <a:t> </a:t>
            </a:r>
            <a:r>
              <a:rPr lang="da-DK" baseline="0" dirty="0" err="1" smtClean="0"/>
              <a:t>path</a:t>
            </a:r>
            <a:r>
              <a:rPr lang="da-DK" baseline="0" dirty="0" smtClean="0"/>
              <a:t> </a:t>
            </a:r>
            <a:r>
              <a:rPr lang="da-DK" baseline="0" dirty="0" err="1" smtClean="0"/>
              <a:t>tracing</a:t>
            </a:r>
            <a:endParaRPr lang="da-DK" baseline="0" dirty="0" smtClean="0"/>
          </a:p>
          <a:p>
            <a:r>
              <a:rPr lang="da-DK" baseline="0" dirty="0" err="1" smtClean="0"/>
              <a:t>Accumulate</a:t>
            </a:r>
            <a:r>
              <a:rPr lang="da-DK" baseline="0" dirty="0" smtClean="0"/>
              <a:t> data with </a:t>
            </a:r>
            <a:r>
              <a:rPr lang="da-DK" baseline="0" dirty="0" err="1" smtClean="0"/>
              <a:t>exponential</a:t>
            </a:r>
            <a:r>
              <a:rPr lang="da-DK" baseline="0" dirty="0" smtClean="0"/>
              <a:t> </a:t>
            </a:r>
            <a:r>
              <a:rPr lang="da-DK" baseline="0" dirty="0" err="1" smtClean="0"/>
              <a:t>moving</a:t>
            </a:r>
            <a:r>
              <a:rPr lang="da-DK" baseline="0" dirty="0" smtClean="0"/>
              <a:t> average</a:t>
            </a:r>
          </a:p>
          <a:p>
            <a:r>
              <a:rPr lang="da-DK" baseline="0" dirty="0" smtClean="0"/>
              <a:t>Large </a:t>
            </a:r>
            <a:r>
              <a:rPr lang="da-DK" baseline="0" dirty="0" err="1" smtClean="0"/>
              <a:t>possiblity</a:t>
            </a:r>
            <a:r>
              <a:rPr lang="da-DK" baseline="0" dirty="0" smtClean="0"/>
              <a:t> for </a:t>
            </a:r>
            <a:r>
              <a:rPr lang="da-DK" baseline="0" dirty="0" err="1" smtClean="0"/>
              <a:t>exploration</a:t>
            </a:r>
            <a:r>
              <a:rPr lang="da-DK" baseline="0" dirty="0" smtClean="0"/>
              <a:t> </a:t>
            </a:r>
            <a:r>
              <a:rPr lang="da-DK" baseline="0" dirty="0" err="1" smtClean="0"/>
              <a:t>here</a:t>
            </a:r>
            <a:endParaRPr lang="da-DK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4BB09-483B-4C4B-A5A4-C02A22055B01}" type="slidenum">
              <a:rPr lang="da-DK" smtClean="0"/>
              <a:pPr/>
              <a:t>16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165429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Comparison of quality against regular sampling</a:t>
            </a:r>
          </a:p>
          <a:p>
            <a:r>
              <a:rPr lang="en-GB" dirty="0" smtClean="0"/>
              <a:t>Mention thickened</a:t>
            </a:r>
            <a:r>
              <a:rPr lang="en-GB" baseline="0" dirty="0" smtClean="0"/>
              <a:t> edges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4BB09-483B-4C4B-A5A4-C02A22055B01}" type="slidenum">
              <a:rPr lang="da-DK" smtClean="0"/>
              <a:pPr/>
              <a:t>19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050945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 smtClean="0"/>
              <a:t>1</a:t>
            </a:r>
            <a:r>
              <a:rPr lang="en-GB" baseline="30000" dirty="0" smtClean="0"/>
              <a:t>st</a:t>
            </a:r>
            <a:r>
              <a:rPr lang="en-GB" baseline="0" dirty="0" smtClean="0"/>
              <a:t> and second we have 4 </a:t>
            </a:r>
            <a:r>
              <a:rPr lang="en-GB" baseline="0" dirty="0" err="1" smtClean="0"/>
              <a:t>spp</a:t>
            </a:r>
            <a:r>
              <a:rPr lang="en-GB" baseline="0" dirty="0" smtClean="0"/>
              <a:t>, with and without TAA.</a:t>
            </a:r>
          </a:p>
          <a:p>
            <a:r>
              <a:rPr lang="en-GB" baseline="0" dirty="0" smtClean="0"/>
              <a:t>3</a:t>
            </a:r>
            <a:r>
              <a:rPr lang="en-GB" baseline="30000" dirty="0" smtClean="0"/>
              <a:t>rd</a:t>
            </a:r>
            <a:r>
              <a:rPr lang="en-GB" baseline="0" dirty="0" smtClean="0"/>
              <a:t> and 4</a:t>
            </a:r>
            <a:r>
              <a:rPr lang="en-GB" baseline="30000" dirty="0" smtClean="0"/>
              <a:t>th</a:t>
            </a:r>
            <a:r>
              <a:rPr lang="en-GB" baseline="0" dirty="0" smtClean="0"/>
              <a:t> we have </a:t>
            </a:r>
            <a:r>
              <a:rPr lang="en-GB" baseline="0" dirty="0" err="1" smtClean="0"/>
              <a:t>srt</a:t>
            </a:r>
            <a:r>
              <a:rPr lang="en-GB" baseline="0" dirty="0" smtClean="0"/>
              <a:t>, with and without temporal integration</a:t>
            </a:r>
          </a:p>
          <a:p>
            <a:r>
              <a:rPr lang="en-GB" baseline="0" dirty="0" smtClean="0"/>
              <a:t>5</a:t>
            </a:r>
            <a:r>
              <a:rPr lang="en-GB" baseline="30000" dirty="0" smtClean="0"/>
              <a:t>th</a:t>
            </a:r>
            <a:r>
              <a:rPr lang="en-GB" baseline="0" dirty="0" smtClean="0"/>
              <a:t> reference</a:t>
            </a:r>
          </a:p>
          <a:p>
            <a:r>
              <a:rPr lang="en-GB" baseline="0" dirty="0" smtClean="0"/>
              <a:t>1st and third, Without temporal post processing </a:t>
            </a:r>
            <a:r>
              <a:rPr lang="en-GB" baseline="0" dirty="0" err="1" smtClean="0"/>
              <a:t>iflters</a:t>
            </a:r>
            <a:r>
              <a:rPr lang="en-GB" baseline="0" dirty="0" smtClean="0"/>
              <a:t>: improved temporal stability</a:t>
            </a:r>
          </a:p>
          <a:p>
            <a:r>
              <a:rPr lang="en-GB" baseline="0" dirty="0" smtClean="0"/>
              <a:t>2</a:t>
            </a:r>
            <a:r>
              <a:rPr lang="en-GB" baseline="30000" dirty="0" smtClean="0"/>
              <a:t>nd</a:t>
            </a:r>
            <a:r>
              <a:rPr lang="en-GB" baseline="0" dirty="0" smtClean="0"/>
              <a:t> and 4</a:t>
            </a:r>
            <a:r>
              <a:rPr lang="en-GB" baseline="30000" dirty="0" smtClean="0"/>
              <a:t>th</a:t>
            </a:r>
            <a:r>
              <a:rPr lang="en-GB" baseline="0" dirty="0" smtClean="0"/>
              <a:t>, with temporal stability: not as stable but less blurry.</a:t>
            </a:r>
          </a:p>
          <a:p>
            <a:r>
              <a:rPr lang="en-GB" baseline="0" dirty="0" smtClean="0"/>
              <a:t>We can see it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4BB09-483B-4C4B-A5A4-C02A22055B01}" type="slidenum">
              <a:rPr lang="da-DK" smtClean="0"/>
              <a:pPr/>
              <a:t>20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67385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Mention sharpness measure ‘</a:t>
            </a:r>
          </a:p>
          <a:p>
            <a:r>
              <a:rPr lang="en-GB" dirty="0" smtClean="0"/>
              <a:t>First row: </a:t>
            </a:r>
            <a:r>
              <a:rPr lang="en-GB" dirty="0" err="1" smtClean="0"/>
              <a:t>comparision</a:t>
            </a:r>
            <a:r>
              <a:rPr lang="en-GB" baseline="0" dirty="0" smtClean="0"/>
              <a:t> without post filters</a:t>
            </a:r>
          </a:p>
          <a:p>
            <a:r>
              <a:rPr lang="en-GB" baseline="0" dirty="0" smtClean="0"/>
              <a:t>Second row: comparison with post filters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4BB09-483B-4C4B-A5A4-C02A22055B01}" type="slidenum">
              <a:rPr lang="da-DK" smtClean="0"/>
              <a:pPr/>
              <a:t>21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838728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Martin et al.</a:t>
            </a:r>
            <a:r>
              <a:rPr lang="en-GB" baseline="0" dirty="0" smtClean="0"/>
              <a:t> is the closest work in stable ray tracing</a:t>
            </a:r>
            <a:endParaRPr lang="en-GB" dirty="0" smtClean="0"/>
          </a:p>
          <a:p>
            <a:r>
              <a:rPr lang="en-GB" dirty="0" smtClean="0"/>
              <a:t>Also, as we saw before against</a:t>
            </a:r>
            <a:r>
              <a:rPr lang="en-GB" baseline="0" dirty="0" smtClean="0"/>
              <a:t> main competitor, we improve upon temporal </a:t>
            </a:r>
            <a:r>
              <a:rPr lang="en-GB" baseline="0" dirty="0" err="1" smtClean="0"/>
              <a:t>stabilty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4BB09-483B-4C4B-A5A4-C02A22055B01}" type="slidenum">
              <a:rPr lang="da-DK" smtClean="0"/>
              <a:pPr/>
              <a:t>22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8099478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Start with some results… </a:t>
            </a:r>
          </a:p>
          <a:p>
            <a:r>
              <a:rPr lang="en-GB" dirty="0" smtClean="0"/>
              <a:t>Improve in temporal stability,</a:t>
            </a:r>
            <a:r>
              <a:rPr lang="en-GB" baseline="0" dirty="0" smtClean="0"/>
              <a:t> and sharpness.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4BB09-483B-4C4B-A5A4-C02A22055B01}" type="slidenum">
              <a:rPr lang="da-DK" smtClean="0"/>
              <a:pPr/>
              <a:t>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930624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Sponza, 1st and second: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srt</a:t>
            </a:r>
            <a:r>
              <a:rPr lang="en-GB" baseline="0" dirty="0" smtClean="0"/>
              <a:t> left and </a:t>
            </a:r>
            <a:r>
              <a:rPr lang="en-GB" baseline="0" dirty="0" err="1" smtClean="0"/>
              <a:t>ss</a:t>
            </a:r>
            <a:r>
              <a:rPr lang="en-GB" dirty="0" smtClean="0"/>
              <a:t> right, plus version with temporal</a:t>
            </a:r>
            <a:r>
              <a:rPr lang="en-GB" baseline="0" dirty="0" smtClean="0"/>
              <a:t> integration</a:t>
            </a:r>
          </a:p>
          <a:p>
            <a:endParaRPr lang="en-GB" baseline="0" dirty="0" smtClean="0"/>
          </a:p>
          <a:p>
            <a:r>
              <a:rPr lang="en-GB" baseline="0" dirty="0" smtClean="0"/>
              <a:t>TAA good at hiding noise, but also blurs a lot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4BB09-483B-4C4B-A5A4-C02A22055B01}" type="slidenum">
              <a:rPr lang="da-DK" smtClean="0"/>
              <a:pPr/>
              <a:t>23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083094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Also here similar results, SRT is sharper</a:t>
            </a:r>
          </a:p>
          <a:p>
            <a:r>
              <a:rPr lang="en-GB" dirty="0" smtClean="0"/>
              <a:t>SS is sharper here because of noise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4BB09-483B-4C4B-A5A4-C02A22055B01}" type="slidenum">
              <a:rPr lang="da-DK" smtClean="0"/>
              <a:pPr/>
              <a:t>24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593592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Average performance for </a:t>
            </a:r>
            <a:r>
              <a:rPr lang="da-DK" dirty="0" err="1" smtClean="0"/>
              <a:t>hairball</a:t>
            </a:r>
            <a:r>
              <a:rPr lang="da-DK" baseline="0" dirty="0" smtClean="0"/>
              <a:t> scene</a:t>
            </a:r>
          </a:p>
          <a:p>
            <a:r>
              <a:rPr lang="da-DK" baseline="0" dirty="0" err="1" smtClean="0"/>
              <a:t>Slower</a:t>
            </a:r>
            <a:r>
              <a:rPr lang="da-DK" baseline="0" dirty="0" smtClean="0"/>
              <a:t>, talk </a:t>
            </a:r>
            <a:r>
              <a:rPr lang="da-DK" baseline="0" dirty="0" err="1" smtClean="0"/>
              <a:t>about</a:t>
            </a:r>
            <a:r>
              <a:rPr lang="da-DK" baseline="0" dirty="0" smtClean="0"/>
              <a:t> load </a:t>
            </a:r>
            <a:r>
              <a:rPr lang="da-DK" baseline="0" dirty="0" err="1" smtClean="0"/>
              <a:t>balancing</a:t>
            </a:r>
            <a:r>
              <a:rPr lang="da-DK" baseline="0" dirty="0" smtClean="0"/>
              <a:t> </a:t>
            </a:r>
            <a:r>
              <a:rPr lang="da-DK" baseline="0" dirty="0" err="1" smtClean="0"/>
              <a:t>issues</a:t>
            </a:r>
            <a:endParaRPr lang="da-DK" baseline="0" dirty="0" smtClean="0"/>
          </a:p>
          <a:p>
            <a:r>
              <a:rPr lang="da-DK" dirty="0" smtClean="0"/>
              <a:t>1.4 to 1.5 </a:t>
            </a:r>
            <a:r>
              <a:rPr lang="da-DK" dirty="0" err="1" smtClean="0"/>
              <a:t>slower</a:t>
            </a:r>
            <a:endParaRPr lang="da-DK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4BB09-483B-4C4B-A5A4-C02A22055B01}" type="slidenum">
              <a:rPr lang="da-DK" smtClean="0"/>
              <a:pPr/>
              <a:t>25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646137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Practical and generic</a:t>
            </a:r>
          </a:p>
          <a:p>
            <a:r>
              <a:rPr lang="en-GB" dirty="0" smtClean="0"/>
              <a:t>Sample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reprojection</a:t>
            </a:r>
            <a:endParaRPr lang="en-GB" baseline="0" dirty="0" smtClean="0"/>
          </a:p>
          <a:p>
            <a:r>
              <a:rPr lang="en-GB" baseline="0" dirty="0" smtClean="0"/>
              <a:t>Temporal stability and image sharpness</a:t>
            </a:r>
          </a:p>
          <a:p>
            <a:r>
              <a:rPr lang="en-GB" baseline="0" dirty="0" smtClean="0"/>
              <a:t>Better sharpness, temporally stable</a:t>
            </a:r>
          </a:p>
          <a:p>
            <a:r>
              <a:rPr lang="en-GB" baseline="0" dirty="0" smtClean="0"/>
              <a:t>Global illumination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4BB09-483B-4C4B-A5A4-C02A22055B01}" type="slidenum">
              <a:rPr lang="da-DK" smtClean="0"/>
              <a:pPr/>
              <a:t>26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091241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Example explain</a:t>
            </a:r>
            <a:r>
              <a:rPr lang="en-GB" baseline="0" dirty="0" smtClean="0"/>
              <a:t> why edge thicken</a:t>
            </a:r>
          </a:p>
          <a:p>
            <a:r>
              <a:rPr lang="en-GB" baseline="0" dirty="0" smtClean="0"/>
              <a:t>Point at area that remains uncovered</a:t>
            </a:r>
          </a:p>
          <a:p>
            <a:r>
              <a:rPr lang="en-GB" baseline="0" dirty="0" smtClean="0"/>
              <a:t>Better way of estimating density is necessary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4BB09-483B-4C4B-A5A4-C02A22055B01}" type="slidenum">
              <a:rPr lang="da-DK" smtClean="0"/>
              <a:pPr/>
              <a:t>28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931181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Mention broken</a:t>
            </a:r>
            <a:r>
              <a:rPr lang="en-GB" baseline="0" dirty="0" smtClean="0"/>
              <a:t> edges</a:t>
            </a:r>
          </a:p>
          <a:p>
            <a:r>
              <a:rPr lang="en-GB" baseline="0" dirty="0" smtClean="0"/>
              <a:t>Largely okay for higher sample counts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4BB09-483B-4C4B-A5A4-C02A22055B01}" type="slidenum">
              <a:rPr lang="da-DK" smtClean="0"/>
              <a:pPr/>
              <a:t>29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353712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Sharpness in martin is lower due to post filter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4BB09-483B-4C4B-A5A4-C02A22055B01}" type="slidenum">
              <a:rPr lang="da-DK" smtClean="0"/>
              <a:pPr/>
              <a:t>30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326666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4BB09-483B-4C4B-A5A4-C02A22055B01}" type="slidenum">
              <a:rPr lang="da-DK" smtClean="0"/>
              <a:pPr/>
              <a:t>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255967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 smtClean="0"/>
              <a:t>Explain figure…</a:t>
            </a:r>
          </a:p>
          <a:p>
            <a:endParaRPr lang="en-GB" baseline="0" dirty="0" smtClean="0"/>
          </a:p>
          <a:p>
            <a:r>
              <a:rPr lang="en-GB" baseline="0" dirty="0" smtClean="0"/>
              <a:t>Generically done via sample </a:t>
            </a:r>
            <a:r>
              <a:rPr lang="en-GB" baseline="0" dirty="0" err="1" smtClean="0"/>
              <a:t>reprojection</a:t>
            </a:r>
            <a:endParaRPr lang="en-GB" baseline="0" dirty="0" smtClean="0"/>
          </a:p>
          <a:p>
            <a:endParaRPr lang="en-GB" baseline="0" dirty="0" smtClean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4BB09-483B-4C4B-A5A4-C02A22055B01}" type="slidenum">
              <a:rPr lang="da-DK" smtClean="0"/>
              <a:pPr/>
              <a:t>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590174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Generically</a:t>
            </a:r>
            <a:r>
              <a:rPr lang="en-GB" baseline="0" dirty="0" smtClean="0"/>
              <a:t> stable samples are based on sample </a:t>
            </a:r>
            <a:r>
              <a:rPr lang="en-GB" baseline="0" dirty="0" err="1" smtClean="0"/>
              <a:t>reprojection</a:t>
            </a:r>
            <a:r>
              <a:rPr lang="en-GB" baseline="0" dirty="0" smtClean="0"/>
              <a:t> in screen space</a:t>
            </a:r>
          </a:p>
          <a:p>
            <a:endParaRPr lang="en-GB" baseline="0" dirty="0" smtClean="0">
              <a:sym typeface="Wingdings" panose="05000000000000000000" pitchFamily="2" charset="2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4BB09-483B-4C4B-A5A4-C02A22055B01}" type="slidenum">
              <a:rPr lang="da-DK" smtClean="0"/>
              <a:pPr/>
              <a:t>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17088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As in Martin</a:t>
            </a:r>
            <a:r>
              <a:rPr lang="en-GB" baseline="0" dirty="0" smtClean="0"/>
              <a:t>, temporal stability</a:t>
            </a:r>
          </a:p>
          <a:p>
            <a:endParaRPr lang="en-GB" baseline="0" dirty="0" smtClean="0"/>
          </a:p>
          <a:p>
            <a:r>
              <a:rPr lang="en-GB" baseline="0" dirty="0" smtClean="0"/>
              <a:t>We change from them allowing…</a:t>
            </a:r>
          </a:p>
          <a:p>
            <a:endParaRPr lang="en-GB" baseline="0" dirty="0" smtClean="0"/>
          </a:p>
          <a:p>
            <a:r>
              <a:rPr lang="en-GB" baseline="0" dirty="0" smtClean="0"/>
              <a:t>We handle the hole filling problem differently</a:t>
            </a:r>
          </a:p>
          <a:p>
            <a:endParaRPr lang="en-GB" baseline="0" dirty="0" smtClean="0"/>
          </a:p>
          <a:p>
            <a:r>
              <a:rPr lang="en-GB" baseline="0" dirty="0" smtClean="0"/>
              <a:t>Modern GPU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4BB09-483B-4C4B-A5A4-C02A22055B01}" type="slidenum">
              <a:rPr lang="da-DK" smtClean="0"/>
              <a:pPr/>
              <a:t>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680981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What are</a:t>
            </a:r>
            <a:r>
              <a:rPr lang="en-GB" baseline="0" dirty="0" smtClean="0"/>
              <a:t> the essential steps of a stable ray tracing pipeline?</a:t>
            </a:r>
          </a:p>
          <a:p>
            <a:endParaRPr lang="en-GB" baseline="0" dirty="0" smtClean="0"/>
          </a:p>
          <a:p>
            <a:pPr marL="171450" indent="-171450">
              <a:buFontTx/>
              <a:buChar char="-"/>
            </a:pPr>
            <a:r>
              <a:rPr lang="en-GB" baseline="0" dirty="0" err="1" smtClean="0"/>
              <a:t>Reproject</a:t>
            </a:r>
            <a:r>
              <a:rPr lang="en-GB" baseline="0" dirty="0" smtClean="0"/>
              <a:t> from one frame to the next</a:t>
            </a:r>
          </a:p>
          <a:p>
            <a:pPr marL="171450" indent="-171450">
              <a:buFontTx/>
              <a:buChar char="-"/>
            </a:pPr>
            <a:r>
              <a:rPr lang="en-GB" baseline="0" dirty="0" smtClean="0"/>
              <a:t>Distribution of samples can be completely random</a:t>
            </a:r>
          </a:p>
          <a:p>
            <a:pPr marL="171450" indent="-171450">
              <a:buFontTx/>
              <a:buChar char="-"/>
            </a:pPr>
            <a:r>
              <a:rPr lang="en-GB" baseline="0" dirty="0" smtClean="0"/>
              <a:t>Verification: still in front of the camera or not?</a:t>
            </a:r>
          </a:p>
          <a:p>
            <a:pPr marL="171450" indent="-171450">
              <a:buFontTx/>
              <a:buChar char="-"/>
            </a:pPr>
            <a:r>
              <a:rPr lang="en-GB" baseline="0" dirty="0" smtClean="0"/>
              <a:t>Hole filling: fill holes in the pixel that miss data</a:t>
            </a:r>
          </a:p>
          <a:p>
            <a:pPr marL="171450" indent="-171450">
              <a:buFontTx/>
              <a:buChar char="-"/>
            </a:pPr>
            <a:r>
              <a:rPr lang="en-GB" baseline="0" dirty="0" smtClean="0"/>
              <a:t>Reconstruction: final </a:t>
            </a:r>
            <a:r>
              <a:rPr lang="en-GB" baseline="0" dirty="0" err="1" smtClean="0"/>
              <a:t>color</a:t>
            </a:r>
            <a:r>
              <a:rPr lang="en-GB" baseline="0" dirty="0" smtClean="0"/>
              <a:t> is computed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4BB09-483B-4C4B-A5A4-C02A22055B01}" type="slidenum">
              <a:rPr lang="da-DK" smtClean="0"/>
              <a:pPr/>
              <a:t>8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374568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Reprojection and reconstruction</a:t>
            </a:r>
          </a:p>
          <a:p>
            <a:endParaRPr lang="en-GB" dirty="0" smtClean="0"/>
          </a:p>
          <a:p>
            <a:r>
              <a:rPr lang="en-GB" dirty="0" smtClean="0"/>
              <a:t>Unification 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4BB09-483B-4C4B-A5A4-C02A22055B01}" type="slidenum">
              <a:rPr lang="da-DK" smtClean="0"/>
              <a:pPr/>
              <a:t>9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464622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Screen space data structure mirrored</a:t>
            </a:r>
          </a:p>
          <a:p>
            <a:r>
              <a:rPr lang="en-GB" dirty="0" smtClean="0"/>
              <a:t>We allow only one sample</a:t>
            </a:r>
            <a:r>
              <a:rPr lang="en-GB" baseline="0" dirty="0" smtClean="0"/>
              <a:t> per subpixel</a:t>
            </a:r>
            <a:endParaRPr lang="en-GB" dirty="0" smtClean="0"/>
          </a:p>
          <a:p>
            <a:r>
              <a:rPr lang="en-GB" dirty="0" smtClean="0"/>
              <a:t>Also,</a:t>
            </a:r>
            <a:r>
              <a:rPr lang="en-GB" baseline="0" dirty="0" smtClean="0"/>
              <a:t> we have bitmasks, split into two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4BB09-483B-4C4B-A5A4-C02A22055B01}" type="slidenum">
              <a:rPr lang="da-DK" smtClean="0"/>
              <a:pPr/>
              <a:t>10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88906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572001" y="5397500"/>
            <a:ext cx="2970213" cy="255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9600" y="5397500"/>
            <a:ext cx="306000" cy="255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fld id="{103EA872-A674-449B-A120-B97244F8E91D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0" y="-11724"/>
            <a:ext cx="9144000" cy="5715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13232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sp>
        <p:nvSpPr>
          <p:cNvPr id="1146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6786" y="1079500"/>
            <a:ext cx="6545202" cy="69850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da-DK" noProof="0" dirty="0" err="1" smtClean="0"/>
              <a:t>Click</a:t>
            </a:r>
            <a:r>
              <a:rPr lang="da-DK" noProof="0" dirty="0" smtClean="0"/>
              <a:t> to </a:t>
            </a:r>
            <a:r>
              <a:rPr lang="da-DK" noProof="0" dirty="0" err="1" smtClean="0"/>
              <a:t>edit</a:t>
            </a:r>
            <a:r>
              <a:rPr lang="da-DK" noProof="0" dirty="0" smtClean="0"/>
              <a:t> Master </a:t>
            </a:r>
            <a:r>
              <a:rPr lang="da-DK" noProof="0" dirty="0" err="1" smtClean="0"/>
              <a:t>title</a:t>
            </a:r>
            <a:r>
              <a:rPr lang="da-DK" noProof="0" dirty="0" smtClean="0"/>
              <a:t> </a:t>
            </a:r>
            <a:r>
              <a:rPr lang="da-DK" noProof="0" dirty="0" err="1" smtClean="0"/>
              <a:t>style</a:t>
            </a:r>
            <a:endParaRPr lang="da-DK" noProof="0" dirty="0" smtClean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6786" y="1905000"/>
            <a:ext cx="6543614" cy="146050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da-DK" noProof="0" dirty="0" err="1" smtClean="0"/>
              <a:t>Click</a:t>
            </a:r>
            <a:r>
              <a:rPr lang="da-DK" noProof="0" dirty="0" smtClean="0"/>
              <a:t> to </a:t>
            </a:r>
            <a:r>
              <a:rPr lang="da-DK" noProof="0" dirty="0" err="1" smtClean="0"/>
              <a:t>edit</a:t>
            </a:r>
            <a:r>
              <a:rPr lang="da-DK" noProof="0" dirty="0" smtClean="0"/>
              <a:t> Master </a:t>
            </a:r>
            <a:r>
              <a:rPr lang="da-DK" noProof="0" dirty="0" err="1" smtClean="0"/>
              <a:t>subtitle</a:t>
            </a:r>
            <a:r>
              <a:rPr lang="da-DK" noProof="0" dirty="0" smtClean="0"/>
              <a:t> </a:t>
            </a:r>
            <a:r>
              <a:rPr lang="da-DK" noProof="0" dirty="0" err="1" smtClean="0"/>
              <a:t>style</a:t>
            </a:r>
            <a:endParaRPr lang="da-DK" noProof="0" dirty="0" smtClean="0"/>
          </a:p>
        </p:txBody>
      </p:sp>
      <p:pic>
        <p:nvPicPr>
          <p:cNvPr id="3" name="SD_ART_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09" y="5024635"/>
            <a:ext cx="3910109" cy="522000"/>
          </a:xfrm>
          <a:prstGeom prst="rect">
            <a:avLst/>
          </a:prstGeom>
        </p:spPr>
      </p:pic>
      <p:sp>
        <p:nvSpPr>
          <p:cNvPr id="4" name="SD_ART_Frise"/>
          <p:cNvSpPr/>
          <p:nvPr userDrawn="1"/>
        </p:nvSpPr>
        <p:spPr bwMode="auto">
          <a:xfrm>
            <a:off x="5363508" y="2827713"/>
            <a:ext cx="3780492" cy="1950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13232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pic>
        <p:nvPicPr>
          <p:cNvPr id="13" name="Picture 4" descr="DTU Corporate logo_F_A0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5939" y="232832"/>
            <a:ext cx="363996" cy="58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lcor\Desktop\Nvidia_logo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1319" y="193204"/>
            <a:ext cx="993069" cy="732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72145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title</a:t>
            </a:r>
            <a:r>
              <a:rPr lang="da-DK" dirty="0" smtClean="0"/>
              <a:t> </a:t>
            </a:r>
            <a:r>
              <a:rPr lang="da-DK" dirty="0" err="1" smtClean="0"/>
              <a:t>style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text</a:t>
            </a:r>
            <a:r>
              <a:rPr lang="da-DK" dirty="0" smtClean="0"/>
              <a:t> </a:t>
            </a:r>
            <a:r>
              <a:rPr lang="da-DK" dirty="0" err="1" smtClean="0"/>
              <a:t>styles</a:t>
            </a:r>
            <a:endParaRPr lang="da-DK" dirty="0" smtClean="0"/>
          </a:p>
          <a:p>
            <a:pPr lvl="1"/>
            <a:r>
              <a:rPr lang="da-DK" dirty="0" smtClean="0"/>
              <a:t>Second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2"/>
            <a:r>
              <a:rPr lang="da-DK" dirty="0" smtClean="0"/>
              <a:t>Third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3"/>
            <a:r>
              <a:rPr lang="da-DK" dirty="0" err="1" smtClean="0"/>
              <a:t>Fourth</a:t>
            </a:r>
            <a:r>
              <a:rPr lang="da-DK" dirty="0" smtClean="0"/>
              <a:t>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4"/>
            <a:r>
              <a:rPr lang="da-DK" dirty="0" smtClean="0"/>
              <a:t>Fifth </a:t>
            </a:r>
            <a:r>
              <a:rPr lang="da-DK" dirty="0" err="1" smtClean="0"/>
              <a:t>level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C7723-A45C-4EB5-B374-FC09D95661B0}" type="datetime3">
              <a:rPr lang="da-DK" smtClean="0"/>
              <a:t>28.07.2017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877740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451" y="123847"/>
            <a:ext cx="7923550" cy="952500"/>
          </a:xfrm>
        </p:spPr>
        <p:txBody>
          <a:bodyPr/>
          <a:lstStyle/>
          <a:p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title</a:t>
            </a:r>
            <a:r>
              <a:rPr lang="da-DK" dirty="0" smtClean="0"/>
              <a:t> </a:t>
            </a:r>
            <a:r>
              <a:rPr lang="da-DK" dirty="0" err="1" smtClean="0"/>
              <a:t>style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6787" y="1207823"/>
            <a:ext cx="4023645" cy="3989917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text</a:t>
            </a:r>
            <a:r>
              <a:rPr lang="da-DK" dirty="0" smtClean="0"/>
              <a:t> </a:t>
            </a:r>
            <a:r>
              <a:rPr lang="da-DK" dirty="0" err="1" smtClean="0"/>
              <a:t>styles</a:t>
            </a:r>
            <a:endParaRPr lang="da-DK" dirty="0" smtClean="0"/>
          </a:p>
          <a:p>
            <a:pPr lvl="1"/>
            <a:r>
              <a:rPr lang="da-DK" dirty="0" smtClean="0"/>
              <a:t>Second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2"/>
            <a:r>
              <a:rPr lang="da-DK" dirty="0" smtClean="0"/>
              <a:t>Third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3"/>
            <a:r>
              <a:rPr lang="da-DK" dirty="0" err="1" smtClean="0"/>
              <a:t>Fourth</a:t>
            </a:r>
            <a:r>
              <a:rPr lang="da-DK" dirty="0" smtClean="0"/>
              <a:t>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4"/>
            <a:r>
              <a:rPr lang="da-DK" dirty="0" smtClean="0"/>
              <a:t>Fifth </a:t>
            </a:r>
            <a:r>
              <a:rPr lang="da-DK" dirty="0" err="1" smtClean="0"/>
              <a:t>level</a:t>
            </a:r>
            <a:endParaRPr lang="da-DK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8344" y="1207823"/>
            <a:ext cx="4022455" cy="3989917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text</a:t>
            </a:r>
            <a:r>
              <a:rPr lang="da-DK" dirty="0" smtClean="0"/>
              <a:t> </a:t>
            </a:r>
            <a:r>
              <a:rPr lang="da-DK" dirty="0" err="1" smtClean="0"/>
              <a:t>styles</a:t>
            </a:r>
            <a:endParaRPr lang="da-DK" dirty="0" smtClean="0"/>
          </a:p>
          <a:p>
            <a:pPr lvl="1"/>
            <a:r>
              <a:rPr lang="da-DK" dirty="0" smtClean="0"/>
              <a:t>Second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2"/>
            <a:r>
              <a:rPr lang="da-DK" dirty="0" smtClean="0"/>
              <a:t>Third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3"/>
            <a:r>
              <a:rPr lang="da-DK" dirty="0" err="1" smtClean="0"/>
              <a:t>Fourth</a:t>
            </a:r>
            <a:r>
              <a:rPr lang="da-DK" dirty="0" smtClean="0"/>
              <a:t>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4"/>
            <a:r>
              <a:rPr lang="da-DK" dirty="0" smtClean="0"/>
              <a:t>Fifth </a:t>
            </a:r>
            <a:r>
              <a:rPr lang="da-DK" dirty="0" err="1" smtClean="0"/>
              <a:t>level</a:t>
            </a:r>
            <a:endParaRPr lang="da-DK" dirty="0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1003-F7D7-4D99-9891-951CA3363AA7}" type="datetime3">
              <a:rPr lang="da-DK" smtClean="0"/>
              <a:t>28.07.2017</a:t>
            </a:fld>
            <a:endParaRPr lang="da-DK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0" name="Pladsholder til dias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630975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title</a:t>
            </a:r>
            <a:r>
              <a:rPr lang="da-DK" dirty="0" smtClean="0"/>
              <a:t> </a:t>
            </a:r>
            <a:r>
              <a:rPr lang="da-DK" dirty="0" err="1" smtClean="0"/>
              <a:t>style</a:t>
            </a:r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7F41D-9CDC-46FF-89D2-22E39C173F8C}" type="datetime3">
              <a:rPr lang="da-DK" smtClean="0"/>
              <a:t>28.07.2017</a:t>
            </a:fld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Pladsholder til dias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0845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72F5D-9053-4EB4-9165-5F153EDC9421}" type="datetime3">
              <a:rPr lang="da-DK" smtClean="0"/>
              <a:t>28.07.2017</a:t>
            </a:fld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69264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8730799" y="5397499"/>
            <a:ext cx="413201" cy="255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700">
                <a:solidFill>
                  <a:schemeClr val="bg1"/>
                </a:solidFill>
              </a:defRPr>
            </a:lvl1pPr>
          </a:lstStyle>
          <a:p>
            <a:fld id="{70714425-D3F2-43D1-AF90-8B02031ADB03}" type="datetime3">
              <a:rPr lang="da-DK" smtClean="0"/>
              <a:pPr/>
              <a:t>28.07.2017</a:t>
            </a:fld>
            <a:endParaRPr lang="da-DK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566428" y="5397500"/>
            <a:ext cx="1729252" cy="255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700">
                <a:solidFill>
                  <a:srgbClr val="000000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66786" y="5397500"/>
            <a:ext cx="448814" cy="255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>
                <a:solidFill>
                  <a:srgbClr val="000000"/>
                </a:solidFill>
              </a:defRPr>
            </a:lvl1pPr>
          </a:lstStyle>
          <a:p>
            <a:fld id="{103EA872-A674-449B-A120-B97244F8E91D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8451" y="123847"/>
            <a:ext cx="792355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title</a:t>
            </a:r>
            <a:r>
              <a:rPr lang="da-DK" dirty="0" smtClean="0"/>
              <a:t> </a:t>
            </a:r>
            <a:r>
              <a:rPr lang="da-DK" dirty="0" err="1" smtClean="0"/>
              <a:t>style</a:t>
            </a:r>
            <a:endParaRPr lang="da-DK" dirty="0" smtClean="0"/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6786" y="1207823"/>
            <a:ext cx="8264013" cy="3996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text</a:t>
            </a:r>
            <a:r>
              <a:rPr lang="da-DK" dirty="0" smtClean="0"/>
              <a:t> </a:t>
            </a:r>
            <a:r>
              <a:rPr lang="da-DK" dirty="0" err="1" smtClean="0"/>
              <a:t>styles</a:t>
            </a:r>
            <a:endParaRPr lang="da-DK" dirty="0" smtClean="0"/>
          </a:p>
          <a:p>
            <a:pPr lvl="1"/>
            <a:r>
              <a:rPr lang="da-DK" dirty="0" smtClean="0"/>
              <a:t>Second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2"/>
            <a:r>
              <a:rPr lang="da-DK" dirty="0" smtClean="0"/>
              <a:t>Third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3"/>
            <a:r>
              <a:rPr lang="da-DK" dirty="0" err="1" smtClean="0"/>
              <a:t>Fourth</a:t>
            </a:r>
            <a:r>
              <a:rPr lang="da-DK" dirty="0" smtClean="0"/>
              <a:t>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4"/>
            <a:r>
              <a:rPr lang="da-DK" dirty="0" smtClean="0"/>
              <a:t>Fifth </a:t>
            </a:r>
            <a:r>
              <a:rPr lang="da-DK" dirty="0" err="1" smtClean="0"/>
              <a:t>level</a:t>
            </a:r>
            <a:endParaRPr lang="da-DK" dirty="0" smtClean="0"/>
          </a:p>
        </p:txBody>
      </p:sp>
      <p:sp>
        <p:nvSpPr>
          <p:cNvPr id="113676" name="SD_Off_Workarea"/>
          <p:cNvSpPr>
            <a:spLocks noChangeArrowheads="1"/>
          </p:cNvSpPr>
          <p:nvPr/>
        </p:nvSpPr>
        <p:spPr bwMode="auto">
          <a:xfrm>
            <a:off x="989012" y="5397500"/>
            <a:ext cx="4582229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0" hangingPunct="0">
              <a:spcBef>
                <a:spcPct val="0"/>
              </a:spcBef>
            </a:pPr>
            <a:endParaRPr lang="da-DK" sz="700" b="1" dirty="0">
              <a:solidFill>
                <a:srgbClr val="000000"/>
              </a:solidFill>
            </a:endParaRPr>
          </a:p>
        </p:txBody>
      </p:sp>
      <p:sp>
        <p:nvSpPr>
          <p:cNvPr id="15" name="SD_FLD_DocumentDate"/>
          <p:cNvSpPr txBox="1">
            <a:spLocks/>
          </p:cNvSpPr>
          <p:nvPr userDrawn="1"/>
        </p:nvSpPr>
        <p:spPr>
          <a:xfrm>
            <a:off x="7295680" y="5397500"/>
            <a:ext cx="1435323" cy="255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da-DK"/>
            </a:defPPr>
            <a:lvl1pPr algn="r" rtl="0" fontAlgn="base">
              <a:spcBef>
                <a:spcPct val="5000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  <a:cs typeface="+mn-cs"/>
              </a:defRPr>
            </a:lvl1pPr>
            <a:lvl2pPr marL="4572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  <a:cs typeface="+mn-cs"/>
              </a:defRPr>
            </a:lvl2pPr>
            <a:lvl3pPr marL="9144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  <a:cs typeface="+mn-cs"/>
              </a:defRPr>
            </a:lvl3pPr>
            <a:lvl4pPr marL="13716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  <a:cs typeface="+mn-cs"/>
              </a:defRPr>
            </a:lvl4pPr>
            <a:lvl5pPr marL="18288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  <a:cs typeface="+mn-cs"/>
              </a:defRPr>
            </a:lvl9pPr>
          </a:lstStyle>
          <a:p>
            <a:endParaRPr lang="da-DK" sz="700" dirty="0"/>
          </a:p>
        </p:txBody>
      </p:sp>
      <p:pic>
        <p:nvPicPr>
          <p:cNvPr id="23" name="Picture 4" descr="DTU Corporate logo_F_A0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8480" y="176526"/>
            <a:ext cx="290004" cy="46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12"/>
          <p:cNvSpPr txBox="1"/>
          <p:nvPr userDrawn="1"/>
        </p:nvSpPr>
        <p:spPr>
          <a:xfrm>
            <a:off x="9320254" y="5203992"/>
            <a:ext cx="1732466" cy="500137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>
              <a:spcBef>
                <a:spcPts val="0"/>
              </a:spcBef>
            </a:pPr>
            <a:r>
              <a:rPr lang="da-DK" sz="900" noProof="1" smtClean="0">
                <a:solidFill>
                  <a:schemeClr val="bg1"/>
                </a:solidFill>
              </a:rPr>
              <a:t>Add Presentation Title </a:t>
            </a:r>
            <a:br>
              <a:rPr lang="da-DK" sz="900" noProof="1" smtClean="0">
                <a:solidFill>
                  <a:schemeClr val="bg1"/>
                </a:solidFill>
              </a:rPr>
            </a:br>
            <a:r>
              <a:rPr lang="da-DK" sz="900" noProof="1" smtClean="0">
                <a:solidFill>
                  <a:schemeClr val="bg1"/>
                </a:solidFill>
              </a:rPr>
              <a:t>in Footer via ”Insert”; </a:t>
            </a:r>
            <a:br>
              <a:rPr lang="da-DK" sz="900" noProof="1" smtClean="0">
                <a:solidFill>
                  <a:schemeClr val="bg1"/>
                </a:solidFill>
              </a:rPr>
            </a:br>
            <a:r>
              <a:rPr lang="da-DK" sz="900" noProof="1" smtClean="0">
                <a:solidFill>
                  <a:schemeClr val="bg1"/>
                </a:solidFill>
              </a:rPr>
              <a:t>”Header &amp; Footer”</a:t>
            </a:r>
            <a:endParaRPr lang="da-DK" sz="900" noProof="1">
              <a:solidFill>
                <a:schemeClr val="bg1"/>
              </a:solidFill>
            </a:endParaRPr>
          </a:p>
        </p:txBody>
      </p:sp>
      <p:cxnSp>
        <p:nvCxnSpPr>
          <p:cNvPr id="11" name="Straight Connector 13"/>
          <p:cNvCxnSpPr/>
          <p:nvPr userDrawn="1"/>
        </p:nvCxnSpPr>
        <p:spPr bwMode="auto">
          <a:xfrm>
            <a:off x="9189156" y="5497793"/>
            <a:ext cx="14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2" name="Picture 2" descr="C:\Users\alcor\Desktop\Nvidia_logo.png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364" y="158868"/>
            <a:ext cx="684076" cy="504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4702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300" b="1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5pPr>
      <a:lvl6pPr marL="356616" algn="l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6pPr>
      <a:lvl7pPr marL="713232" algn="l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7pPr>
      <a:lvl8pPr marL="1069848" algn="l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8pPr>
      <a:lvl9pPr marL="1426464" algn="l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9pPr>
    </p:titleStyle>
    <p:bodyStyle>
      <a:lvl1pPr marL="147352" indent="-147352" algn="l" rtl="0" eaLnBrk="1" fontAlgn="base" hangingPunct="1">
        <a:spcBef>
          <a:spcPct val="20000"/>
        </a:spcBef>
        <a:spcAft>
          <a:spcPct val="0"/>
        </a:spcAft>
        <a:buChar char="•"/>
        <a:defRPr sz="1400">
          <a:solidFill>
            <a:srgbClr val="000000"/>
          </a:solidFill>
          <a:latin typeface="+mn-lt"/>
          <a:ea typeface="+mn-ea"/>
          <a:cs typeface="+mn-cs"/>
        </a:defRPr>
      </a:lvl1pPr>
      <a:lvl2pPr marL="448247" indent="-152305" algn="l" rtl="0" eaLnBrk="1" fontAlgn="base" hangingPunct="1">
        <a:spcBef>
          <a:spcPct val="20000"/>
        </a:spcBef>
        <a:spcAft>
          <a:spcPct val="0"/>
        </a:spcAft>
        <a:buChar char="–"/>
        <a:defRPr sz="1400">
          <a:solidFill>
            <a:srgbClr val="000000"/>
          </a:solidFill>
          <a:latin typeface="+mn-lt"/>
          <a:ea typeface="+mn-ea"/>
        </a:defRPr>
      </a:lvl2pPr>
      <a:lvl3pPr marL="998030" indent="-178308" algn="l" rtl="0" eaLnBrk="1" fontAlgn="base" hangingPunct="1">
        <a:spcBef>
          <a:spcPct val="20000"/>
        </a:spcBef>
        <a:spcAft>
          <a:spcPct val="0"/>
        </a:spcAft>
        <a:buChar char="•"/>
        <a:defRPr sz="1400">
          <a:solidFill>
            <a:srgbClr val="000000"/>
          </a:solidFill>
          <a:latin typeface="+mn-lt"/>
          <a:ea typeface="+mn-ea"/>
        </a:defRPr>
      </a:lvl3pPr>
      <a:lvl4pPr marL="1324928" indent="-178308" algn="l" rtl="0" eaLnBrk="1" fontAlgn="base" hangingPunct="1">
        <a:spcBef>
          <a:spcPct val="20000"/>
        </a:spcBef>
        <a:spcAft>
          <a:spcPct val="0"/>
        </a:spcAft>
        <a:buChar char="–"/>
        <a:defRPr sz="1400">
          <a:solidFill>
            <a:srgbClr val="000000"/>
          </a:solidFill>
          <a:latin typeface="+mn-lt"/>
          <a:ea typeface="+mn-ea"/>
        </a:defRPr>
      </a:lvl4pPr>
      <a:lvl5pPr marL="1651826" indent="-178308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000000"/>
          </a:solidFill>
          <a:latin typeface="+mn-lt"/>
          <a:ea typeface="+mn-ea"/>
        </a:defRPr>
      </a:lvl5pPr>
      <a:lvl6pPr marL="2008442" indent="-178308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6pPr>
      <a:lvl7pPr marL="2365058" indent="-178308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7pPr>
      <a:lvl8pPr marL="2721674" indent="-178308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8pPr>
      <a:lvl9pPr marL="3078290" indent="-178308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a-DK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%22C:/Program%20Files%20(x86)/K-Lite%20Codec%20Pack/MPC-HC64/mpc-hc64_nvo.exe%22%20%22C:/Users/alcor/Desktop/srt_presentation/martin_comparison.mp4%22%20%20/fullscreen%20/monitor%202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%22C:/Program%20Files%20(x86)/K-Lite%20Codec%20Pack/MPC-HC64/mpc-hc64_nvo.exe%22%20%22C:/Users/alcor/Desktop/srt_presentation/hairball.mp4%22%20%20/fullscreen%20/monitor%202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%22C:/Program%20Files%20(x86)/K-Lite%20Codec%20Pack/MPC-HC64/mpc-hc64_nvo.exe%22%20%22C:/Users/alcor/Desktop/srt_presentation/martin_comparison.mp4%22%20%20/fullscreen%20/monitor%202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%22C:/Program%20Files%20(x86)/K-Lite%20Codec%20Pack/MPC-HC64/mpc-hc64_nvo.exe%22%20%22C:/Users/alcor/Desktop/srt_presentation/sponza.mp4%22%20%20/fullscreen%20/monitor%202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9.emf"/><Relationship Id="rId7" Type="http://schemas.openxmlformats.org/officeDocument/2006/relationships/image" Target="../media/image1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0301" r="-1" b="484"/>
          <a:stretch/>
        </p:blipFill>
        <p:spPr>
          <a:xfrm>
            <a:off x="0" y="2641476"/>
            <a:ext cx="9144000" cy="3600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609600" y="409228"/>
            <a:ext cx="763480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5pPr>
            <a:lvl6pPr marL="356616" algn="l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6pPr>
            <a:lvl7pPr marL="713232" algn="l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7pPr>
            <a:lvl8pPr marL="1069848" algn="l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8pPr>
            <a:lvl9pPr marL="1426464" algn="l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9pPr>
          </a:lstStyle>
          <a:p>
            <a:r>
              <a:rPr lang="en-US" kern="0" dirty="0" smtClean="0"/>
              <a:t>Interactive Stable Ray Tracing</a:t>
            </a:r>
            <a:endParaRPr lang="en-US" kern="0" dirty="0"/>
          </a:p>
        </p:txBody>
      </p:sp>
      <p:sp>
        <p:nvSpPr>
          <p:cNvPr id="6" name="Subtitle 2"/>
          <p:cNvSpPr txBox="1">
            <a:spLocks/>
          </p:cNvSpPr>
          <p:nvPr/>
        </p:nvSpPr>
        <p:spPr bwMode="auto">
          <a:xfrm>
            <a:off x="609600" y="1453344"/>
            <a:ext cx="7778824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48247" indent="-152305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000000"/>
                </a:solidFill>
                <a:latin typeface="+mn-lt"/>
                <a:ea typeface="+mn-ea"/>
              </a:defRPr>
            </a:lvl2pPr>
            <a:lvl3pPr marL="998030" indent="-178308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rgbClr val="000000"/>
                </a:solidFill>
                <a:latin typeface="+mn-lt"/>
                <a:ea typeface="+mn-ea"/>
              </a:defRPr>
            </a:lvl3pPr>
            <a:lvl4pPr marL="1324928" indent="-178308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000000"/>
                </a:solidFill>
                <a:latin typeface="+mn-lt"/>
                <a:ea typeface="+mn-ea"/>
              </a:defRPr>
            </a:lvl4pPr>
            <a:lvl5pPr marL="1651826" indent="-17830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0000"/>
                </a:solidFill>
                <a:latin typeface="+mn-lt"/>
                <a:ea typeface="+mn-ea"/>
              </a:defRPr>
            </a:lvl5pPr>
            <a:lvl6pPr marL="2008442" indent="-17830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2365058" indent="-17830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2721674" indent="-17830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3078290" indent="-17830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kern="0" dirty="0" smtClean="0"/>
              <a:t>Alessandro Dal Corso</a:t>
            </a:r>
            <a:r>
              <a:rPr lang="en-US" kern="0" baseline="30000" dirty="0" smtClean="0"/>
              <a:t>1,2</a:t>
            </a:r>
            <a:r>
              <a:rPr lang="en-US" kern="0" dirty="0" smtClean="0"/>
              <a:t>, Marco Salvi</a:t>
            </a:r>
            <a:r>
              <a:rPr lang="en-US" kern="0" baseline="30000" dirty="0" smtClean="0"/>
              <a:t>1</a:t>
            </a:r>
            <a:r>
              <a:rPr lang="en-US" kern="0" dirty="0" smtClean="0"/>
              <a:t>, Craig Kolb</a:t>
            </a:r>
            <a:r>
              <a:rPr lang="en-US" kern="0" baseline="30000" dirty="0" smtClean="0"/>
              <a:t>1</a:t>
            </a:r>
            <a:r>
              <a:rPr lang="en-US" kern="0" dirty="0" smtClean="0"/>
              <a:t>, </a:t>
            </a:r>
          </a:p>
          <a:p>
            <a:r>
              <a:rPr lang="en-US" kern="0" dirty="0" smtClean="0"/>
              <a:t>Jeppe Revall Frisvad</a:t>
            </a:r>
            <a:r>
              <a:rPr lang="en-US" kern="0" baseline="30000" dirty="0" smtClean="0"/>
              <a:t>2</a:t>
            </a:r>
            <a:r>
              <a:rPr lang="en-US" kern="0" dirty="0" smtClean="0"/>
              <a:t>, Aaron Lefohn</a:t>
            </a:r>
            <a:r>
              <a:rPr lang="en-US" kern="0" baseline="30000" dirty="0" smtClean="0"/>
              <a:t>1</a:t>
            </a:r>
            <a:r>
              <a:rPr lang="en-US" kern="0" dirty="0" smtClean="0"/>
              <a:t>, David Luebke</a:t>
            </a:r>
            <a:r>
              <a:rPr lang="en-US" kern="0" baseline="30000" dirty="0" smtClean="0"/>
              <a:t>1</a:t>
            </a:r>
          </a:p>
          <a:p>
            <a:endParaRPr lang="en-US" i="1" kern="0" dirty="0" smtClean="0"/>
          </a:p>
          <a:p>
            <a:r>
              <a:rPr lang="en-US" i="1" kern="0" baseline="30000" dirty="0" smtClean="0"/>
              <a:t>1</a:t>
            </a:r>
            <a:r>
              <a:rPr lang="en-US" i="1" kern="0" dirty="0" smtClean="0"/>
              <a:t>NVIDIA, </a:t>
            </a:r>
            <a:r>
              <a:rPr lang="en-US" i="1" kern="0" baseline="30000" dirty="0" smtClean="0"/>
              <a:t>2</a:t>
            </a:r>
            <a:r>
              <a:rPr lang="en-US" i="1" kern="0" dirty="0" smtClean="0"/>
              <a:t>Technical </a:t>
            </a:r>
            <a:r>
              <a:rPr lang="en-US" i="1" kern="0" dirty="0" smtClean="0"/>
              <a:t>University of </a:t>
            </a:r>
            <a:r>
              <a:rPr lang="en-US" i="1" kern="0" dirty="0" smtClean="0"/>
              <a:t>Denmark</a:t>
            </a:r>
            <a:endParaRPr lang="en-US" i="1" kern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451" y="13184"/>
            <a:ext cx="7923550" cy="952500"/>
          </a:xfrm>
        </p:spPr>
        <p:txBody>
          <a:bodyPr/>
          <a:lstStyle/>
          <a:p>
            <a:r>
              <a:rPr lang="da-DK" dirty="0" err="1" smtClean="0"/>
              <a:t>Our</a:t>
            </a:r>
            <a:r>
              <a:rPr lang="da-DK" dirty="0" smtClean="0"/>
              <a:t> </a:t>
            </a:r>
            <a:r>
              <a:rPr lang="da-DK" dirty="0" err="1" smtClean="0"/>
              <a:t>reprojection</a:t>
            </a:r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da-DK" smtClean="0"/>
              <a:pPr/>
              <a:t>10</a:t>
            </a:fld>
            <a:endParaRPr lang="da-DK" dirty="0"/>
          </a:p>
        </p:txBody>
      </p:sp>
      <p:pic>
        <p:nvPicPr>
          <p:cNvPr id="5" name="Picture 2" descr="C:\Users\alcor\Desktop\reproj_empty.e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823" y="1255098"/>
            <a:ext cx="5731010" cy="3762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 bwMode="auto">
          <a:xfrm>
            <a:off x="2545318" y="2999613"/>
            <a:ext cx="119396" cy="119396"/>
          </a:xfrm>
          <a:prstGeom prst="ellipse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728610" y="1577912"/>
            <a:ext cx="179094" cy="160554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5653046" y="1561356"/>
            <a:ext cx="179094" cy="179094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6298290" y="3502122"/>
            <a:ext cx="119396" cy="119396"/>
          </a:xfrm>
          <a:prstGeom prst="ellipse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cxnSp>
        <p:nvCxnSpPr>
          <p:cNvPr id="10" name="Straight Arrow Connector 9"/>
          <p:cNvCxnSpPr>
            <a:stCxn id="6" idx="6"/>
            <a:endCxn id="9" idx="2"/>
          </p:cNvCxnSpPr>
          <p:nvPr/>
        </p:nvCxnSpPr>
        <p:spPr bwMode="auto">
          <a:xfrm>
            <a:off x="2664714" y="3059311"/>
            <a:ext cx="3633576" cy="50250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Oval 10"/>
          <p:cNvSpPr/>
          <p:nvPr/>
        </p:nvSpPr>
        <p:spPr bwMode="auto">
          <a:xfrm>
            <a:off x="1907704" y="4549688"/>
            <a:ext cx="119396" cy="11939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6768244" y="4657700"/>
            <a:ext cx="119396" cy="11939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3180983" y="4130257"/>
            <a:ext cx="119396" cy="119396"/>
          </a:xfrm>
          <a:prstGeom prst="ellipse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3592660" y="3561820"/>
            <a:ext cx="119396" cy="119396"/>
          </a:xfrm>
          <a:prstGeom prst="ellipse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6295843" y="4130257"/>
            <a:ext cx="119396" cy="119396"/>
          </a:xfrm>
          <a:prstGeom prst="ellipse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3499496" y="1566431"/>
            <a:ext cx="172403" cy="172035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3503113" y="2274191"/>
            <a:ext cx="168786" cy="150335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3175713" y="1568784"/>
            <a:ext cx="179094" cy="169682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2699792" y="1561356"/>
            <a:ext cx="179094" cy="177110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7092280" y="2245432"/>
            <a:ext cx="179094" cy="179094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6301118" y="1561356"/>
            <a:ext cx="179094" cy="179094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7092280" y="1561356"/>
            <a:ext cx="179094" cy="179094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cxnSp>
        <p:nvCxnSpPr>
          <p:cNvPr id="23" name="Straight Arrow Connector 22"/>
          <p:cNvCxnSpPr>
            <a:stCxn id="14" idx="6"/>
            <a:endCxn id="15" idx="1"/>
          </p:cNvCxnSpPr>
          <p:nvPr/>
        </p:nvCxnSpPr>
        <p:spPr bwMode="auto">
          <a:xfrm>
            <a:off x="3712056" y="3621518"/>
            <a:ext cx="2601272" cy="5262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Arrow Connector 23"/>
          <p:cNvCxnSpPr>
            <a:stCxn id="13" idx="6"/>
            <a:endCxn id="15" idx="2"/>
          </p:cNvCxnSpPr>
          <p:nvPr/>
        </p:nvCxnSpPr>
        <p:spPr bwMode="auto">
          <a:xfrm>
            <a:off x="3300379" y="4189955"/>
            <a:ext cx="2995464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Arrow Connector 24"/>
          <p:cNvCxnSpPr>
            <a:stCxn id="11" idx="6"/>
            <a:endCxn id="12" idx="2"/>
          </p:cNvCxnSpPr>
          <p:nvPr/>
        </p:nvCxnSpPr>
        <p:spPr bwMode="auto">
          <a:xfrm>
            <a:off x="2027100" y="4609386"/>
            <a:ext cx="4741144" cy="10801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" name="TextBox 32"/>
          <p:cNvSpPr txBox="1"/>
          <p:nvPr/>
        </p:nvSpPr>
        <p:spPr>
          <a:xfrm>
            <a:off x="2159732" y="5089748"/>
            <a:ext cx="14353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Pixel k, Frame </a:t>
            </a:r>
            <a:r>
              <a:rPr lang="en-GB" i="1" dirty="0" smtClean="0"/>
              <a:t>n</a:t>
            </a:r>
            <a:endParaRPr lang="en-GB" i="1" dirty="0"/>
          </a:p>
        </p:txBody>
      </p:sp>
      <p:sp>
        <p:nvSpPr>
          <p:cNvPr id="34" name="TextBox 33"/>
          <p:cNvSpPr txBox="1"/>
          <p:nvPr/>
        </p:nvSpPr>
        <p:spPr>
          <a:xfrm>
            <a:off x="5148064" y="5089748"/>
            <a:ext cx="1717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Pixel m, Frame </a:t>
            </a:r>
            <a:r>
              <a:rPr lang="en-GB" i="1" dirty="0" smtClean="0"/>
              <a:t>n+1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174615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3450527" y="2095892"/>
            <a:ext cx="2098825" cy="2098825"/>
          </a:xfrm>
          <a:prstGeom prst="rect">
            <a:avLst/>
          </a:prstGeom>
          <a:solidFill>
            <a:srgbClr val="FF0000">
              <a:alpha val="4117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pic>
        <p:nvPicPr>
          <p:cNvPr id="8" name="Picture 3" descr="C:\Users\alcor\Desktop\ana.e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559800"/>
            <a:ext cx="3168804" cy="3171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Analysis, first to estimate density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da-DK" smtClean="0"/>
              <a:pPr/>
              <a:t>11</a:t>
            </a:fld>
            <a:endParaRPr lang="da-DK" dirty="0"/>
          </a:p>
        </p:txBody>
      </p:sp>
      <p:sp>
        <p:nvSpPr>
          <p:cNvPr id="9" name="TextBox 8"/>
          <p:cNvSpPr txBox="1"/>
          <p:nvPr/>
        </p:nvSpPr>
        <p:spPr>
          <a:xfrm>
            <a:off x="3450527" y="4959774"/>
            <a:ext cx="23363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dirty="0" err="1" smtClean="0"/>
              <a:t>Density</a:t>
            </a:r>
            <a:r>
              <a:rPr lang="da-DK" dirty="0" smtClean="0"/>
              <a:t> </a:t>
            </a:r>
            <a:r>
              <a:rPr lang="da-DK" dirty="0" err="1" smtClean="0"/>
              <a:t>estimation</a:t>
            </a:r>
            <a:r>
              <a:rPr lang="da-DK" dirty="0" smtClean="0"/>
              <a:t> radius</a:t>
            </a:r>
            <a:endParaRPr lang="da-DK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66786" y="1207823"/>
            <a:ext cx="8264013" cy="3996168"/>
          </a:xfrm>
        </p:spPr>
        <p:txBody>
          <a:bodyPr/>
          <a:lstStyle/>
          <a:p>
            <a:r>
              <a:rPr lang="da-DK" dirty="0" smtClean="0"/>
              <a:t>User-</a:t>
            </a:r>
            <a:r>
              <a:rPr lang="da-DK" dirty="0" err="1" smtClean="0"/>
              <a:t>defined</a:t>
            </a:r>
            <a:r>
              <a:rPr lang="da-DK" dirty="0" smtClean="0"/>
              <a:t> </a:t>
            </a:r>
            <a:r>
              <a:rPr lang="da-DK" dirty="0" err="1" smtClean="0"/>
              <a:t>target</a:t>
            </a:r>
            <a:r>
              <a:rPr lang="da-DK" dirty="0" smtClean="0"/>
              <a:t> </a:t>
            </a:r>
            <a:r>
              <a:rPr lang="da-DK" dirty="0" err="1" smtClean="0"/>
              <a:t>density</a:t>
            </a:r>
            <a:r>
              <a:rPr lang="da-DK" dirty="0" smtClean="0"/>
              <a:t> (1 </a:t>
            </a:r>
            <a:r>
              <a:rPr lang="da-DK" dirty="0" err="1" smtClean="0"/>
              <a:t>spp</a:t>
            </a:r>
            <a:r>
              <a:rPr lang="da-DK" dirty="0" smtClean="0"/>
              <a:t>, 2 </a:t>
            </a:r>
            <a:r>
              <a:rPr lang="da-DK" dirty="0" err="1" smtClean="0"/>
              <a:t>spp</a:t>
            </a:r>
            <a:r>
              <a:rPr lang="da-DK" dirty="0" smtClean="0"/>
              <a:t>, etc.)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578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Analysis, to add and remove samples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da-DK" smtClean="0"/>
              <a:pPr/>
              <a:t>12</a:t>
            </a:fld>
            <a:endParaRPr lang="da-DK" dirty="0"/>
          </a:p>
        </p:txBody>
      </p:sp>
      <p:pic>
        <p:nvPicPr>
          <p:cNvPr id="5" name="Picture 2" descr="C:\Users\alcor\Desktop\addremove.e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720" y="1701838"/>
            <a:ext cx="3070225" cy="306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 bwMode="auto">
          <a:xfrm>
            <a:off x="2123728" y="2173424"/>
            <a:ext cx="144016" cy="144016"/>
          </a:xfrm>
          <a:prstGeom prst="ellipse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1547664" y="2749489"/>
            <a:ext cx="144016" cy="144016"/>
          </a:xfrm>
          <a:prstGeom prst="ellipse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2056731" y="3548581"/>
            <a:ext cx="144016" cy="144016"/>
          </a:xfrm>
          <a:prstGeom prst="ellipse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2987824" y="4117640"/>
            <a:ext cx="144016" cy="144016"/>
          </a:xfrm>
          <a:prstGeom prst="ellipse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3707904" y="3605227"/>
            <a:ext cx="144016" cy="144016"/>
          </a:xfrm>
          <a:prstGeom prst="ellipse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3570872" y="4261657"/>
            <a:ext cx="144016" cy="144016"/>
          </a:xfrm>
          <a:prstGeom prst="ellipse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pic>
        <p:nvPicPr>
          <p:cNvPr id="12" name="Picture 2" descr="C:\Users\alcor\Desktop\addremove.e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161" y="1669368"/>
            <a:ext cx="3070225" cy="306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val 12"/>
          <p:cNvSpPr/>
          <p:nvPr/>
        </p:nvSpPr>
        <p:spPr bwMode="auto">
          <a:xfrm>
            <a:off x="6012160" y="3605227"/>
            <a:ext cx="144016" cy="144016"/>
          </a:xfrm>
          <a:prstGeom prst="ellipse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6805717" y="2029409"/>
            <a:ext cx="144016" cy="144016"/>
          </a:xfrm>
          <a:prstGeom prst="ellipse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51606" y="4909729"/>
            <a:ext cx="18590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dirty="0" smtClean="0"/>
              <a:t>Sample removal</a:t>
            </a:r>
            <a:endParaRPr lang="da-DK" dirty="0"/>
          </a:p>
        </p:txBody>
      </p:sp>
      <p:sp>
        <p:nvSpPr>
          <p:cNvPr id="16" name="TextBox 15"/>
          <p:cNvSpPr txBox="1"/>
          <p:nvPr/>
        </p:nvSpPr>
        <p:spPr>
          <a:xfrm>
            <a:off x="5732739" y="4909729"/>
            <a:ext cx="18549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dirty="0" smtClean="0"/>
              <a:t>Sample addition</a:t>
            </a:r>
          </a:p>
        </p:txBody>
      </p:sp>
      <p:sp>
        <p:nvSpPr>
          <p:cNvPr id="17" name="Oval 16"/>
          <p:cNvSpPr/>
          <p:nvPr/>
        </p:nvSpPr>
        <p:spPr bwMode="auto">
          <a:xfrm>
            <a:off x="7431884" y="4097078"/>
            <a:ext cx="144016" cy="144016"/>
          </a:xfrm>
          <a:prstGeom prst="ellipse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5868144" y="2533465"/>
            <a:ext cx="144016" cy="144016"/>
          </a:xfrm>
          <a:prstGeom prst="ellipse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6877725" y="2781884"/>
            <a:ext cx="144016" cy="144016"/>
          </a:xfrm>
          <a:prstGeom prst="ellipse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8794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7" grpId="0" animBg="1"/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Verification, with a cached sample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da-DK" smtClean="0"/>
              <a:pPr/>
              <a:t>13</a:t>
            </a:fld>
            <a:endParaRPr lang="da-DK" dirty="0"/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2706608" y="1326191"/>
            <a:ext cx="2045412" cy="178333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Rectangle 5"/>
          <p:cNvSpPr/>
          <p:nvPr/>
        </p:nvSpPr>
        <p:spPr bwMode="auto">
          <a:xfrm>
            <a:off x="2544532" y="4405672"/>
            <a:ext cx="3935680" cy="79208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4752020" y="2821496"/>
            <a:ext cx="1728192" cy="792088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grpSp>
        <p:nvGrpSpPr>
          <p:cNvPr id="8" name="Group 7"/>
          <p:cNvGrpSpPr/>
          <p:nvPr/>
        </p:nvGrpSpPr>
        <p:grpSpPr>
          <a:xfrm rot="21225335">
            <a:off x="2645613" y="1237319"/>
            <a:ext cx="434945" cy="432048"/>
            <a:chOff x="1431271" y="2887608"/>
            <a:chExt cx="434945" cy="432048"/>
          </a:xfrm>
        </p:grpSpPr>
        <p:cxnSp>
          <p:nvCxnSpPr>
            <p:cNvPr id="9" name="Straight Connector 8"/>
            <p:cNvCxnSpPr/>
            <p:nvPr/>
          </p:nvCxnSpPr>
          <p:spPr bwMode="auto">
            <a:xfrm>
              <a:off x="1506176" y="2959616"/>
              <a:ext cx="360040" cy="14401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" name="Straight Connector 9"/>
            <p:cNvCxnSpPr/>
            <p:nvPr/>
          </p:nvCxnSpPr>
          <p:spPr bwMode="auto">
            <a:xfrm>
              <a:off x="1506176" y="2968000"/>
              <a:ext cx="72008" cy="35165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" name="Arc 10"/>
            <p:cNvSpPr/>
            <p:nvPr/>
          </p:nvSpPr>
          <p:spPr bwMode="auto">
            <a:xfrm rot="5896412">
              <a:off x="1431271" y="2887608"/>
              <a:ext cx="288032" cy="288032"/>
            </a:xfrm>
            <a:prstGeom prst="arc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 rot="20335075">
            <a:off x="2079763" y="1786306"/>
            <a:ext cx="434945" cy="432048"/>
            <a:chOff x="1431271" y="2887608"/>
            <a:chExt cx="434945" cy="432048"/>
          </a:xfrm>
        </p:grpSpPr>
        <p:cxnSp>
          <p:nvCxnSpPr>
            <p:cNvPr id="13" name="Straight Connector 12"/>
            <p:cNvCxnSpPr/>
            <p:nvPr/>
          </p:nvCxnSpPr>
          <p:spPr bwMode="auto">
            <a:xfrm>
              <a:off x="1506176" y="2959616"/>
              <a:ext cx="360040" cy="14401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" name="Straight Connector 13"/>
            <p:cNvCxnSpPr/>
            <p:nvPr/>
          </p:nvCxnSpPr>
          <p:spPr bwMode="auto">
            <a:xfrm>
              <a:off x="1506176" y="2968000"/>
              <a:ext cx="72008" cy="35165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5" name="Arc 14"/>
            <p:cNvSpPr/>
            <p:nvPr/>
          </p:nvSpPr>
          <p:spPr bwMode="auto">
            <a:xfrm rot="5896412">
              <a:off x="1431271" y="2887608"/>
              <a:ext cx="288032" cy="288032"/>
            </a:xfrm>
            <a:prstGeom prst="arc">
              <a:avLst/>
            </a:prstGeom>
            <a:noFill/>
            <a:ln w="952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</a:endParaRPr>
            </a:p>
          </p:txBody>
        </p:sp>
      </p:grpSp>
      <p:cxnSp>
        <p:nvCxnSpPr>
          <p:cNvPr id="16" name="Straight Connector 15"/>
          <p:cNvCxnSpPr/>
          <p:nvPr/>
        </p:nvCxnSpPr>
        <p:spPr bwMode="auto">
          <a:xfrm>
            <a:off x="2112484" y="1921670"/>
            <a:ext cx="2687438" cy="121826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Oval 16"/>
          <p:cNvSpPr/>
          <p:nvPr/>
        </p:nvSpPr>
        <p:spPr bwMode="auto">
          <a:xfrm>
            <a:off x="4680012" y="3037520"/>
            <a:ext cx="144016" cy="144016"/>
          </a:xfrm>
          <a:prstGeom prst="ellipse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15538" y="3001432"/>
            <a:ext cx="13564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Cached sample</a:t>
            </a:r>
            <a:endParaRPr lang="en-GB" dirty="0"/>
          </a:p>
        </p:txBody>
      </p:sp>
      <p:sp>
        <p:nvSpPr>
          <p:cNvPr id="19" name="TextBox 18"/>
          <p:cNvSpPr txBox="1"/>
          <p:nvPr/>
        </p:nvSpPr>
        <p:spPr>
          <a:xfrm>
            <a:off x="1207964" y="1812302"/>
            <a:ext cx="8215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Frame </a:t>
            </a:r>
            <a:r>
              <a:rPr lang="en-GB" i="1" dirty="0" smtClean="0"/>
              <a:t>n</a:t>
            </a:r>
            <a:endParaRPr lang="en-GB" i="1" dirty="0"/>
          </a:p>
        </p:txBody>
      </p:sp>
      <p:sp>
        <p:nvSpPr>
          <p:cNvPr id="20" name="TextBox 19"/>
          <p:cNvSpPr txBox="1"/>
          <p:nvPr/>
        </p:nvSpPr>
        <p:spPr>
          <a:xfrm>
            <a:off x="3205420" y="1221097"/>
            <a:ext cx="10459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Frame </a:t>
            </a:r>
            <a:r>
              <a:rPr lang="en-GB" i="1" dirty="0" smtClean="0"/>
              <a:t>n+1</a:t>
            </a:r>
            <a:endParaRPr lang="en-GB" i="1" dirty="0"/>
          </a:p>
        </p:txBody>
      </p:sp>
      <p:sp>
        <p:nvSpPr>
          <p:cNvPr id="21" name="TextBox 20"/>
          <p:cNvSpPr txBox="1"/>
          <p:nvPr/>
        </p:nvSpPr>
        <p:spPr>
          <a:xfrm>
            <a:off x="4299042" y="2417461"/>
            <a:ext cx="2185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Still visible, keep in cache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6729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Verification, with an occluded sample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da-DK" smtClean="0"/>
              <a:pPr/>
              <a:t>14</a:t>
            </a:fld>
            <a:endParaRPr lang="da-DK" dirty="0"/>
          </a:p>
        </p:txBody>
      </p:sp>
      <p:sp>
        <p:nvSpPr>
          <p:cNvPr id="5" name="Rectangle 4"/>
          <p:cNvSpPr/>
          <p:nvPr/>
        </p:nvSpPr>
        <p:spPr bwMode="auto">
          <a:xfrm>
            <a:off x="2544532" y="4405672"/>
            <a:ext cx="3935680" cy="79208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4752020" y="2821496"/>
            <a:ext cx="1728192" cy="792088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grpSp>
        <p:nvGrpSpPr>
          <p:cNvPr id="7" name="Group 6"/>
          <p:cNvGrpSpPr/>
          <p:nvPr/>
        </p:nvGrpSpPr>
        <p:grpSpPr>
          <a:xfrm rot="21225335">
            <a:off x="2645613" y="1237319"/>
            <a:ext cx="434945" cy="432048"/>
            <a:chOff x="1431271" y="2887608"/>
            <a:chExt cx="434945" cy="432048"/>
          </a:xfrm>
        </p:grpSpPr>
        <p:cxnSp>
          <p:nvCxnSpPr>
            <p:cNvPr id="8" name="Straight Connector 7"/>
            <p:cNvCxnSpPr/>
            <p:nvPr/>
          </p:nvCxnSpPr>
          <p:spPr bwMode="auto">
            <a:xfrm>
              <a:off x="1506176" y="2959616"/>
              <a:ext cx="360040" cy="14401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" name="Straight Connector 8"/>
            <p:cNvCxnSpPr/>
            <p:nvPr/>
          </p:nvCxnSpPr>
          <p:spPr bwMode="auto">
            <a:xfrm>
              <a:off x="1506176" y="2968000"/>
              <a:ext cx="72008" cy="35165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" name="Arc 9"/>
            <p:cNvSpPr/>
            <p:nvPr/>
          </p:nvSpPr>
          <p:spPr bwMode="auto">
            <a:xfrm rot="5896412">
              <a:off x="1431271" y="2887608"/>
              <a:ext cx="288032" cy="288032"/>
            </a:xfrm>
            <a:prstGeom prst="arc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</a:endParaRPr>
            </a:p>
          </p:txBody>
        </p:sp>
      </p:grpSp>
      <p:cxnSp>
        <p:nvCxnSpPr>
          <p:cNvPr id="11" name="Straight Connector 10"/>
          <p:cNvCxnSpPr/>
          <p:nvPr/>
        </p:nvCxnSpPr>
        <p:spPr bwMode="auto">
          <a:xfrm>
            <a:off x="2706608" y="1326191"/>
            <a:ext cx="2909508" cy="307948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2" name="Group 11"/>
          <p:cNvGrpSpPr/>
          <p:nvPr/>
        </p:nvGrpSpPr>
        <p:grpSpPr>
          <a:xfrm rot="20335075">
            <a:off x="2079763" y="1786306"/>
            <a:ext cx="434945" cy="432048"/>
            <a:chOff x="1431271" y="2887608"/>
            <a:chExt cx="434945" cy="432048"/>
          </a:xfrm>
        </p:grpSpPr>
        <p:cxnSp>
          <p:nvCxnSpPr>
            <p:cNvPr id="13" name="Straight Connector 12"/>
            <p:cNvCxnSpPr/>
            <p:nvPr/>
          </p:nvCxnSpPr>
          <p:spPr bwMode="auto">
            <a:xfrm>
              <a:off x="1506176" y="2959616"/>
              <a:ext cx="360040" cy="14401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" name="Straight Connector 13"/>
            <p:cNvCxnSpPr/>
            <p:nvPr/>
          </p:nvCxnSpPr>
          <p:spPr bwMode="auto">
            <a:xfrm>
              <a:off x="1506176" y="2968000"/>
              <a:ext cx="72008" cy="35165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5" name="Arc 14"/>
            <p:cNvSpPr/>
            <p:nvPr/>
          </p:nvSpPr>
          <p:spPr bwMode="auto">
            <a:xfrm rot="5896412">
              <a:off x="1431271" y="2887608"/>
              <a:ext cx="288032" cy="288032"/>
            </a:xfrm>
            <a:prstGeom prst="arc">
              <a:avLst/>
            </a:prstGeom>
            <a:noFill/>
            <a:ln w="952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</a:endParaRPr>
            </a:p>
          </p:txBody>
        </p:sp>
      </p:grpSp>
      <p:cxnSp>
        <p:nvCxnSpPr>
          <p:cNvPr id="16" name="Straight Connector 15"/>
          <p:cNvCxnSpPr/>
          <p:nvPr/>
        </p:nvCxnSpPr>
        <p:spPr bwMode="auto">
          <a:xfrm>
            <a:off x="2112484" y="1921671"/>
            <a:ext cx="3503632" cy="248400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Oval 16"/>
          <p:cNvSpPr/>
          <p:nvPr/>
        </p:nvSpPr>
        <p:spPr bwMode="auto">
          <a:xfrm>
            <a:off x="5544108" y="4333664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4680012" y="3397559"/>
            <a:ext cx="144016" cy="144016"/>
          </a:xfrm>
          <a:prstGeom prst="ellipse">
            <a:avLst/>
          </a:prstGeom>
          <a:solidFill>
            <a:schemeClr val="accent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5544108" y="4333664"/>
            <a:ext cx="144016" cy="144016"/>
          </a:xfrm>
          <a:prstGeom prst="ellipse">
            <a:avLst/>
          </a:prstGeom>
          <a:solidFill>
            <a:schemeClr val="accent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603932" y="3973624"/>
            <a:ext cx="15600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Store as occluded</a:t>
            </a:r>
            <a:endParaRPr lang="en-GB" dirty="0"/>
          </a:p>
        </p:txBody>
      </p:sp>
      <p:sp>
        <p:nvSpPr>
          <p:cNvPr id="21" name="TextBox 20"/>
          <p:cNvSpPr txBox="1"/>
          <p:nvPr/>
        </p:nvSpPr>
        <p:spPr>
          <a:xfrm>
            <a:off x="4196290" y="2544497"/>
            <a:ext cx="25779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If last sample, store closest hit</a:t>
            </a:r>
            <a:endParaRPr lang="en-GB" dirty="0"/>
          </a:p>
        </p:txBody>
      </p:sp>
      <p:sp>
        <p:nvSpPr>
          <p:cNvPr id="22" name="TextBox 21"/>
          <p:cNvSpPr txBox="1"/>
          <p:nvPr/>
        </p:nvSpPr>
        <p:spPr>
          <a:xfrm>
            <a:off x="1207964" y="1812302"/>
            <a:ext cx="8215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Frame </a:t>
            </a:r>
            <a:r>
              <a:rPr lang="en-GB" i="1" dirty="0" smtClean="0"/>
              <a:t>n</a:t>
            </a:r>
            <a:endParaRPr lang="en-GB" i="1" dirty="0"/>
          </a:p>
        </p:txBody>
      </p:sp>
      <p:sp>
        <p:nvSpPr>
          <p:cNvPr id="23" name="TextBox 22"/>
          <p:cNvSpPr txBox="1"/>
          <p:nvPr/>
        </p:nvSpPr>
        <p:spPr>
          <a:xfrm>
            <a:off x="3205420" y="1221097"/>
            <a:ext cx="10459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Frame </a:t>
            </a:r>
            <a:r>
              <a:rPr lang="en-GB" i="1" dirty="0" smtClean="0"/>
              <a:t>n+1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255106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9" grpId="0" animBg="1"/>
      <p:bldP spid="19" grpId="1" animBg="1"/>
      <p:bldP spid="19" grpId="2" animBg="1"/>
      <p:bldP spid="20" grpId="0"/>
      <p:bldP spid="20" grpId="1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3095836" y="1561356"/>
            <a:ext cx="3058209" cy="3060340"/>
          </a:xfrm>
          <a:prstGeom prst="rect">
            <a:avLst/>
          </a:prstGeom>
          <a:solidFill>
            <a:srgbClr val="33CC33">
              <a:alpha val="4078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Reconstruction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3x3 </a:t>
            </a:r>
            <a:r>
              <a:rPr lang="en-GB" dirty="0" err="1" smtClean="0"/>
              <a:t>gaussian</a:t>
            </a:r>
            <a:r>
              <a:rPr lang="en-GB" dirty="0" smtClean="0"/>
              <a:t> filter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r>
              <a:rPr lang="en-GB" dirty="0" smtClean="0"/>
              <a:t>It is possible to apply post processing such as temporal integration / antialiasing </a:t>
            </a:r>
            <a:r>
              <a:rPr lang="da-DK" dirty="0"/>
              <a:t>[</a:t>
            </a:r>
            <a:r>
              <a:rPr lang="da-DK" dirty="0" err="1"/>
              <a:t>Patney</a:t>
            </a:r>
            <a:r>
              <a:rPr lang="da-DK" dirty="0"/>
              <a:t> et al. 2016] </a:t>
            </a: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da-DK" smtClean="0"/>
              <a:pPr/>
              <a:t>15</a:t>
            </a:fld>
            <a:endParaRPr lang="da-DK" dirty="0"/>
          </a:p>
        </p:txBody>
      </p:sp>
      <p:pic>
        <p:nvPicPr>
          <p:cNvPr id="5" name="Picture 3" descr="C:\Users\alcor\Desktop\ana.e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836" y="1561356"/>
            <a:ext cx="3058209" cy="306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6724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Caching global illumination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err="1"/>
              <a:t>Our</a:t>
            </a:r>
            <a:r>
              <a:rPr lang="da-DK" dirty="0"/>
              <a:t> samples </a:t>
            </a:r>
            <a:r>
              <a:rPr lang="da-DK" dirty="0" err="1"/>
              <a:t>are</a:t>
            </a:r>
            <a:r>
              <a:rPr lang="da-DK" dirty="0"/>
              <a:t> </a:t>
            </a:r>
            <a:r>
              <a:rPr lang="da-DK" dirty="0" err="1"/>
              <a:t>suitable</a:t>
            </a:r>
            <a:r>
              <a:rPr lang="da-DK" dirty="0"/>
              <a:t> to store the </a:t>
            </a:r>
            <a:r>
              <a:rPr lang="da-DK" dirty="0" err="1"/>
              <a:t>result</a:t>
            </a:r>
            <a:r>
              <a:rPr lang="da-DK" dirty="0"/>
              <a:t> of </a:t>
            </a:r>
            <a:r>
              <a:rPr lang="da-DK" dirty="0" err="1"/>
              <a:t>indirect</a:t>
            </a:r>
            <a:r>
              <a:rPr lang="da-DK" dirty="0"/>
              <a:t> </a:t>
            </a:r>
            <a:r>
              <a:rPr lang="da-DK" dirty="0" smtClean="0"/>
              <a:t>illumination</a:t>
            </a:r>
            <a:endParaRPr lang="da-DK" dirty="0"/>
          </a:p>
          <a:p>
            <a:r>
              <a:rPr lang="da-DK" dirty="0" smtClean="0"/>
              <a:t>In </a:t>
            </a:r>
            <a:r>
              <a:rPr lang="da-DK" dirty="0" err="1" smtClean="0"/>
              <a:t>our</a:t>
            </a:r>
            <a:r>
              <a:rPr lang="da-DK" dirty="0" smtClean="0"/>
              <a:t> </a:t>
            </a:r>
            <a:r>
              <a:rPr lang="da-DK" dirty="0" err="1" smtClean="0"/>
              <a:t>implementation</a:t>
            </a:r>
            <a:r>
              <a:rPr lang="da-DK" dirty="0" smtClean="0"/>
              <a:t>: </a:t>
            </a:r>
            <a:r>
              <a:rPr lang="da-DK" dirty="0" err="1"/>
              <a:t>unidirectional</a:t>
            </a:r>
            <a:r>
              <a:rPr lang="da-DK" dirty="0"/>
              <a:t> </a:t>
            </a:r>
            <a:r>
              <a:rPr lang="da-DK" dirty="0" smtClean="0"/>
              <a:t>PT, </a:t>
            </a:r>
            <a:r>
              <a:rPr lang="da-DK" dirty="0" err="1" smtClean="0"/>
              <a:t>Exponential</a:t>
            </a:r>
            <a:r>
              <a:rPr lang="da-DK" dirty="0" smtClean="0"/>
              <a:t> </a:t>
            </a:r>
            <a:r>
              <a:rPr lang="da-DK" dirty="0" err="1"/>
              <a:t>moving</a:t>
            </a:r>
            <a:r>
              <a:rPr lang="da-DK" dirty="0"/>
              <a:t> </a:t>
            </a:r>
            <a:r>
              <a:rPr lang="da-DK" dirty="0" smtClean="0"/>
              <a:t>average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da-DK" smtClean="0"/>
              <a:pPr/>
              <a:t>16</a:t>
            </a:fld>
            <a:endParaRPr lang="da-DK" dirty="0"/>
          </a:p>
        </p:txBody>
      </p:sp>
      <p:sp>
        <p:nvSpPr>
          <p:cNvPr id="5" name="Rectangle 4"/>
          <p:cNvSpPr/>
          <p:nvPr/>
        </p:nvSpPr>
        <p:spPr bwMode="auto">
          <a:xfrm>
            <a:off x="2928684" y="4687588"/>
            <a:ext cx="3164562" cy="65679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4759124" y="3437566"/>
            <a:ext cx="1334123" cy="656796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grpSp>
        <p:nvGrpSpPr>
          <p:cNvPr id="7" name="Group 6"/>
          <p:cNvGrpSpPr/>
          <p:nvPr/>
        </p:nvGrpSpPr>
        <p:grpSpPr>
          <a:xfrm rot="697557">
            <a:off x="2961085" y="2138812"/>
            <a:ext cx="360655" cy="358252"/>
            <a:chOff x="1431271" y="2887608"/>
            <a:chExt cx="434945" cy="432048"/>
          </a:xfrm>
        </p:grpSpPr>
        <p:cxnSp>
          <p:nvCxnSpPr>
            <p:cNvPr id="8" name="Straight Connector 7"/>
            <p:cNvCxnSpPr/>
            <p:nvPr/>
          </p:nvCxnSpPr>
          <p:spPr bwMode="auto">
            <a:xfrm>
              <a:off x="1506176" y="2959616"/>
              <a:ext cx="360040" cy="144016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" name="Straight Connector 8"/>
            <p:cNvCxnSpPr/>
            <p:nvPr/>
          </p:nvCxnSpPr>
          <p:spPr bwMode="auto">
            <a:xfrm>
              <a:off x="1506176" y="2968000"/>
              <a:ext cx="72008" cy="351656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" name="Arc 9"/>
            <p:cNvSpPr/>
            <p:nvPr/>
          </p:nvSpPr>
          <p:spPr bwMode="auto">
            <a:xfrm rot="5896412">
              <a:off x="1431271" y="2887608"/>
              <a:ext cx="288032" cy="288032"/>
            </a:xfrm>
            <a:prstGeom prst="arc">
              <a:avLst/>
            </a:prstGeom>
            <a:noFill/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</a:endParaRPr>
            </a:p>
          </p:txBody>
        </p:sp>
      </p:grpSp>
      <p:cxnSp>
        <p:nvCxnSpPr>
          <p:cNvPr id="11" name="Straight Connector 10"/>
          <p:cNvCxnSpPr/>
          <p:nvPr/>
        </p:nvCxnSpPr>
        <p:spPr bwMode="auto">
          <a:xfrm>
            <a:off x="3048146" y="2177149"/>
            <a:ext cx="1052768" cy="251614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33CC3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2" name="Group 11"/>
          <p:cNvGrpSpPr/>
          <p:nvPr/>
        </p:nvGrpSpPr>
        <p:grpSpPr>
          <a:xfrm rot="1445297">
            <a:off x="3504332" y="2049521"/>
            <a:ext cx="360655" cy="358252"/>
            <a:chOff x="1431271" y="2887608"/>
            <a:chExt cx="434945" cy="432048"/>
          </a:xfrm>
        </p:grpSpPr>
        <p:cxnSp>
          <p:nvCxnSpPr>
            <p:cNvPr id="13" name="Straight Connector 12"/>
            <p:cNvCxnSpPr/>
            <p:nvPr/>
          </p:nvCxnSpPr>
          <p:spPr bwMode="auto">
            <a:xfrm>
              <a:off x="1506176" y="2959616"/>
              <a:ext cx="360040" cy="144016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" name="Straight Connector 13"/>
            <p:cNvCxnSpPr/>
            <p:nvPr/>
          </p:nvCxnSpPr>
          <p:spPr bwMode="auto">
            <a:xfrm>
              <a:off x="1506176" y="2968000"/>
              <a:ext cx="72008" cy="351656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5" name="Arc 14"/>
            <p:cNvSpPr/>
            <p:nvPr/>
          </p:nvSpPr>
          <p:spPr bwMode="auto">
            <a:xfrm rot="5896412">
              <a:off x="1431271" y="2887608"/>
              <a:ext cx="288032" cy="288032"/>
            </a:xfrm>
            <a:prstGeom prst="arc">
              <a:avLst/>
            </a:prstGeom>
            <a:noFill/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</a:endParaRPr>
            </a:p>
          </p:txBody>
        </p:sp>
      </p:grpSp>
      <p:cxnSp>
        <p:nvCxnSpPr>
          <p:cNvPr id="16" name="Straight Connector 15"/>
          <p:cNvCxnSpPr/>
          <p:nvPr/>
        </p:nvCxnSpPr>
        <p:spPr bwMode="auto">
          <a:xfrm>
            <a:off x="3626318" y="2077725"/>
            <a:ext cx="456421" cy="257285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7" name="Group 16"/>
          <p:cNvGrpSpPr/>
          <p:nvPr/>
        </p:nvGrpSpPr>
        <p:grpSpPr>
          <a:xfrm rot="2534747">
            <a:off x="3944632" y="1970151"/>
            <a:ext cx="360655" cy="358252"/>
            <a:chOff x="1431271" y="2887608"/>
            <a:chExt cx="434945" cy="432048"/>
          </a:xfrm>
        </p:grpSpPr>
        <p:cxnSp>
          <p:nvCxnSpPr>
            <p:cNvPr id="18" name="Straight Connector 17"/>
            <p:cNvCxnSpPr/>
            <p:nvPr/>
          </p:nvCxnSpPr>
          <p:spPr bwMode="auto">
            <a:xfrm>
              <a:off x="1506176" y="2959616"/>
              <a:ext cx="360040" cy="144016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" name="Straight Connector 18"/>
            <p:cNvCxnSpPr/>
            <p:nvPr/>
          </p:nvCxnSpPr>
          <p:spPr bwMode="auto">
            <a:xfrm>
              <a:off x="1506176" y="2968000"/>
              <a:ext cx="72008" cy="351656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0" name="Arc 19"/>
            <p:cNvSpPr/>
            <p:nvPr/>
          </p:nvSpPr>
          <p:spPr bwMode="auto">
            <a:xfrm rot="5896412">
              <a:off x="1431271" y="2887608"/>
              <a:ext cx="288032" cy="288032"/>
            </a:xfrm>
            <a:prstGeom prst="arc">
              <a:avLst/>
            </a:prstGeom>
            <a:noFill/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</a:endParaRPr>
            </a:p>
          </p:txBody>
        </p:sp>
      </p:grpSp>
      <p:cxnSp>
        <p:nvCxnSpPr>
          <p:cNvPr id="21" name="Straight Connector 20"/>
          <p:cNvCxnSpPr/>
          <p:nvPr/>
        </p:nvCxnSpPr>
        <p:spPr bwMode="auto">
          <a:xfrm flipH="1">
            <a:off x="4087021" y="1981398"/>
            <a:ext cx="32993" cy="266917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Connector 21"/>
          <p:cNvCxnSpPr/>
          <p:nvPr/>
        </p:nvCxnSpPr>
        <p:spPr bwMode="auto">
          <a:xfrm flipH="1">
            <a:off x="4087021" y="2103289"/>
            <a:ext cx="738237" cy="25843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Straight Connector 22"/>
          <p:cNvCxnSpPr/>
          <p:nvPr/>
        </p:nvCxnSpPr>
        <p:spPr bwMode="auto">
          <a:xfrm>
            <a:off x="3129941" y="3942620"/>
            <a:ext cx="975971" cy="73775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Connector 23"/>
          <p:cNvCxnSpPr/>
          <p:nvPr/>
        </p:nvCxnSpPr>
        <p:spPr bwMode="auto">
          <a:xfrm flipH="1">
            <a:off x="4082739" y="3953698"/>
            <a:ext cx="676385" cy="73775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70C0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Connector 24"/>
          <p:cNvCxnSpPr/>
          <p:nvPr/>
        </p:nvCxnSpPr>
        <p:spPr bwMode="auto">
          <a:xfrm flipH="1">
            <a:off x="4082740" y="4094362"/>
            <a:ext cx="1519257" cy="58600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33CC33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Oval 25"/>
          <p:cNvSpPr/>
          <p:nvPr/>
        </p:nvSpPr>
        <p:spPr bwMode="auto">
          <a:xfrm>
            <a:off x="4023030" y="4604327"/>
            <a:ext cx="119417" cy="119417"/>
          </a:xfrm>
          <a:prstGeom prst="ellipse">
            <a:avLst/>
          </a:prstGeom>
          <a:solidFill>
            <a:schemeClr val="accent4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cxnSp>
        <p:nvCxnSpPr>
          <p:cNvPr id="27" name="Straight Connector 26"/>
          <p:cNvCxnSpPr/>
          <p:nvPr/>
        </p:nvCxnSpPr>
        <p:spPr bwMode="auto">
          <a:xfrm flipH="1" flipV="1">
            <a:off x="5602000" y="4094361"/>
            <a:ext cx="491248" cy="50996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33CC33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Straight Connector 27"/>
          <p:cNvCxnSpPr/>
          <p:nvPr/>
        </p:nvCxnSpPr>
        <p:spPr bwMode="auto">
          <a:xfrm>
            <a:off x="4420931" y="2633939"/>
            <a:ext cx="338192" cy="132703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70C0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Straight Connector 28"/>
          <p:cNvCxnSpPr/>
          <p:nvPr/>
        </p:nvCxnSpPr>
        <p:spPr bwMode="auto">
          <a:xfrm flipH="1">
            <a:off x="4759125" y="2125956"/>
            <a:ext cx="61852" cy="183501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Straight Connector 29"/>
          <p:cNvCxnSpPr/>
          <p:nvPr/>
        </p:nvCxnSpPr>
        <p:spPr bwMode="auto">
          <a:xfrm>
            <a:off x="4825259" y="2143278"/>
            <a:ext cx="776742" cy="195108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1" name="Picture 2" descr="C:\Users\alcor\Desktop\sun.e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591" y="1952891"/>
            <a:ext cx="380774" cy="380774"/>
          </a:xfrm>
          <a:prstGeom prst="rect">
            <a:avLst/>
          </a:prstGeom>
          <a:noFill/>
          <a:ln w="63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2685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225" y="2659478"/>
            <a:ext cx="7923550" cy="396044"/>
          </a:xfrm>
        </p:spPr>
        <p:txBody>
          <a:bodyPr/>
          <a:lstStyle/>
          <a:p>
            <a:pPr algn="ctr"/>
            <a:r>
              <a:rPr lang="en-GB" dirty="0" smtClean="0"/>
              <a:t>Results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da-DK" smtClean="0"/>
              <a:pPr/>
              <a:t>17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6250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Questions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Reconstruction quality</a:t>
            </a:r>
          </a:p>
          <a:p>
            <a:pPr lvl="1"/>
            <a:r>
              <a:rPr lang="en-GB" dirty="0" smtClean="0"/>
              <a:t>What is the impact on reconstruction quality?</a:t>
            </a:r>
          </a:p>
          <a:p>
            <a:endParaRPr lang="en-GB" dirty="0" smtClean="0"/>
          </a:p>
          <a:p>
            <a:r>
              <a:rPr lang="en-GB" dirty="0" smtClean="0"/>
              <a:t>Temporal stability </a:t>
            </a:r>
          </a:p>
          <a:p>
            <a:pPr lvl="1"/>
            <a:r>
              <a:rPr lang="en-GB" dirty="0" smtClean="0"/>
              <a:t>Do we improve temporal stability at </a:t>
            </a:r>
            <a:r>
              <a:rPr lang="en-GB" dirty="0" err="1" smtClean="0"/>
              <a:t>iso</a:t>
            </a:r>
            <a:r>
              <a:rPr lang="en-GB" dirty="0" smtClean="0"/>
              <a:t> performance?</a:t>
            </a:r>
          </a:p>
          <a:p>
            <a:pPr lvl="1"/>
            <a:endParaRPr lang="en-GB" dirty="0"/>
          </a:p>
          <a:p>
            <a:r>
              <a:rPr lang="en-GB" dirty="0" smtClean="0"/>
              <a:t>Sharpness improvement</a:t>
            </a:r>
          </a:p>
          <a:p>
            <a:pPr lvl="1"/>
            <a:r>
              <a:rPr lang="en-GB" dirty="0" smtClean="0"/>
              <a:t>Do we achieve better sharpness compared to temporal integration / antialiasing?</a:t>
            </a:r>
            <a:endParaRPr lang="en-GB" dirty="0"/>
          </a:p>
          <a:p>
            <a:pPr lvl="1"/>
            <a:endParaRPr lang="en-GB" dirty="0" smtClean="0"/>
          </a:p>
          <a:p>
            <a:r>
              <a:rPr lang="en-GB" dirty="0" smtClean="0"/>
              <a:t>Performance impact</a:t>
            </a:r>
          </a:p>
          <a:p>
            <a:pPr lvl="1"/>
            <a:r>
              <a:rPr lang="en-GB" dirty="0" smtClean="0"/>
              <a:t>What is the performance impact?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da-DK" smtClean="0"/>
              <a:pPr/>
              <a:t>18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27117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Quality impact mostly on low </a:t>
            </a:r>
            <a:r>
              <a:rPr lang="en-GB" dirty="0" err="1" smtClean="0"/>
              <a:t>spp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SS = </a:t>
            </a:r>
            <a:r>
              <a:rPr lang="en-GB" dirty="0" err="1" smtClean="0"/>
              <a:t>Supersampling</a:t>
            </a:r>
            <a:r>
              <a:rPr lang="en-GB" dirty="0" smtClean="0"/>
              <a:t>, SRT = Stable ray tracing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da-DK" smtClean="0"/>
              <a:pPr/>
              <a:t>19</a:t>
            </a:fld>
            <a:endParaRPr lang="da-DK" dirty="0"/>
          </a:p>
        </p:txBody>
      </p:sp>
      <p:grpSp>
        <p:nvGrpSpPr>
          <p:cNvPr id="13" name="Group 12"/>
          <p:cNvGrpSpPr/>
          <p:nvPr/>
        </p:nvGrpSpPr>
        <p:grpSpPr>
          <a:xfrm>
            <a:off x="162349" y="1815515"/>
            <a:ext cx="8819302" cy="2770177"/>
            <a:chOff x="330901" y="1970247"/>
            <a:chExt cx="8819302" cy="277017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901" y="1970247"/>
              <a:ext cx="8819302" cy="25200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474430" y="4463425"/>
              <a:ext cx="9830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a-DK" sz="1200" dirty="0" smtClean="0"/>
                <a:t>SS, 1 </a:t>
              </a:r>
              <a:r>
                <a:rPr lang="da-DK" sz="1200" dirty="0" err="1" smtClean="0"/>
                <a:t>spp</a:t>
              </a:r>
              <a:r>
                <a:rPr lang="da-DK" sz="1200" dirty="0" smtClean="0"/>
                <a:t> </a:t>
              </a:r>
              <a:endParaRPr lang="da-DK" sz="12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695137" y="4463425"/>
              <a:ext cx="100155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a-DK" sz="1200" dirty="0" smtClean="0"/>
                <a:t>SRT, 1 </a:t>
              </a:r>
              <a:r>
                <a:rPr lang="da-DK" sz="1200" dirty="0" err="1" smtClean="0"/>
                <a:t>spp</a:t>
              </a:r>
              <a:endParaRPr lang="da-DK" sz="12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934373" y="4463425"/>
              <a:ext cx="9830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a-DK" sz="1200" dirty="0" smtClean="0"/>
                <a:t>SS, 2 </a:t>
              </a:r>
              <a:r>
                <a:rPr lang="da-DK" sz="1200" dirty="0" err="1" smtClean="0"/>
                <a:t>spp</a:t>
              </a:r>
              <a:r>
                <a:rPr lang="da-DK" sz="1200" dirty="0" smtClean="0"/>
                <a:t> </a:t>
              </a:r>
              <a:endParaRPr lang="da-DK" sz="12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155080" y="4463425"/>
              <a:ext cx="10560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a-DK" sz="1200" dirty="0" smtClean="0"/>
                <a:t>SRT, 2 </a:t>
              </a:r>
              <a:r>
                <a:rPr lang="da-DK" sz="1200" dirty="0" err="1" smtClean="0"/>
                <a:t>spp</a:t>
              </a:r>
              <a:r>
                <a:rPr lang="da-DK" sz="1200" dirty="0" smtClean="0"/>
                <a:t> </a:t>
              </a:r>
              <a:endParaRPr lang="da-DK" sz="12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448818" y="4463425"/>
              <a:ext cx="9830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a-DK" sz="1200" dirty="0" smtClean="0"/>
                <a:t>SS, 4 </a:t>
              </a:r>
              <a:r>
                <a:rPr lang="da-DK" sz="1200" dirty="0" err="1" smtClean="0"/>
                <a:t>spp</a:t>
              </a:r>
              <a:r>
                <a:rPr lang="da-DK" sz="1200" dirty="0" smtClean="0"/>
                <a:t> </a:t>
              </a:r>
              <a:endParaRPr lang="da-DK" sz="12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669525" y="4463425"/>
              <a:ext cx="10560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a-DK" sz="1200" dirty="0" smtClean="0"/>
                <a:t>SRT, 4 </a:t>
              </a:r>
              <a:r>
                <a:rPr lang="da-DK" sz="1200" dirty="0" err="1" smtClean="0"/>
                <a:t>spp</a:t>
              </a:r>
              <a:r>
                <a:rPr lang="da-DK" sz="1200" dirty="0" smtClean="0"/>
                <a:t> </a:t>
              </a:r>
              <a:endParaRPr lang="da-DK" sz="12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963264" y="4463425"/>
              <a:ext cx="108080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a-DK" sz="1200" dirty="0" smtClean="0"/>
                <a:t>SS, 32 </a:t>
              </a:r>
              <a:r>
                <a:rPr lang="da-DK" sz="1200" dirty="0" err="1" smtClean="0"/>
                <a:t>spp</a:t>
              </a:r>
              <a:r>
                <a:rPr lang="da-DK" sz="1200" dirty="0" smtClean="0"/>
                <a:t> </a:t>
              </a:r>
              <a:endParaRPr lang="da-DK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42142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Comparison with previous work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4000" dirty="0">
                <a:hlinkClick r:id="rId3" action="ppaction://program"/>
              </a:rPr>
              <a:t>Video</a:t>
            </a:r>
            <a:endParaRPr lang="en-GB" sz="400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da-DK" smtClean="0"/>
              <a:pPr/>
              <a:t>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13915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Temporal stability, hairball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400" dirty="0">
                <a:hlinkClick r:id="rId3" action="ppaction://program"/>
              </a:rPr>
              <a:t>Video</a:t>
            </a:r>
            <a:endParaRPr lang="en-GB" sz="240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da-DK" smtClean="0"/>
              <a:pPr/>
              <a:t>20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9975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Impact on sharpness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Sharpness: CPBD-based metric (higher is sharper)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da-DK" smtClean="0"/>
              <a:pPr/>
              <a:t>21</a:t>
            </a:fld>
            <a:endParaRPr lang="da-DK" dirty="0"/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1078330" y="3131819"/>
            <a:ext cx="1" cy="34242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Straight Connector 5"/>
          <p:cNvCxnSpPr/>
          <p:nvPr/>
        </p:nvCxnSpPr>
        <p:spPr bwMode="auto">
          <a:xfrm>
            <a:off x="2807481" y="3218283"/>
            <a:ext cx="0" cy="142838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Connector 6"/>
          <p:cNvCxnSpPr/>
          <p:nvPr/>
        </p:nvCxnSpPr>
        <p:spPr bwMode="auto">
          <a:xfrm>
            <a:off x="4535114" y="3131819"/>
            <a:ext cx="1" cy="34242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/>
          <p:nvPr/>
        </p:nvCxnSpPr>
        <p:spPr bwMode="auto">
          <a:xfrm flipH="1">
            <a:off x="6197842" y="3303028"/>
            <a:ext cx="1522" cy="134364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/>
          <p:cNvCxnSpPr/>
          <p:nvPr/>
        </p:nvCxnSpPr>
        <p:spPr bwMode="auto">
          <a:xfrm>
            <a:off x="7926997" y="3131819"/>
            <a:ext cx="1" cy="34242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0" name="Content Placeholder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751" y="1633364"/>
            <a:ext cx="8642725" cy="1772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79449" y="3550924"/>
            <a:ext cx="2317635" cy="6732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dirty="0" smtClean="0"/>
              <a:t>Supersampling, 4 </a:t>
            </a:r>
            <a:r>
              <a:rPr lang="da-DK" dirty="0" err="1" smtClean="0"/>
              <a:t>spp</a:t>
            </a:r>
            <a:endParaRPr lang="da-DK" dirty="0"/>
          </a:p>
          <a:p>
            <a:pPr algn="ctr"/>
            <a:r>
              <a:rPr lang="da-DK" dirty="0" err="1" smtClean="0"/>
              <a:t>Sharpness</a:t>
            </a:r>
            <a:r>
              <a:rPr lang="da-DK" dirty="0" smtClean="0"/>
              <a:t>: 0.8142</a:t>
            </a:r>
            <a:endParaRPr lang="da-DK" dirty="0"/>
          </a:p>
        </p:txBody>
      </p:sp>
      <p:sp>
        <p:nvSpPr>
          <p:cNvPr id="12" name="TextBox 11"/>
          <p:cNvSpPr txBox="1"/>
          <p:nvPr/>
        </p:nvSpPr>
        <p:spPr>
          <a:xfrm>
            <a:off x="1503461" y="4711635"/>
            <a:ext cx="2460578" cy="10245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dirty="0" smtClean="0"/>
              <a:t>Supersampling, 4 </a:t>
            </a:r>
            <a:r>
              <a:rPr lang="da-DK" dirty="0" err="1" smtClean="0"/>
              <a:t>spp</a:t>
            </a:r>
            <a:endParaRPr lang="da-DK" dirty="0" smtClean="0"/>
          </a:p>
          <a:p>
            <a:pPr algn="ctr"/>
            <a:r>
              <a:rPr lang="da-DK" dirty="0" smtClean="0"/>
              <a:t>+ temporal </a:t>
            </a:r>
            <a:r>
              <a:rPr lang="da-DK" dirty="0" err="1" smtClean="0"/>
              <a:t>antialiasing</a:t>
            </a:r>
            <a:endParaRPr lang="da-DK" dirty="0"/>
          </a:p>
          <a:p>
            <a:pPr algn="ctr"/>
            <a:r>
              <a:rPr lang="da-DK" dirty="0" err="1" smtClean="0"/>
              <a:t>Sharpness</a:t>
            </a:r>
            <a:r>
              <a:rPr lang="da-DK" dirty="0" smtClean="0"/>
              <a:t>: 0.6610</a:t>
            </a:r>
            <a:endParaRPr lang="da-DK" dirty="0"/>
          </a:p>
        </p:txBody>
      </p:sp>
      <p:sp>
        <p:nvSpPr>
          <p:cNvPr id="13" name="TextBox 12"/>
          <p:cNvSpPr txBox="1"/>
          <p:nvPr/>
        </p:nvSpPr>
        <p:spPr>
          <a:xfrm>
            <a:off x="3241975" y="3550924"/>
            <a:ext cx="2597423" cy="6732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dirty="0" smtClean="0"/>
              <a:t>Stable </a:t>
            </a:r>
            <a:r>
              <a:rPr lang="da-DK" dirty="0" err="1" smtClean="0"/>
              <a:t>ray</a:t>
            </a:r>
            <a:r>
              <a:rPr lang="da-DK" dirty="0" smtClean="0"/>
              <a:t> </a:t>
            </a:r>
            <a:r>
              <a:rPr lang="da-DK" dirty="0" err="1" smtClean="0"/>
              <a:t>tracing</a:t>
            </a:r>
            <a:r>
              <a:rPr lang="da-DK" dirty="0" smtClean="0"/>
              <a:t>, 2 </a:t>
            </a:r>
            <a:r>
              <a:rPr lang="da-DK" dirty="0" err="1" smtClean="0"/>
              <a:t>spp</a:t>
            </a:r>
            <a:endParaRPr lang="da-DK" dirty="0"/>
          </a:p>
          <a:p>
            <a:pPr algn="ctr"/>
            <a:r>
              <a:rPr lang="da-DK" dirty="0" err="1" smtClean="0"/>
              <a:t>Sharpness</a:t>
            </a:r>
            <a:r>
              <a:rPr lang="da-DK" dirty="0" smtClean="0"/>
              <a:t>: 0.8056</a:t>
            </a:r>
            <a:endParaRPr lang="da-DK" dirty="0"/>
          </a:p>
        </p:txBody>
      </p:sp>
      <p:sp>
        <p:nvSpPr>
          <p:cNvPr id="14" name="TextBox 13"/>
          <p:cNvSpPr txBox="1"/>
          <p:nvPr/>
        </p:nvSpPr>
        <p:spPr>
          <a:xfrm>
            <a:off x="4929231" y="4717326"/>
            <a:ext cx="2597423" cy="10245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dirty="0" smtClean="0"/>
              <a:t>Stable </a:t>
            </a:r>
            <a:r>
              <a:rPr lang="da-DK" dirty="0" err="1" smtClean="0"/>
              <a:t>ray</a:t>
            </a:r>
            <a:r>
              <a:rPr lang="da-DK" dirty="0" smtClean="0"/>
              <a:t> </a:t>
            </a:r>
            <a:r>
              <a:rPr lang="da-DK" dirty="0" err="1" smtClean="0"/>
              <a:t>tracing</a:t>
            </a:r>
            <a:r>
              <a:rPr lang="da-DK" dirty="0" smtClean="0"/>
              <a:t>, 2 </a:t>
            </a:r>
            <a:r>
              <a:rPr lang="da-DK" dirty="0" err="1" smtClean="0"/>
              <a:t>spp</a:t>
            </a:r>
            <a:endParaRPr lang="da-DK" dirty="0" smtClean="0"/>
          </a:p>
          <a:p>
            <a:pPr algn="ctr"/>
            <a:r>
              <a:rPr lang="da-DK" dirty="0" smtClean="0"/>
              <a:t>+ temporal integration</a:t>
            </a:r>
            <a:endParaRPr lang="da-DK" dirty="0"/>
          </a:p>
          <a:p>
            <a:pPr algn="ctr"/>
            <a:r>
              <a:rPr lang="da-DK" dirty="0" err="1" smtClean="0"/>
              <a:t>Sharpness</a:t>
            </a:r>
            <a:r>
              <a:rPr lang="da-DK" dirty="0" smtClean="0"/>
              <a:t>: 0.7783</a:t>
            </a:r>
            <a:endParaRPr lang="da-DK" dirty="0"/>
          </a:p>
        </p:txBody>
      </p:sp>
      <p:sp>
        <p:nvSpPr>
          <p:cNvPr id="15" name="TextBox 14"/>
          <p:cNvSpPr txBox="1"/>
          <p:nvPr/>
        </p:nvSpPr>
        <p:spPr>
          <a:xfrm>
            <a:off x="6308850" y="3550924"/>
            <a:ext cx="2441124" cy="6732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dirty="0" smtClean="0"/>
              <a:t>Supersampling, 32 </a:t>
            </a:r>
            <a:r>
              <a:rPr lang="da-DK" dirty="0" err="1" smtClean="0"/>
              <a:t>spp</a:t>
            </a:r>
            <a:endParaRPr lang="da-DK" dirty="0"/>
          </a:p>
          <a:p>
            <a:pPr algn="ctr"/>
            <a:r>
              <a:rPr lang="da-DK" dirty="0" err="1" smtClean="0"/>
              <a:t>Sharpness</a:t>
            </a:r>
            <a:r>
              <a:rPr lang="da-DK" dirty="0" smtClean="0"/>
              <a:t>: 0.8054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1662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Comparing with previous work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400" dirty="0">
                <a:hlinkClick r:id="rId3" action="ppaction://program"/>
              </a:rPr>
              <a:t>Video</a:t>
            </a:r>
            <a:endParaRPr lang="en-GB" sz="2400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da-DK" smtClean="0"/>
              <a:pPr/>
              <a:t>22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77573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 test with global illumination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400" dirty="0">
                <a:hlinkClick r:id="rId3" action="ppaction://program"/>
              </a:rPr>
              <a:t>Video</a:t>
            </a:r>
            <a:endParaRPr lang="en-GB" sz="240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da-DK" smtClean="0"/>
              <a:pPr/>
              <a:t>23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11850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Global illumination, sharpness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da-DK" smtClean="0"/>
              <a:pPr/>
              <a:t>24</a:t>
            </a:fld>
            <a:endParaRPr lang="da-DK" dirty="0"/>
          </a:p>
        </p:txBody>
      </p:sp>
      <p:grpSp>
        <p:nvGrpSpPr>
          <p:cNvPr id="16" name="Group 15"/>
          <p:cNvGrpSpPr/>
          <p:nvPr/>
        </p:nvGrpSpPr>
        <p:grpSpPr>
          <a:xfrm>
            <a:off x="236357" y="1489348"/>
            <a:ext cx="8584115" cy="4022077"/>
            <a:chOff x="46882" y="1983428"/>
            <a:chExt cx="8989614" cy="4212073"/>
          </a:xfrm>
        </p:grpSpPr>
        <p:cxnSp>
          <p:nvCxnSpPr>
            <p:cNvPr id="5" name="Straight Connector 4"/>
            <p:cNvCxnSpPr/>
            <p:nvPr/>
          </p:nvCxnSpPr>
          <p:spPr bwMode="auto">
            <a:xfrm>
              <a:off x="1016568" y="3451194"/>
              <a:ext cx="1" cy="36004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" name="Straight Connector 5"/>
            <p:cNvCxnSpPr/>
            <p:nvPr/>
          </p:nvCxnSpPr>
          <p:spPr bwMode="auto">
            <a:xfrm>
              <a:off x="2834690" y="3542108"/>
              <a:ext cx="0" cy="1501884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" name="Straight Connector 6"/>
            <p:cNvCxnSpPr/>
            <p:nvPr/>
          </p:nvCxnSpPr>
          <p:spPr bwMode="auto">
            <a:xfrm>
              <a:off x="4651216" y="3451194"/>
              <a:ext cx="1" cy="36004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" name="Straight Connector 7"/>
            <p:cNvCxnSpPr/>
            <p:nvPr/>
          </p:nvCxnSpPr>
          <p:spPr bwMode="auto">
            <a:xfrm flipH="1">
              <a:off x="6399496" y="3631215"/>
              <a:ext cx="1600" cy="1412778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" name="Straight Connector 8"/>
            <p:cNvCxnSpPr/>
            <p:nvPr/>
          </p:nvCxnSpPr>
          <p:spPr bwMode="auto">
            <a:xfrm>
              <a:off x="8217622" y="3451194"/>
              <a:ext cx="1" cy="36004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" name="TextBox 9"/>
            <p:cNvSpPr txBox="1"/>
            <p:nvPr/>
          </p:nvSpPr>
          <p:spPr>
            <a:xfrm>
              <a:off x="46882" y="3891864"/>
              <a:ext cx="243688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a-DK" dirty="0" smtClean="0"/>
                <a:t>Supersampling, 2 </a:t>
              </a:r>
              <a:r>
                <a:rPr lang="da-DK" dirty="0" err="1" smtClean="0"/>
                <a:t>spp</a:t>
              </a:r>
              <a:endParaRPr lang="da-DK" dirty="0"/>
            </a:p>
            <a:p>
              <a:pPr algn="ctr"/>
              <a:r>
                <a:rPr lang="da-DK" dirty="0" err="1" smtClean="0"/>
                <a:t>Sharpness</a:t>
              </a:r>
              <a:r>
                <a:rPr lang="da-DK" dirty="0" smtClean="0"/>
                <a:t>: 0.7924</a:t>
              </a:r>
              <a:endParaRPr lang="da-DK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463574" y="5112297"/>
              <a:ext cx="2587183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a-DK" dirty="0" smtClean="0"/>
                <a:t>Supersampling, 2 </a:t>
              </a:r>
              <a:r>
                <a:rPr lang="da-DK" dirty="0" err="1" smtClean="0"/>
                <a:t>spp</a:t>
              </a:r>
              <a:endParaRPr lang="da-DK" dirty="0" smtClean="0"/>
            </a:p>
            <a:p>
              <a:pPr algn="ctr"/>
              <a:r>
                <a:rPr lang="da-DK" dirty="0" smtClean="0"/>
                <a:t>+ temporal </a:t>
              </a:r>
              <a:r>
                <a:rPr lang="da-DK" dirty="0" err="1" smtClean="0"/>
                <a:t>antialiasing</a:t>
              </a:r>
              <a:endParaRPr lang="da-DK" dirty="0"/>
            </a:p>
            <a:p>
              <a:pPr algn="ctr"/>
              <a:r>
                <a:rPr lang="da-DK" dirty="0" err="1" smtClean="0"/>
                <a:t>Sharpness</a:t>
              </a:r>
              <a:r>
                <a:rPr lang="da-DK" dirty="0" smtClean="0"/>
                <a:t>: 0.5348</a:t>
              </a:r>
              <a:endParaRPr lang="da-DK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291540" y="3891864"/>
              <a:ext cx="273106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a-DK" dirty="0" smtClean="0"/>
                <a:t>Stable </a:t>
              </a:r>
              <a:r>
                <a:rPr lang="da-DK" dirty="0" err="1" smtClean="0"/>
                <a:t>ray</a:t>
              </a:r>
              <a:r>
                <a:rPr lang="da-DK" dirty="0" smtClean="0"/>
                <a:t> </a:t>
              </a:r>
              <a:r>
                <a:rPr lang="da-DK" dirty="0" err="1" smtClean="0"/>
                <a:t>tracing</a:t>
              </a:r>
              <a:r>
                <a:rPr lang="da-DK" dirty="0" smtClean="0"/>
                <a:t>, 1 </a:t>
              </a:r>
              <a:r>
                <a:rPr lang="da-DK" dirty="0" err="1" smtClean="0"/>
                <a:t>spp</a:t>
              </a:r>
              <a:endParaRPr lang="da-DK" dirty="0"/>
            </a:p>
            <a:p>
              <a:pPr algn="ctr"/>
              <a:r>
                <a:rPr lang="da-DK" dirty="0" err="1" smtClean="0"/>
                <a:t>Sharpness</a:t>
              </a:r>
              <a:r>
                <a:rPr lang="da-DK" dirty="0" smtClean="0"/>
                <a:t>: 0.7085</a:t>
              </a:r>
              <a:endParaRPr lang="da-DK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065611" y="5118283"/>
              <a:ext cx="2731069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a-DK" dirty="0" smtClean="0"/>
                <a:t>Stable </a:t>
              </a:r>
              <a:r>
                <a:rPr lang="da-DK" dirty="0" err="1" smtClean="0"/>
                <a:t>ray</a:t>
              </a:r>
              <a:r>
                <a:rPr lang="da-DK" dirty="0" smtClean="0"/>
                <a:t> </a:t>
              </a:r>
              <a:r>
                <a:rPr lang="da-DK" dirty="0" err="1" smtClean="0"/>
                <a:t>tracing</a:t>
              </a:r>
              <a:r>
                <a:rPr lang="da-DK" dirty="0" smtClean="0"/>
                <a:t>, 1 </a:t>
              </a:r>
              <a:r>
                <a:rPr lang="da-DK" dirty="0" err="1" smtClean="0"/>
                <a:t>spp</a:t>
              </a:r>
              <a:endParaRPr lang="da-DK" dirty="0" smtClean="0"/>
            </a:p>
            <a:p>
              <a:pPr algn="ctr"/>
              <a:r>
                <a:rPr lang="da-DK" dirty="0" smtClean="0"/>
                <a:t>+ temporal integration</a:t>
              </a:r>
              <a:endParaRPr lang="da-DK" dirty="0"/>
            </a:p>
            <a:p>
              <a:pPr algn="ctr"/>
              <a:r>
                <a:rPr lang="da-DK" dirty="0" err="1" smtClean="0"/>
                <a:t>Sharpness</a:t>
              </a:r>
              <a:r>
                <a:rPr lang="da-DK" dirty="0" smtClean="0"/>
                <a:t>: 0.6060</a:t>
              </a:r>
              <a:endParaRPr lang="da-DK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469768" y="3891864"/>
              <a:ext cx="25667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a-DK" dirty="0" smtClean="0"/>
                <a:t>Supersampling, 32 </a:t>
              </a:r>
              <a:r>
                <a:rPr lang="da-DK" dirty="0" err="1" smtClean="0"/>
                <a:t>spp</a:t>
              </a:r>
              <a:endParaRPr lang="da-DK" dirty="0"/>
            </a:p>
            <a:p>
              <a:pPr algn="ctr"/>
              <a:r>
                <a:rPr lang="da-DK" dirty="0" err="1" smtClean="0"/>
                <a:t>Sharpness</a:t>
              </a:r>
              <a:r>
                <a:rPr lang="da-DK" dirty="0" smtClean="0"/>
                <a:t>: 0.6771</a:t>
              </a:r>
              <a:endParaRPr lang="da-DK" dirty="0"/>
            </a:p>
          </p:txBody>
        </p:sp>
        <p:pic>
          <p:nvPicPr>
            <p:cNvPr id="15" name="Content Placeholder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98058" y="1983428"/>
              <a:ext cx="8738438" cy="1764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93653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Performance results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da-DK" smtClean="0"/>
              <a:pPr/>
              <a:t>25</a:t>
            </a:fld>
            <a:endParaRPr lang="da-DK" dirty="0"/>
          </a:p>
        </p:txBody>
      </p:sp>
      <p:graphicFrame>
        <p:nvGraphicFramePr>
          <p:cNvPr id="5" name="Content Placeholder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68956727"/>
              </p:ext>
            </p:extLst>
          </p:nvPr>
        </p:nvGraphicFramePr>
        <p:xfrm>
          <a:off x="251520" y="1426394"/>
          <a:ext cx="8604956" cy="164713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851017">
                  <a:extLst>
                    <a:ext uri="{9D8B030D-6E8A-4147-A177-3AD203B41FA5}">
                      <a16:colId xmlns:a16="http://schemas.microsoft.com/office/drawing/2014/main" xmlns="" val="3394084098"/>
                    </a:ext>
                  </a:extLst>
                </a:gridCol>
                <a:gridCol w="1284219">
                  <a:extLst>
                    <a:ext uri="{9D8B030D-6E8A-4147-A177-3AD203B41FA5}">
                      <a16:colId xmlns:a16="http://schemas.microsoft.com/office/drawing/2014/main" xmlns="" val="1300447987"/>
                    </a:ext>
                  </a:extLst>
                </a:gridCol>
                <a:gridCol w="1154526">
                  <a:extLst>
                    <a:ext uri="{9D8B030D-6E8A-4147-A177-3AD203B41FA5}">
                      <a16:colId xmlns:a16="http://schemas.microsoft.com/office/drawing/2014/main" xmlns="" val="2759946971"/>
                    </a:ext>
                  </a:extLst>
                </a:gridCol>
                <a:gridCol w="1438398">
                  <a:extLst>
                    <a:ext uri="{9D8B030D-6E8A-4147-A177-3AD203B41FA5}">
                      <a16:colId xmlns:a16="http://schemas.microsoft.com/office/drawing/2014/main" xmlns="" val="4206264330"/>
                    </a:ext>
                  </a:extLst>
                </a:gridCol>
                <a:gridCol w="1490106">
                  <a:extLst>
                    <a:ext uri="{9D8B030D-6E8A-4147-A177-3AD203B41FA5}">
                      <a16:colId xmlns:a16="http://schemas.microsoft.com/office/drawing/2014/main" xmlns="" val="3748573654"/>
                    </a:ext>
                  </a:extLst>
                </a:gridCol>
                <a:gridCol w="1386690">
                  <a:extLst>
                    <a:ext uri="{9D8B030D-6E8A-4147-A177-3AD203B41FA5}">
                      <a16:colId xmlns:a16="http://schemas.microsoft.com/office/drawing/2014/main" xmlns="" val="3585537958"/>
                    </a:ext>
                  </a:extLst>
                </a:gridCol>
              </a:tblGrid>
              <a:tr h="399932">
                <a:tc>
                  <a:txBody>
                    <a:bodyPr/>
                    <a:lstStyle/>
                    <a:p>
                      <a:r>
                        <a:rPr lang="da-DK" sz="1000" dirty="0" err="1" smtClean="0"/>
                        <a:t>Technique</a:t>
                      </a:r>
                      <a:endParaRPr lang="da-DK" sz="1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00" dirty="0" err="1" smtClean="0"/>
                        <a:t>Reprojection</a:t>
                      </a:r>
                      <a:endParaRPr lang="da-DK" sz="1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00" dirty="0" smtClean="0"/>
                        <a:t>Analysis</a:t>
                      </a:r>
                      <a:endParaRPr lang="da-DK" sz="1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00" dirty="0" err="1" smtClean="0"/>
                        <a:t>Verification</a:t>
                      </a:r>
                      <a:r>
                        <a:rPr lang="da-DK" sz="1000" dirty="0" smtClean="0"/>
                        <a:t>/</a:t>
                      </a:r>
                    </a:p>
                    <a:p>
                      <a:r>
                        <a:rPr lang="da-DK" sz="1000" dirty="0" err="1" smtClean="0"/>
                        <a:t>Shading</a:t>
                      </a:r>
                      <a:endParaRPr lang="da-DK" sz="1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00" dirty="0" err="1" smtClean="0"/>
                        <a:t>Reconstruction</a:t>
                      </a:r>
                      <a:endParaRPr lang="da-DK" sz="1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00" dirty="0" smtClean="0"/>
                        <a:t>Total</a:t>
                      </a:r>
                      <a:endParaRPr lang="da-DK" sz="1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7502685"/>
                  </a:ext>
                </a:extLst>
              </a:tr>
              <a:tr h="517304">
                <a:tc>
                  <a:txBody>
                    <a:bodyPr/>
                    <a:lstStyle/>
                    <a:p>
                      <a:r>
                        <a:rPr lang="da-DK" sz="1000" dirty="0" smtClean="0"/>
                        <a:t>Stable </a:t>
                      </a:r>
                      <a:r>
                        <a:rPr lang="da-DK" sz="1000" dirty="0" err="1" smtClean="0"/>
                        <a:t>ray</a:t>
                      </a:r>
                      <a:r>
                        <a:rPr lang="da-DK" sz="1000" dirty="0" smtClean="0"/>
                        <a:t> </a:t>
                      </a:r>
                      <a:r>
                        <a:rPr lang="da-DK" sz="1000" dirty="0" err="1" smtClean="0"/>
                        <a:t>tracing</a:t>
                      </a:r>
                      <a:r>
                        <a:rPr lang="da-DK" sz="1000" dirty="0" smtClean="0"/>
                        <a:t>, </a:t>
                      </a:r>
                      <a:r>
                        <a:rPr lang="da-DK" sz="1000" dirty="0" err="1" smtClean="0"/>
                        <a:t>d</a:t>
                      </a:r>
                      <a:r>
                        <a:rPr lang="da-DK" sz="1000" baseline="-25000" dirty="0" err="1" smtClean="0"/>
                        <a:t>target</a:t>
                      </a:r>
                      <a:r>
                        <a:rPr lang="da-DK" sz="1000" dirty="0" smtClean="0"/>
                        <a:t>= 1 </a:t>
                      </a:r>
                      <a:r>
                        <a:rPr lang="da-DK" sz="1000" dirty="0" err="1" smtClean="0"/>
                        <a:t>spp</a:t>
                      </a:r>
                      <a:endParaRPr lang="da-DK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00" dirty="0" smtClean="0"/>
                        <a:t>1.05 ms</a:t>
                      </a:r>
                      <a:endParaRPr lang="da-DK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00" dirty="0" smtClean="0"/>
                        <a:t>0.28 ms</a:t>
                      </a:r>
                      <a:endParaRPr lang="da-DK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00" dirty="0" smtClean="0"/>
                        <a:t>18.91 ms</a:t>
                      </a:r>
                      <a:endParaRPr lang="da-DK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00" dirty="0" smtClean="0"/>
                        <a:t>0.72 ms</a:t>
                      </a:r>
                      <a:endParaRPr lang="da-DK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00" b="1" dirty="0" smtClean="0"/>
                        <a:t>20.94 ms</a:t>
                      </a:r>
                      <a:endParaRPr lang="da-DK" sz="1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31453157"/>
                  </a:ext>
                </a:extLst>
              </a:tr>
              <a:tr h="329962">
                <a:tc>
                  <a:txBody>
                    <a:bodyPr/>
                    <a:lstStyle/>
                    <a:p>
                      <a:r>
                        <a:rPr lang="da-DK" sz="1000" dirty="0" smtClean="0"/>
                        <a:t>Supersampling,</a:t>
                      </a:r>
                      <a:r>
                        <a:rPr lang="da-DK" sz="1000" baseline="0" dirty="0" smtClean="0"/>
                        <a:t> 1 </a:t>
                      </a:r>
                      <a:r>
                        <a:rPr lang="da-DK" sz="1000" baseline="0" dirty="0" err="1" smtClean="0"/>
                        <a:t>spp</a:t>
                      </a:r>
                      <a:endParaRPr lang="da-DK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00" dirty="0" smtClean="0"/>
                        <a:t>-</a:t>
                      </a:r>
                      <a:endParaRPr lang="da-DK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00" dirty="0" smtClean="0"/>
                        <a:t>-</a:t>
                      </a:r>
                      <a:endParaRPr lang="da-DK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00" dirty="0" smtClean="0"/>
                        <a:t>13.35 ms</a:t>
                      </a:r>
                      <a:endParaRPr lang="da-DK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00" dirty="0" smtClean="0"/>
                        <a:t>0.21 ms</a:t>
                      </a:r>
                      <a:endParaRPr lang="da-DK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00" b="1" dirty="0" smtClean="0"/>
                        <a:t>13.56 ms</a:t>
                      </a:r>
                      <a:endParaRPr lang="da-DK" sz="1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28524346"/>
                  </a:ext>
                </a:extLst>
              </a:tr>
              <a:tr h="3999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000" dirty="0" smtClean="0"/>
                        <a:t>Supersampling,</a:t>
                      </a:r>
                      <a:r>
                        <a:rPr lang="da-DK" sz="1000" baseline="0" dirty="0" smtClean="0"/>
                        <a:t> 2 </a:t>
                      </a:r>
                      <a:r>
                        <a:rPr lang="da-DK" sz="1000" baseline="0" dirty="0" err="1" smtClean="0"/>
                        <a:t>spp</a:t>
                      </a:r>
                      <a:endParaRPr lang="da-DK" sz="1000" dirty="0" smtClean="0"/>
                    </a:p>
                    <a:p>
                      <a:endParaRPr lang="da-DK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00" dirty="0" smtClean="0"/>
                        <a:t>-</a:t>
                      </a:r>
                      <a:endParaRPr lang="da-DK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00" dirty="0" smtClean="0"/>
                        <a:t>-</a:t>
                      </a:r>
                      <a:endParaRPr lang="da-DK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00" dirty="0" smtClean="0"/>
                        <a:t>20.94</a:t>
                      </a:r>
                      <a:r>
                        <a:rPr lang="da-DK" sz="1000" baseline="0" dirty="0" smtClean="0"/>
                        <a:t> ms</a:t>
                      </a:r>
                      <a:endParaRPr lang="da-DK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00" dirty="0" smtClean="0"/>
                        <a:t>0.38 ms</a:t>
                      </a:r>
                      <a:endParaRPr lang="da-DK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00" b="1" dirty="0" smtClean="0"/>
                        <a:t>21.32 ms</a:t>
                      </a:r>
                      <a:endParaRPr lang="da-DK" sz="1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1675607"/>
                  </a:ext>
                </a:extLst>
              </a:tr>
            </a:tbl>
          </a:graphicData>
        </a:graphic>
      </p:graphicFrame>
      <p:graphicFrame>
        <p:nvGraphicFramePr>
          <p:cNvPr id="6" name="Content Placeholder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93482648"/>
              </p:ext>
            </p:extLst>
          </p:nvPr>
        </p:nvGraphicFramePr>
        <p:xfrm>
          <a:off x="251520" y="3397560"/>
          <a:ext cx="8604956" cy="175684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851017">
                  <a:extLst>
                    <a:ext uri="{9D8B030D-6E8A-4147-A177-3AD203B41FA5}">
                      <a16:colId xmlns:a16="http://schemas.microsoft.com/office/drawing/2014/main" xmlns="" val="3394084098"/>
                    </a:ext>
                  </a:extLst>
                </a:gridCol>
                <a:gridCol w="1284219">
                  <a:extLst>
                    <a:ext uri="{9D8B030D-6E8A-4147-A177-3AD203B41FA5}">
                      <a16:colId xmlns:a16="http://schemas.microsoft.com/office/drawing/2014/main" xmlns="" val="1300447987"/>
                    </a:ext>
                  </a:extLst>
                </a:gridCol>
                <a:gridCol w="1154526">
                  <a:extLst>
                    <a:ext uri="{9D8B030D-6E8A-4147-A177-3AD203B41FA5}">
                      <a16:colId xmlns:a16="http://schemas.microsoft.com/office/drawing/2014/main" xmlns="" val="2759946971"/>
                    </a:ext>
                  </a:extLst>
                </a:gridCol>
                <a:gridCol w="1438398">
                  <a:extLst>
                    <a:ext uri="{9D8B030D-6E8A-4147-A177-3AD203B41FA5}">
                      <a16:colId xmlns:a16="http://schemas.microsoft.com/office/drawing/2014/main" xmlns="" val="4206264330"/>
                    </a:ext>
                  </a:extLst>
                </a:gridCol>
                <a:gridCol w="1490106">
                  <a:extLst>
                    <a:ext uri="{9D8B030D-6E8A-4147-A177-3AD203B41FA5}">
                      <a16:colId xmlns:a16="http://schemas.microsoft.com/office/drawing/2014/main" xmlns="" val="3748573654"/>
                    </a:ext>
                  </a:extLst>
                </a:gridCol>
                <a:gridCol w="1386690">
                  <a:extLst>
                    <a:ext uri="{9D8B030D-6E8A-4147-A177-3AD203B41FA5}">
                      <a16:colId xmlns:a16="http://schemas.microsoft.com/office/drawing/2014/main" xmlns="" val="3585537958"/>
                    </a:ext>
                  </a:extLst>
                </a:gridCol>
              </a:tblGrid>
              <a:tr h="399932">
                <a:tc>
                  <a:txBody>
                    <a:bodyPr/>
                    <a:lstStyle/>
                    <a:p>
                      <a:r>
                        <a:rPr lang="da-DK" sz="1000" dirty="0" err="1" smtClean="0"/>
                        <a:t>Technique</a:t>
                      </a:r>
                      <a:endParaRPr lang="da-DK" sz="1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00" dirty="0" err="1" smtClean="0"/>
                        <a:t>Reprojection</a:t>
                      </a:r>
                      <a:endParaRPr lang="da-DK" sz="1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00" dirty="0" smtClean="0"/>
                        <a:t>Analysis</a:t>
                      </a:r>
                      <a:endParaRPr lang="da-DK" sz="1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00" dirty="0" err="1" smtClean="0"/>
                        <a:t>Verification</a:t>
                      </a:r>
                      <a:r>
                        <a:rPr lang="da-DK" sz="1000" dirty="0" smtClean="0"/>
                        <a:t>/</a:t>
                      </a:r>
                    </a:p>
                    <a:p>
                      <a:r>
                        <a:rPr lang="da-DK" sz="1000" dirty="0" err="1" smtClean="0"/>
                        <a:t>Shading</a:t>
                      </a:r>
                      <a:endParaRPr lang="da-DK" sz="1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00" dirty="0" err="1" smtClean="0"/>
                        <a:t>Reconstruction</a:t>
                      </a:r>
                      <a:endParaRPr lang="da-DK" sz="1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00" dirty="0" smtClean="0"/>
                        <a:t>Total</a:t>
                      </a:r>
                      <a:endParaRPr lang="da-DK" sz="1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7502685"/>
                  </a:ext>
                </a:extLst>
              </a:tr>
              <a:tr h="5570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000" dirty="0" smtClean="0"/>
                        <a:t>Stable </a:t>
                      </a:r>
                      <a:r>
                        <a:rPr lang="da-DK" sz="1000" dirty="0" err="1" smtClean="0"/>
                        <a:t>ray</a:t>
                      </a:r>
                      <a:r>
                        <a:rPr lang="da-DK" sz="1000" dirty="0" smtClean="0"/>
                        <a:t> </a:t>
                      </a:r>
                      <a:r>
                        <a:rPr lang="da-DK" sz="1000" dirty="0" err="1" smtClean="0"/>
                        <a:t>tracing</a:t>
                      </a:r>
                      <a:r>
                        <a:rPr lang="da-DK" sz="1000" dirty="0" smtClean="0"/>
                        <a:t>, </a:t>
                      </a:r>
                      <a:r>
                        <a:rPr lang="da-DK" sz="1000" dirty="0" err="1" smtClean="0"/>
                        <a:t>d</a:t>
                      </a:r>
                      <a:r>
                        <a:rPr lang="da-DK" sz="1000" baseline="-25000" dirty="0" err="1" smtClean="0"/>
                        <a:t>target</a:t>
                      </a:r>
                      <a:r>
                        <a:rPr lang="da-DK" sz="1000" dirty="0" smtClean="0"/>
                        <a:t>= 2 </a:t>
                      </a:r>
                      <a:r>
                        <a:rPr lang="da-DK" sz="1000" dirty="0" err="1" smtClean="0"/>
                        <a:t>spp</a:t>
                      </a:r>
                      <a:endParaRPr lang="da-DK" sz="1000" dirty="0" smtClean="0"/>
                    </a:p>
                    <a:p>
                      <a:endParaRPr lang="da-DK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00" dirty="0" smtClean="0"/>
                        <a:t>1.23 ms</a:t>
                      </a:r>
                      <a:endParaRPr lang="da-DK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00" dirty="0" smtClean="0"/>
                        <a:t>0.38 ms</a:t>
                      </a:r>
                      <a:endParaRPr lang="da-DK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00" dirty="0" smtClean="0"/>
                        <a:t>28.88</a:t>
                      </a:r>
                      <a:r>
                        <a:rPr lang="da-DK" sz="1000" baseline="0" dirty="0" smtClean="0"/>
                        <a:t> ms</a:t>
                      </a:r>
                      <a:endParaRPr lang="da-DK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00" dirty="0" smtClean="0"/>
                        <a:t>0.82 ms</a:t>
                      </a:r>
                      <a:endParaRPr lang="da-DK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00" b="1" dirty="0" smtClean="0"/>
                        <a:t>31.31 ms</a:t>
                      </a:r>
                      <a:endParaRPr lang="da-DK" sz="1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77133824"/>
                  </a:ext>
                </a:extLst>
              </a:tr>
              <a:tr h="3999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000" dirty="0" smtClean="0"/>
                        <a:t>Supersampling,</a:t>
                      </a:r>
                      <a:r>
                        <a:rPr lang="da-DK" sz="1000" baseline="0" dirty="0" smtClean="0"/>
                        <a:t> 3 </a:t>
                      </a:r>
                      <a:r>
                        <a:rPr lang="da-DK" sz="1000" baseline="0" dirty="0" err="1" smtClean="0"/>
                        <a:t>spp</a:t>
                      </a:r>
                      <a:endParaRPr lang="da-DK" sz="1000" dirty="0" smtClean="0"/>
                    </a:p>
                    <a:p>
                      <a:endParaRPr lang="da-DK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00" dirty="0" smtClean="0"/>
                        <a:t>-</a:t>
                      </a:r>
                      <a:endParaRPr lang="da-DK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00" dirty="0" smtClean="0"/>
                        <a:t>-</a:t>
                      </a:r>
                      <a:endParaRPr lang="da-DK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00" dirty="0" smtClean="0"/>
                        <a:t>28.36 ms</a:t>
                      </a:r>
                      <a:endParaRPr lang="da-DK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00" dirty="0" smtClean="0"/>
                        <a:t>0.54 ms</a:t>
                      </a:r>
                      <a:endParaRPr lang="da-DK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00" b="1" dirty="0" smtClean="0"/>
                        <a:t>28.90 ms</a:t>
                      </a:r>
                      <a:endParaRPr lang="da-DK" sz="1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41872337"/>
                  </a:ext>
                </a:extLst>
              </a:tr>
              <a:tr h="3999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000" dirty="0" smtClean="0"/>
                        <a:t>Supersampling,</a:t>
                      </a:r>
                      <a:r>
                        <a:rPr lang="da-DK" sz="1000" baseline="0" dirty="0" smtClean="0"/>
                        <a:t> 4 </a:t>
                      </a:r>
                      <a:r>
                        <a:rPr lang="da-DK" sz="1000" baseline="0" dirty="0" err="1" smtClean="0"/>
                        <a:t>spp</a:t>
                      </a:r>
                      <a:endParaRPr lang="da-DK" sz="1000" dirty="0" smtClean="0"/>
                    </a:p>
                    <a:p>
                      <a:endParaRPr lang="da-DK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00" dirty="0" smtClean="0"/>
                        <a:t>-</a:t>
                      </a:r>
                      <a:endParaRPr lang="da-DK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00" dirty="0" smtClean="0"/>
                        <a:t>-</a:t>
                      </a:r>
                      <a:endParaRPr lang="da-DK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00" dirty="0" smtClean="0"/>
                        <a:t>35.86 ms</a:t>
                      </a:r>
                      <a:endParaRPr lang="da-DK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00" dirty="0" smtClean="0"/>
                        <a:t>0.71 ms</a:t>
                      </a:r>
                      <a:endParaRPr lang="da-DK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00" b="1" dirty="0" smtClean="0"/>
                        <a:t>36.57 ms</a:t>
                      </a:r>
                      <a:endParaRPr lang="da-DK" sz="1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547328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1006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451" y="-598884"/>
            <a:ext cx="7923550" cy="1620180"/>
          </a:xfrm>
        </p:spPr>
        <p:txBody>
          <a:bodyPr/>
          <a:lstStyle/>
          <a:p>
            <a:r>
              <a:rPr lang="en-GB" dirty="0" smtClean="0"/>
              <a:t>A new practical technique for stable shading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87" y="1525628"/>
            <a:ext cx="4537261" cy="3996168"/>
          </a:xfrm>
        </p:spPr>
        <p:txBody>
          <a:bodyPr/>
          <a:lstStyle/>
          <a:p>
            <a:r>
              <a:rPr lang="en-US" dirty="0" smtClean="0"/>
              <a:t>Based on sample </a:t>
            </a:r>
            <a:r>
              <a:rPr lang="en-US" dirty="0" err="1" smtClean="0"/>
              <a:t>reprojection</a:t>
            </a:r>
            <a:r>
              <a:rPr lang="en-US" dirty="0" smtClean="0"/>
              <a:t>, with inexpensive analysis phase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Balances temporal stability and image sharpness</a:t>
            </a:r>
          </a:p>
          <a:p>
            <a:endParaRPr lang="en-US" dirty="0" smtClean="0"/>
          </a:p>
          <a:p>
            <a:r>
              <a:rPr lang="en-US" dirty="0" smtClean="0"/>
              <a:t>Sharp, fairly temporally stable result</a:t>
            </a:r>
          </a:p>
          <a:p>
            <a:endParaRPr lang="en-US" dirty="0" smtClean="0"/>
          </a:p>
          <a:p>
            <a:r>
              <a:rPr lang="en-US" dirty="0" smtClean="0"/>
              <a:t>Allows us to cache global illumination effects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da-DK" smtClean="0"/>
              <a:pPr/>
              <a:t>26</a:t>
            </a:fld>
            <a:endParaRPr lang="da-DK" dirty="0"/>
          </a:p>
        </p:txBody>
      </p:sp>
      <p:pic>
        <p:nvPicPr>
          <p:cNvPr id="5" name="Content Placeholder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32040" y="2887077"/>
            <a:ext cx="3868410" cy="2418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224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References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sz="900" b="1" dirty="0"/>
              <a:t>[</a:t>
            </a:r>
            <a:r>
              <a:rPr lang="da-DK" sz="900" b="1" dirty="0" err="1"/>
              <a:t>Adelson</a:t>
            </a:r>
            <a:r>
              <a:rPr lang="da-DK" sz="900" b="1" dirty="0"/>
              <a:t> and </a:t>
            </a:r>
            <a:r>
              <a:rPr lang="da-DK" sz="900" b="1" dirty="0" err="1"/>
              <a:t>Hodges</a:t>
            </a:r>
            <a:r>
              <a:rPr lang="da-DK" sz="900" b="1" dirty="0"/>
              <a:t> 1995] </a:t>
            </a:r>
            <a:r>
              <a:rPr lang="en-US" sz="900" dirty="0"/>
              <a:t>Stephen J. Adelson and Larry F. Hodges. 1995. Generating exact ray-traced animation frames by </a:t>
            </a:r>
            <a:r>
              <a:rPr lang="en-US" sz="900" dirty="0" err="1"/>
              <a:t>reprojection</a:t>
            </a:r>
            <a:r>
              <a:rPr lang="en-US" sz="900" dirty="0"/>
              <a:t>. IEEE Computer Graphics and Applications 15, 3 (1995), </a:t>
            </a:r>
            <a:r>
              <a:rPr lang="en-GB" sz="900" dirty="0"/>
              <a:t>43–52.</a:t>
            </a:r>
            <a:endParaRPr lang="da-DK" sz="900" dirty="0"/>
          </a:p>
          <a:p>
            <a:pPr marL="0" indent="0">
              <a:buNone/>
            </a:pPr>
            <a:r>
              <a:rPr lang="da-DK" sz="900" b="1" dirty="0"/>
              <a:t>[</a:t>
            </a:r>
            <a:r>
              <a:rPr lang="da-DK" sz="900" b="1" dirty="0" err="1"/>
              <a:t>Badt</a:t>
            </a:r>
            <a:r>
              <a:rPr lang="da-DK" sz="900" b="1" dirty="0"/>
              <a:t> 1988] </a:t>
            </a:r>
            <a:r>
              <a:rPr lang="en-US" sz="900" dirty="0"/>
              <a:t>Sig </a:t>
            </a:r>
            <a:r>
              <a:rPr lang="en-US" sz="900" dirty="0" err="1"/>
              <a:t>Badt</a:t>
            </a:r>
            <a:r>
              <a:rPr lang="en-US" sz="900" dirty="0"/>
              <a:t>, Jr. 1988. Two algorithms for taking advantage of temporal coherence in ray </a:t>
            </a:r>
            <a:r>
              <a:rPr lang="en-GB" sz="900" dirty="0" err="1"/>
              <a:t>tracing.The</a:t>
            </a:r>
            <a:r>
              <a:rPr lang="en-GB" sz="900" dirty="0"/>
              <a:t> Visual Computer 4, 3 (1988), 123–132.</a:t>
            </a:r>
            <a:endParaRPr lang="da-DK" sz="900" dirty="0"/>
          </a:p>
          <a:p>
            <a:pPr marL="0" indent="0">
              <a:buNone/>
            </a:pPr>
            <a:r>
              <a:rPr lang="en-GB" sz="900" b="1" dirty="0"/>
              <a:t>[</a:t>
            </a:r>
            <a:r>
              <a:rPr lang="en-GB" sz="900" b="1" dirty="0" err="1"/>
              <a:t>Bala</a:t>
            </a:r>
            <a:r>
              <a:rPr lang="en-GB" sz="900" b="1" dirty="0"/>
              <a:t> et al. 2003] </a:t>
            </a:r>
            <a:r>
              <a:rPr lang="en-US" sz="900" dirty="0" err="1"/>
              <a:t>Kavita</a:t>
            </a:r>
            <a:r>
              <a:rPr lang="en-US" sz="900" dirty="0"/>
              <a:t> </a:t>
            </a:r>
            <a:r>
              <a:rPr lang="en-US" sz="900" dirty="0" err="1"/>
              <a:t>Bala</a:t>
            </a:r>
            <a:r>
              <a:rPr lang="en-US" sz="900" dirty="0"/>
              <a:t>, </a:t>
            </a:r>
            <a:r>
              <a:rPr lang="en-US" sz="900" dirty="0" err="1"/>
              <a:t>BruceWalter</a:t>
            </a:r>
            <a:r>
              <a:rPr lang="en-US" sz="900" dirty="0"/>
              <a:t>, and Donald P. Greenberg. 2003. Combining edges and points for interactive high-quality rendering. ACM Transactions on Graphics (Proc. of SIGGRAPH 03) 22, 3 (July 2003), 631–640.</a:t>
            </a:r>
            <a:endParaRPr lang="en-GB" sz="900" dirty="0"/>
          </a:p>
          <a:p>
            <a:pPr marL="0" indent="0">
              <a:buNone/>
            </a:pPr>
            <a:r>
              <a:rPr lang="en-GB" sz="900" b="1" dirty="0"/>
              <a:t>[Herzog et al. 2010] </a:t>
            </a:r>
            <a:r>
              <a:rPr lang="en-GB" sz="900" dirty="0"/>
              <a:t>Robert Herzog, </a:t>
            </a:r>
            <a:r>
              <a:rPr lang="en-GB" sz="900" dirty="0" err="1"/>
              <a:t>Elmar</a:t>
            </a:r>
            <a:r>
              <a:rPr lang="en-GB" sz="900" dirty="0"/>
              <a:t> </a:t>
            </a:r>
            <a:r>
              <a:rPr lang="en-GB" sz="900" dirty="0" err="1"/>
              <a:t>Eisemann</a:t>
            </a:r>
            <a:r>
              <a:rPr lang="en-GB" sz="900" dirty="0"/>
              <a:t>, Karol </a:t>
            </a:r>
            <a:r>
              <a:rPr lang="en-GB" sz="900" dirty="0" err="1"/>
              <a:t>Myszkowski</a:t>
            </a:r>
            <a:r>
              <a:rPr lang="en-GB" sz="900" dirty="0"/>
              <a:t>, and Hans-Peter Seidel. 2010. </a:t>
            </a:r>
            <a:r>
              <a:rPr lang="en-US" sz="900" dirty="0" err="1"/>
              <a:t>Spatio</a:t>
            </a:r>
            <a:r>
              <a:rPr lang="en-US" sz="900" dirty="0"/>
              <a:t>-temporal </a:t>
            </a:r>
            <a:r>
              <a:rPr lang="en-US" sz="900" dirty="0" err="1"/>
              <a:t>upsampling</a:t>
            </a:r>
            <a:r>
              <a:rPr lang="en-US" sz="900" dirty="0"/>
              <a:t> on the GPU. In Proceedings of Interactive 3D Graphics and Games (I3D ’10). ACM, 91–98.</a:t>
            </a:r>
            <a:r>
              <a:rPr lang="en-GB" sz="900" dirty="0"/>
              <a:t/>
            </a:r>
            <a:br>
              <a:rPr lang="en-GB" sz="900" dirty="0"/>
            </a:br>
            <a:r>
              <a:rPr lang="da-DK" sz="900" b="1" dirty="0"/>
              <a:t>[Karis 2014] </a:t>
            </a:r>
            <a:r>
              <a:rPr lang="en-US" sz="900" dirty="0"/>
              <a:t>Brian Karis. 2014. High-quality temporal </a:t>
            </a:r>
            <a:r>
              <a:rPr lang="en-US" sz="900" dirty="0" err="1"/>
              <a:t>supersampling</a:t>
            </a:r>
            <a:r>
              <a:rPr lang="en-US" sz="900" dirty="0"/>
              <a:t>. In Advances in Real-Time Rendering in Games, Part I. Number 10 in ACM SIGGRAPH 2014 Courses. http:</a:t>
            </a:r>
            <a:r>
              <a:rPr lang="en-GB" sz="900" dirty="0"/>
              <a:t>//advances.realtimerendering.com/s2014/</a:t>
            </a:r>
            <a:r>
              <a:rPr lang="da-DK" sz="900" dirty="0"/>
              <a:t/>
            </a:r>
            <a:br>
              <a:rPr lang="da-DK" sz="900" dirty="0"/>
            </a:br>
            <a:r>
              <a:rPr lang="da-DK" sz="900" b="1" dirty="0"/>
              <a:t>[Martin et al. 2002] </a:t>
            </a:r>
            <a:r>
              <a:rPr lang="en-GB" sz="900" dirty="0"/>
              <a:t>William Martin, Peter Shirley, Steven Parker, William Thompson, and Erik </a:t>
            </a:r>
            <a:r>
              <a:rPr lang="en-GB" sz="900" dirty="0" err="1"/>
              <a:t>Reinhard</a:t>
            </a:r>
            <a:r>
              <a:rPr lang="en-GB" sz="900" dirty="0"/>
              <a:t>. </a:t>
            </a:r>
            <a:r>
              <a:rPr lang="en-US" sz="900" dirty="0"/>
              <a:t>2002. Temporally coherent interactive ray tracing. Journal of Graphics Tools 7, 2 </a:t>
            </a:r>
            <a:r>
              <a:rPr lang="en-GB" sz="900" dirty="0"/>
              <a:t>(2002), 41–48.</a:t>
            </a:r>
            <a:endParaRPr lang="da-DK" sz="900" dirty="0"/>
          </a:p>
          <a:p>
            <a:pPr marL="0" indent="0">
              <a:buNone/>
            </a:pPr>
            <a:r>
              <a:rPr lang="en-GB" sz="900" b="1" dirty="0"/>
              <a:t>[</a:t>
            </a:r>
            <a:r>
              <a:rPr lang="en-GB" sz="900" b="1" dirty="0" err="1"/>
              <a:t>Nehab</a:t>
            </a:r>
            <a:r>
              <a:rPr lang="en-GB" sz="900" b="1" dirty="0"/>
              <a:t> </a:t>
            </a:r>
            <a:r>
              <a:rPr lang="en-US" sz="900" b="1" dirty="0"/>
              <a:t>et al. 2007] </a:t>
            </a:r>
            <a:r>
              <a:rPr lang="en-GB" sz="900" dirty="0"/>
              <a:t>Diego </a:t>
            </a:r>
            <a:r>
              <a:rPr lang="en-GB" sz="900" dirty="0" err="1"/>
              <a:t>Nehab</a:t>
            </a:r>
            <a:r>
              <a:rPr lang="en-GB" sz="900" dirty="0"/>
              <a:t>, Pedro V. Sander, Jason Lawrence, Natalya </a:t>
            </a:r>
            <a:r>
              <a:rPr lang="en-GB" sz="900" dirty="0" err="1"/>
              <a:t>Tatarchuk</a:t>
            </a:r>
            <a:r>
              <a:rPr lang="en-GB" sz="900" dirty="0"/>
              <a:t>, and John R. </a:t>
            </a:r>
            <a:r>
              <a:rPr lang="en-GB" sz="900" dirty="0" err="1"/>
              <a:t>Isidoro</a:t>
            </a:r>
            <a:r>
              <a:rPr lang="en-GB" sz="900" dirty="0"/>
              <a:t>. </a:t>
            </a:r>
            <a:r>
              <a:rPr lang="en-US" sz="900" dirty="0"/>
              <a:t>2007. Accelerating real-time shading with reverse </a:t>
            </a:r>
            <a:r>
              <a:rPr lang="en-US" sz="900" dirty="0" err="1"/>
              <a:t>reprojection</a:t>
            </a:r>
            <a:r>
              <a:rPr lang="en-US" sz="900" dirty="0"/>
              <a:t> caching. In Proceedings of Graphics Hardware (GH 2007).</a:t>
            </a:r>
          </a:p>
          <a:p>
            <a:pPr marL="0" indent="0">
              <a:buNone/>
            </a:pPr>
            <a:r>
              <a:rPr lang="da-DK" sz="900" b="1" dirty="0"/>
              <a:t>[</a:t>
            </a:r>
            <a:r>
              <a:rPr lang="da-DK" sz="900" b="1" dirty="0" err="1"/>
              <a:t>Patney</a:t>
            </a:r>
            <a:r>
              <a:rPr lang="da-DK" sz="900" b="1" dirty="0"/>
              <a:t> et al. 2016] </a:t>
            </a:r>
            <a:r>
              <a:rPr lang="en-US" sz="900" dirty="0" err="1"/>
              <a:t>Anjul</a:t>
            </a:r>
            <a:r>
              <a:rPr lang="en-US" sz="900" dirty="0"/>
              <a:t> </a:t>
            </a:r>
            <a:r>
              <a:rPr lang="en-US" sz="900" dirty="0" err="1"/>
              <a:t>Patney</a:t>
            </a:r>
            <a:r>
              <a:rPr lang="en-US" sz="900" dirty="0"/>
              <a:t>, Marco Salvi, </a:t>
            </a:r>
            <a:r>
              <a:rPr lang="en-US" sz="900" dirty="0" err="1"/>
              <a:t>Joohwan</a:t>
            </a:r>
            <a:r>
              <a:rPr lang="en-US" sz="900" dirty="0"/>
              <a:t> Kim, Anton </a:t>
            </a:r>
            <a:r>
              <a:rPr lang="en-US" sz="900" dirty="0" err="1"/>
              <a:t>Kaplanyan</a:t>
            </a:r>
            <a:r>
              <a:rPr lang="en-US" sz="900" dirty="0"/>
              <a:t>, Chris Wyman, </a:t>
            </a:r>
            <a:r>
              <a:rPr lang="en-US" sz="900" dirty="0" err="1"/>
              <a:t>Nir</a:t>
            </a:r>
            <a:r>
              <a:rPr lang="en-US" sz="900" dirty="0"/>
              <a:t> </a:t>
            </a:r>
            <a:r>
              <a:rPr lang="en-US" sz="900" dirty="0" err="1"/>
              <a:t>Benty</a:t>
            </a:r>
            <a:r>
              <a:rPr lang="en-US" sz="900" dirty="0"/>
              <a:t>, David </a:t>
            </a:r>
            <a:r>
              <a:rPr lang="en-US" sz="900" dirty="0" err="1"/>
              <a:t>Luebke</a:t>
            </a:r>
            <a:r>
              <a:rPr lang="en-US" sz="900" dirty="0"/>
              <a:t>, and Aaron </a:t>
            </a:r>
            <a:r>
              <a:rPr lang="en-US" sz="900" dirty="0" err="1"/>
              <a:t>Lefohn</a:t>
            </a:r>
            <a:r>
              <a:rPr lang="en-US" sz="900" dirty="0"/>
              <a:t>. 2016. Towards </a:t>
            </a:r>
            <a:r>
              <a:rPr lang="en-US" sz="900" dirty="0" err="1"/>
              <a:t>foveated</a:t>
            </a:r>
            <a:r>
              <a:rPr lang="en-US" sz="900" dirty="0"/>
              <a:t> rendering for gaze tracked virtual reality. ACM Transactions on Graphics (Proceedings of SIGGRAPH Asia 2016) 35, 6 (November 2016), 179:1–179:12.</a:t>
            </a:r>
            <a:r>
              <a:rPr lang="da-DK" sz="900" dirty="0"/>
              <a:t/>
            </a:r>
            <a:br>
              <a:rPr lang="da-DK" sz="900" dirty="0"/>
            </a:br>
            <a:r>
              <a:rPr lang="en-US" sz="900" b="1" dirty="0"/>
              <a:t>[</a:t>
            </a:r>
            <a:r>
              <a:rPr lang="en-US" sz="900" b="1" dirty="0" err="1"/>
              <a:t>Scherzer</a:t>
            </a:r>
            <a:r>
              <a:rPr lang="en-US" sz="900" b="1" dirty="0"/>
              <a:t> et al. 2007] </a:t>
            </a:r>
            <a:r>
              <a:rPr lang="en-GB" sz="900" dirty="0"/>
              <a:t>Daniel </a:t>
            </a:r>
            <a:r>
              <a:rPr lang="en-GB" sz="900" dirty="0" err="1"/>
              <a:t>Scherzer</a:t>
            </a:r>
            <a:r>
              <a:rPr lang="en-GB" sz="900" dirty="0"/>
              <a:t>, Stefan </a:t>
            </a:r>
            <a:r>
              <a:rPr lang="en-GB" sz="900" dirty="0" err="1"/>
              <a:t>Jeschke</a:t>
            </a:r>
            <a:r>
              <a:rPr lang="en-GB" sz="900" dirty="0"/>
              <a:t>, and Michael </a:t>
            </a:r>
            <a:r>
              <a:rPr lang="en-GB" sz="900" dirty="0" err="1"/>
              <a:t>Wimmer</a:t>
            </a:r>
            <a:r>
              <a:rPr lang="en-GB" sz="900" dirty="0"/>
              <a:t>. 2007. Pixel-correct </a:t>
            </a:r>
            <a:r>
              <a:rPr lang="en-GB" sz="900" dirty="0" err="1"/>
              <a:t>shadowmaps</a:t>
            </a:r>
            <a:r>
              <a:rPr lang="en-GB" sz="900" dirty="0"/>
              <a:t> </a:t>
            </a:r>
            <a:r>
              <a:rPr lang="en-US" sz="900" dirty="0"/>
              <a:t>with temporal </a:t>
            </a:r>
            <a:r>
              <a:rPr lang="en-US" sz="900" dirty="0" err="1"/>
              <a:t>reprojection</a:t>
            </a:r>
            <a:r>
              <a:rPr lang="en-US" sz="900" dirty="0"/>
              <a:t> and shadow test confidence. In Rendering Techniques 2007 (Proceedings of EGSR 2007). </a:t>
            </a:r>
            <a:r>
              <a:rPr lang="en-US" sz="900" dirty="0" err="1"/>
              <a:t>Eurographics</a:t>
            </a:r>
            <a:r>
              <a:rPr lang="en-US" sz="900" dirty="0"/>
              <a:t> Association, 45–50.</a:t>
            </a:r>
          </a:p>
          <a:p>
            <a:pPr marL="0" indent="0">
              <a:buNone/>
            </a:pPr>
            <a:r>
              <a:rPr lang="en-GB" sz="900" b="1" dirty="0"/>
              <a:t>[Velazquez-Armendariz et al. 2006] </a:t>
            </a:r>
            <a:r>
              <a:rPr lang="en-GB" sz="900" dirty="0"/>
              <a:t>Edgar Velazquez-Armendariz, Eugene Lee, </a:t>
            </a:r>
            <a:r>
              <a:rPr lang="en-GB" sz="900" dirty="0" err="1"/>
              <a:t>Kavita</a:t>
            </a:r>
            <a:r>
              <a:rPr lang="en-GB" sz="900" dirty="0"/>
              <a:t> </a:t>
            </a:r>
            <a:r>
              <a:rPr lang="en-GB" sz="900" dirty="0" err="1"/>
              <a:t>Bala</a:t>
            </a:r>
            <a:r>
              <a:rPr lang="en-GB" sz="900" dirty="0"/>
              <a:t>, and Bruce Walter. 2006. Implementing </a:t>
            </a:r>
            <a:r>
              <a:rPr lang="en-US" sz="900" dirty="0"/>
              <a:t>the render cache and the edge-and-point image on graphics hardware. In Proceedings of Graphics Interface 2006 (GI ’06). Canadian Information Processing </a:t>
            </a:r>
            <a:r>
              <a:rPr lang="en-GB" sz="900" dirty="0"/>
              <a:t>Society, 211–217.</a:t>
            </a:r>
          </a:p>
          <a:p>
            <a:pPr marL="0" indent="0">
              <a:buNone/>
            </a:pPr>
            <a:r>
              <a:rPr lang="da-DK" sz="900" b="1" dirty="0"/>
              <a:t>[Walter et al. 1999]</a:t>
            </a:r>
            <a:r>
              <a:rPr lang="en-US" sz="900" b="1" dirty="0"/>
              <a:t> </a:t>
            </a:r>
            <a:r>
              <a:rPr lang="en-US" sz="900" dirty="0"/>
              <a:t>Bruce Walter, George </a:t>
            </a:r>
            <a:r>
              <a:rPr lang="en-US" sz="900" dirty="0" err="1"/>
              <a:t>Dre.akis</a:t>
            </a:r>
            <a:r>
              <a:rPr lang="en-US" sz="900" dirty="0"/>
              <a:t>, and Steven Parker. 1999. Interactive rendering using the render cache. In Rendering techniques ’99 (Proceedings of EGWR 1999). Springer, </a:t>
            </a:r>
            <a:r>
              <a:rPr lang="en-GB" sz="900" dirty="0"/>
              <a:t>19–30.</a:t>
            </a:r>
          </a:p>
          <a:p>
            <a:pPr marL="0" indent="0">
              <a:buNone/>
            </a:pPr>
            <a:r>
              <a:rPr lang="en-GB" sz="900" b="1" dirty="0"/>
              <a:t>[Yang et al. 2009] </a:t>
            </a:r>
            <a:r>
              <a:rPr lang="en-GB" sz="900" dirty="0"/>
              <a:t>Lei Yang, Diego </a:t>
            </a:r>
            <a:r>
              <a:rPr lang="en-GB" sz="900" dirty="0" err="1"/>
              <a:t>Nehab</a:t>
            </a:r>
            <a:r>
              <a:rPr lang="en-GB" sz="900" dirty="0"/>
              <a:t>, Pedro V. Sander, </a:t>
            </a:r>
            <a:r>
              <a:rPr lang="en-GB" sz="900" dirty="0" err="1"/>
              <a:t>Pitchaya</a:t>
            </a:r>
            <a:r>
              <a:rPr lang="en-GB" sz="900" dirty="0"/>
              <a:t> </a:t>
            </a:r>
            <a:r>
              <a:rPr lang="en-GB" sz="900" dirty="0" err="1"/>
              <a:t>Si.hi-amorn</a:t>
            </a:r>
            <a:r>
              <a:rPr lang="en-GB" sz="900" dirty="0"/>
              <a:t>, Jason Lawrence, and </a:t>
            </a:r>
            <a:r>
              <a:rPr lang="en-GB" sz="900" dirty="0" err="1"/>
              <a:t>Hugues</a:t>
            </a:r>
            <a:r>
              <a:rPr lang="en-GB" sz="900" dirty="0"/>
              <a:t> Hoppe. 2009. Amortized </a:t>
            </a:r>
            <a:r>
              <a:rPr lang="en-GB" sz="900" dirty="0" err="1"/>
              <a:t>supersampling</a:t>
            </a:r>
            <a:r>
              <a:rPr lang="en-GB" sz="900" dirty="0"/>
              <a:t>. ACM Transactions on Graphics </a:t>
            </a:r>
            <a:r>
              <a:rPr lang="en-US" sz="900" dirty="0"/>
              <a:t>(Proceedings of SIGGRAPH Asia 2009) 28, 5 (December 2009), 135:1–135:12.</a:t>
            </a:r>
            <a:endParaRPr lang="da-DK" sz="900" dirty="0"/>
          </a:p>
          <a:p>
            <a:pPr marL="0" indent="0">
              <a:buNone/>
            </a:pPr>
            <a:r>
              <a:rPr lang="da-DK" sz="900" b="1" dirty="0"/>
              <a:t>[Zhu et al. 2005]</a:t>
            </a:r>
            <a:r>
              <a:rPr lang="en-GB" sz="900" b="1" dirty="0"/>
              <a:t> </a:t>
            </a:r>
            <a:r>
              <a:rPr lang="en-GB" sz="900" dirty="0" err="1"/>
              <a:t>Tenghui</a:t>
            </a:r>
            <a:r>
              <a:rPr lang="en-GB" sz="900" dirty="0"/>
              <a:t> Zhu, </a:t>
            </a:r>
            <a:r>
              <a:rPr lang="en-GB" sz="900" dirty="0" err="1"/>
              <a:t>Rui</a:t>
            </a:r>
            <a:r>
              <a:rPr lang="en-GB" sz="900" dirty="0"/>
              <a:t> Wang, and David </a:t>
            </a:r>
            <a:r>
              <a:rPr lang="en-GB" sz="900" dirty="0" err="1"/>
              <a:t>Luebke</a:t>
            </a:r>
            <a:r>
              <a:rPr lang="en-GB" sz="900" dirty="0"/>
              <a:t>. 2005. A GPU accelerated render cache. In </a:t>
            </a:r>
            <a:r>
              <a:rPr lang="en-US" sz="900" dirty="0"/>
              <a:t>Proceedings of Pacific Graphics 2005 (short paper).</a:t>
            </a:r>
            <a:endParaRPr lang="da-DK" sz="900" dirty="0"/>
          </a:p>
          <a:p>
            <a:pPr marL="0" indent="0">
              <a:buNone/>
            </a:pPr>
            <a:endParaRPr lang="da-DK" sz="700" dirty="0"/>
          </a:p>
          <a:p>
            <a:pPr marL="0" indent="0">
              <a:buNone/>
            </a:pPr>
            <a:endParaRPr lang="da-DK" sz="700" dirty="0"/>
          </a:p>
          <a:p>
            <a:pPr marL="379412" lvl="1" indent="0">
              <a:buNone/>
            </a:pPr>
            <a:endParaRPr lang="da-DK" sz="700" dirty="0"/>
          </a:p>
          <a:p>
            <a:pPr marL="0" indent="0">
              <a:buNone/>
            </a:pPr>
            <a:endParaRPr lang="da-DK" sz="700" dirty="0"/>
          </a:p>
          <a:p>
            <a:pPr marL="0" indent="0">
              <a:buNone/>
            </a:pPr>
            <a:endParaRPr lang="en-GB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da-DK" smtClean="0"/>
              <a:pPr/>
              <a:t>27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93092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Limitation, edge thickening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Caused by change in distributions of samples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Legend: </a:t>
            </a:r>
            <a:r>
              <a:rPr lang="en-US" b="1" dirty="0">
                <a:solidFill>
                  <a:srgbClr val="FFC000"/>
                </a:solidFill>
              </a:rPr>
              <a:t>Background sample</a:t>
            </a:r>
            <a:r>
              <a:rPr lang="en-US" dirty="0"/>
              <a:t>, </a:t>
            </a:r>
            <a:r>
              <a:rPr lang="en-US" b="1" dirty="0" smtClean="0">
                <a:solidFill>
                  <a:schemeClr val="accent4"/>
                </a:solidFill>
              </a:rPr>
              <a:t>Hair sample</a:t>
            </a:r>
            <a:r>
              <a:rPr lang="en-US" dirty="0"/>
              <a:t>, 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Occluded sample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da-DK" smtClean="0"/>
              <a:pPr/>
              <a:t>28</a:t>
            </a:fld>
            <a:endParaRPr lang="da-DK" dirty="0"/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83668" y="1753648"/>
            <a:ext cx="2694064" cy="2614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077" y="1776026"/>
            <a:ext cx="2694064" cy="26144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33640" y="4380653"/>
            <a:ext cx="19902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Frame 0, No thickening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5184068" y="4392347"/>
            <a:ext cx="21425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Frame 1, Thickened edge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8812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Quality impact mostly </a:t>
            </a:r>
            <a:r>
              <a:rPr lang="en-GB" dirty="0" smtClean="0"/>
              <a:t>on </a:t>
            </a:r>
            <a:r>
              <a:rPr lang="en-GB" dirty="0"/>
              <a:t>low </a:t>
            </a:r>
            <a:r>
              <a:rPr lang="en-GB" dirty="0" err="1"/>
              <a:t>spp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da-DK" smtClean="0"/>
              <a:pPr/>
              <a:t>29</a:t>
            </a:fld>
            <a:endParaRPr lang="da-DK" dirty="0"/>
          </a:p>
        </p:txBody>
      </p:sp>
      <p:grpSp>
        <p:nvGrpSpPr>
          <p:cNvPr id="14" name="Group 13"/>
          <p:cNvGrpSpPr/>
          <p:nvPr/>
        </p:nvGrpSpPr>
        <p:grpSpPr>
          <a:xfrm>
            <a:off x="180000" y="1995536"/>
            <a:ext cx="8819302" cy="2770176"/>
            <a:chOff x="180000" y="2137420"/>
            <a:chExt cx="8819302" cy="277017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000" y="2137420"/>
              <a:ext cx="8819302" cy="2520000"/>
            </a:xfrm>
            <a:prstGeom prst="rect">
              <a:avLst/>
            </a:prstGeom>
          </p:spPr>
        </p:pic>
        <p:grpSp>
          <p:nvGrpSpPr>
            <p:cNvPr id="13" name="Group 12"/>
            <p:cNvGrpSpPr/>
            <p:nvPr/>
          </p:nvGrpSpPr>
          <p:grpSpPr>
            <a:xfrm>
              <a:off x="304830" y="4630597"/>
              <a:ext cx="8569643" cy="276999"/>
              <a:chOff x="323528" y="4630597"/>
              <a:chExt cx="8569643" cy="276999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323528" y="4630597"/>
                <a:ext cx="98302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a-DK" sz="1200" dirty="0" smtClean="0"/>
                  <a:t>SS, 1 </a:t>
                </a:r>
                <a:r>
                  <a:rPr lang="da-DK" sz="1200" dirty="0" err="1" smtClean="0"/>
                  <a:t>spp</a:t>
                </a:r>
                <a:r>
                  <a:rPr lang="da-DK" sz="1200" dirty="0" smtClean="0"/>
                  <a:t> </a:t>
                </a:r>
                <a:endParaRPr lang="da-DK" sz="1200" dirty="0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1544235" y="4630597"/>
                <a:ext cx="100155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a-DK" sz="1200" dirty="0" smtClean="0"/>
                  <a:t>SRT, 1 </a:t>
                </a:r>
                <a:r>
                  <a:rPr lang="da-DK" sz="1200" dirty="0" err="1" smtClean="0"/>
                  <a:t>spp</a:t>
                </a:r>
                <a:endParaRPr lang="da-DK" sz="1200" dirty="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783471" y="4630597"/>
                <a:ext cx="98302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a-DK" sz="1200" dirty="0" smtClean="0"/>
                  <a:t>SS, 2 </a:t>
                </a:r>
                <a:r>
                  <a:rPr lang="da-DK" sz="1200" dirty="0" err="1" smtClean="0"/>
                  <a:t>spp</a:t>
                </a:r>
                <a:r>
                  <a:rPr lang="da-DK" sz="1200" dirty="0" smtClean="0"/>
                  <a:t> </a:t>
                </a:r>
                <a:endParaRPr lang="da-DK" sz="1200" dirty="0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4004178" y="4630597"/>
                <a:ext cx="105605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a-DK" sz="1200" dirty="0" smtClean="0"/>
                  <a:t>SRT, 2 </a:t>
                </a:r>
                <a:r>
                  <a:rPr lang="da-DK" sz="1200" dirty="0" err="1" smtClean="0"/>
                  <a:t>spp</a:t>
                </a:r>
                <a:r>
                  <a:rPr lang="da-DK" sz="1200" dirty="0" smtClean="0"/>
                  <a:t> </a:t>
                </a:r>
                <a:endParaRPr lang="da-DK" sz="1200" dirty="0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5297916" y="4630597"/>
                <a:ext cx="98302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a-DK" sz="1200" dirty="0" smtClean="0"/>
                  <a:t>SS, 4 </a:t>
                </a:r>
                <a:r>
                  <a:rPr lang="da-DK" sz="1200" dirty="0" err="1" smtClean="0"/>
                  <a:t>spp</a:t>
                </a:r>
                <a:r>
                  <a:rPr lang="da-DK" sz="1200" dirty="0" smtClean="0"/>
                  <a:t> </a:t>
                </a:r>
                <a:endParaRPr lang="da-DK" sz="1200" dirty="0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6518623" y="4630597"/>
                <a:ext cx="105605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a-DK" sz="1200" dirty="0" smtClean="0"/>
                  <a:t>SRT, 4 </a:t>
                </a:r>
                <a:r>
                  <a:rPr lang="da-DK" sz="1200" dirty="0" err="1" smtClean="0"/>
                  <a:t>spp</a:t>
                </a:r>
                <a:r>
                  <a:rPr lang="da-DK" sz="1200" dirty="0" smtClean="0"/>
                  <a:t> </a:t>
                </a:r>
                <a:endParaRPr lang="da-DK" sz="1200" dirty="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7812362" y="4630597"/>
                <a:ext cx="108080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a-DK" sz="1200" dirty="0" smtClean="0"/>
                  <a:t>SS, 32 </a:t>
                </a:r>
                <a:r>
                  <a:rPr lang="da-DK" sz="1200" dirty="0" err="1" smtClean="0"/>
                  <a:t>spp</a:t>
                </a:r>
                <a:r>
                  <a:rPr lang="da-DK" sz="1200" dirty="0" smtClean="0"/>
                  <a:t> </a:t>
                </a:r>
                <a:endParaRPr lang="da-DK" sz="1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41991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225" y="2497460"/>
            <a:ext cx="7923550" cy="720080"/>
          </a:xfrm>
        </p:spPr>
        <p:txBody>
          <a:bodyPr/>
          <a:lstStyle/>
          <a:p>
            <a:pPr algn="ctr"/>
            <a:r>
              <a:rPr lang="en-GB" dirty="0" smtClean="0"/>
              <a:t>Problem:</a:t>
            </a:r>
            <a:br>
              <a:rPr lang="en-GB" dirty="0" smtClean="0"/>
            </a:br>
            <a:r>
              <a:rPr lang="en-GB" dirty="0" smtClean="0"/>
              <a:t>How do we improve temporal stability?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da-DK" smtClean="0"/>
              <a:pPr/>
              <a:t>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08791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No averaging improves sharpness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da-DK" smtClean="0"/>
              <a:pPr/>
              <a:t>30</a:t>
            </a:fld>
            <a:endParaRPr lang="da-DK" dirty="0"/>
          </a:p>
        </p:txBody>
      </p:sp>
      <p:grpSp>
        <p:nvGrpSpPr>
          <p:cNvPr id="9" name="Group 8"/>
          <p:cNvGrpSpPr/>
          <p:nvPr/>
        </p:nvGrpSpPr>
        <p:grpSpPr>
          <a:xfrm>
            <a:off x="1644529" y="1681137"/>
            <a:ext cx="5792729" cy="3300086"/>
            <a:chOff x="1191539" y="1417340"/>
            <a:chExt cx="6840760" cy="3897144"/>
          </a:xfrm>
        </p:grpSpPr>
        <p:pic>
          <p:nvPicPr>
            <p:cNvPr id="5" name="Content Placeholder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91539" y="1417340"/>
              <a:ext cx="3312368" cy="3312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9931" y="1417340"/>
              <a:ext cx="3312368" cy="331236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482191" y="4729709"/>
              <a:ext cx="273106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a-DK" dirty="0" smtClean="0"/>
                <a:t>Stable </a:t>
              </a:r>
              <a:r>
                <a:rPr lang="da-DK" dirty="0" err="1" smtClean="0"/>
                <a:t>ray</a:t>
              </a:r>
              <a:r>
                <a:rPr lang="da-DK" dirty="0" smtClean="0"/>
                <a:t> </a:t>
              </a:r>
              <a:r>
                <a:rPr lang="da-DK" dirty="0" err="1" smtClean="0"/>
                <a:t>tracing</a:t>
              </a:r>
              <a:r>
                <a:rPr lang="da-DK" dirty="0" smtClean="0"/>
                <a:t>, 1 </a:t>
              </a:r>
              <a:r>
                <a:rPr lang="da-DK" dirty="0" err="1" smtClean="0"/>
                <a:t>spp</a:t>
              </a:r>
              <a:r>
                <a:rPr lang="da-DK" dirty="0" smtClean="0"/>
                <a:t/>
              </a:r>
              <a:br>
                <a:rPr lang="da-DK" dirty="0" smtClean="0"/>
              </a:br>
              <a:r>
                <a:rPr lang="en-GB" dirty="0"/>
                <a:t>sharpness: </a:t>
              </a:r>
              <a:r>
                <a:rPr lang="en-GB" dirty="0" smtClean="0"/>
                <a:t>0.8182</a:t>
              </a:r>
              <a:endParaRPr lang="da-DK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269081" y="4729709"/>
              <a:ext cx="221406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a-DK" dirty="0" smtClean="0"/>
                <a:t>[Martin et al. 2002]</a:t>
              </a:r>
              <a:r>
                <a:rPr lang="da-DK" dirty="0"/>
                <a:t/>
              </a:r>
              <a:br>
                <a:rPr lang="da-DK" dirty="0"/>
              </a:br>
              <a:r>
                <a:rPr lang="da-DK" dirty="0" err="1" smtClean="0"/>
                <a:t>sharpness</a:t>
              </a:r>
              <a:r>
                <a:rPr lang="da-DK" dirty="0" smtClean="0"/>
                <a:t>: 0.6957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4688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Stable samples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66786" y="5410812"/>
            <a:ext cx="448814" cy="255000"/>
          </a:xfrm>
        </p:spPr>
        <p:txBody>
          <a:bodyPr/>
          <a:lstStyle/>
          <a:p>
            <a:fld id="{103EA872-A674-449B-A120-B97244F8E91D}" type="slidenum">
              <a:rPr lang="da-DK" smtClean="0"/>
              <a:pPr/>
              <a:t>4</a:t>
            </a:fld>
            <a:endParaRPr lang="da-DK" dirty="0"/>
          </a:p>
        </p:txBody>
      </p:sp>
      <p:pic>
        <p:nvPicPr>
          <p:cNvPr id="6" name="Content Placeholder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37469" y="1844285"/>
            <a:ext cx="3868410" cy="2418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48" y="1845125"/>
            <a:ext cx="3871318" cy="24170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70594" y="4549688"/>
            <a:ext cx="13372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Supersampling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5990948" y="4549688"/>
            <a:ext cx="15614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Stable ray tracing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6381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 smtClean="0"/>
              <a:t>Related</a:t>
            </a:r>
            <a:r>
              <a:rPr lang="da-DK" dirty="0" smtClean="0"/>
              <a:t> </a:t>
            </a:r>
            <a:r>
              <a:rPr lang="da-DK" dirty="0" err="1" smtClean="0"/>
              <a:t>work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47352" lvl="1" indent="-147352">
              <a:buFontTx/>
              <a:buChar char="•"/>
            </a:pPr>
            <a:r>
              <a:rPr lang="en-US" dirty="0" smtClean="0"/>
              <a:t>Sample </a:t>
            </a:r>
            <a:r>
              <a:rPr lang="en-US" dirty="0" err="1" smtClean="0"/>
              <a:t>reprojection</a:t>
            </a:r>
            <a:r>
              <a:rPr lang="en-US" dirty="0" smtClean="0"/>
              <a:t> [</a:t>
            </a:r>
            <a:r>
              <a:rPr lang="en-US" dirty="0" err="1" smtClean="0"/>
              <a:t>Badt</a:t>
            </a:r>
            <a:r>
              <a:rPr lang="en-US" dirty="0" smtClean="0"/>
              <a:t> 1988, Walter et al. 1999, 2002; Zhu et al. 2005]	</a:t>
            </a:r>
          </a:p>
          <a:p>
            <a:pPr lvl="1"/>
            <a:r>
              <a:rPr lang="en-US" dirty="0" smtClean="0"/>
              <a:t>Mostly for efficiency reasons</a:t>
            </a:r>
          </a:p>
          <a:p>
            <a:pPr lvl="1"/>
            <a:r>
              <a:rPr lang="en-US" dirty="0" smtClean="0"/>
              <a:t>Stores shading result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Sample </a:t>
            </a:r>
            <a:r>
              <a:rPr lang="en-US" dirty="0" err="1" smtClean="0"/>
              <a:t>reprojection</a:t>
            </a:r>
            <a:r>
              <a:rPr lang="en-US" dirty="0" smtClean="0"/>
              <a:t> for temporal stability [Adelson and Hodges 1995, Martin et al. 2002]</a:t>
            </a:r>
          </a:p>
          <a:p>
            <a:pPr lvl="1"/>
            <a:r>
              <a:rPr lang="en-US" dirty="0" smtClean="0"/>
              <a:t>One sample per pixel only</a:t>
            </a:r>
          </a:p>
          <a:p>
            <a:pPr lvl="1"/>
            <a:r>
              <a:rPr lang="en-US" dirty="0" smtClean="0"/>
              <a:t>Need post processing to remove residual temporal instability</a:t>
            </a:r>
          </a:p>
          <a:p>
            <a:endParaRPr lang="en-US" dirty="0" smtClean="0"/>
          </a:p>
          <a:p>
            <a:r>
              <a:rPr lang="en-US" dirty="0" smtClean="0"/>
              <a:t>Temporal stability: Temporal </a:t>
            </a:r>
            <a:r>
              <a:rPr lang="en-US" dirty="0" err="1" smtClean="0"/>
              <a:t>supersampling</a:t>
            </a:r>
            <a:r>
              <a:rPr lang="en-US" dirty="0" smtClean="0"/>
              <a:t> [Karis 2014; </a:t>
            </a:r>
            <a:r>
              <a:rPr lang="en-US" dirty="0" err="1" smtClean="0"/>
              <a:t>Patney</a:t>
            </a:r>
            <a:r>
              <a:rPr lang="en-US" dirty="0" smtClean="0"/>
              <a:t> et al. 2016]</a:t>
            </a:r>
          </a:p>
          <a:p>
            <a:pPr lvl="1"/>
            <a:r>
              <a:rPr lang="en-US" dirty="0" smtClean="0"/>
              <a:t>Post processing filter</a:t>
            </a:r>
          </a:p>
          <a:p>
            <a:pPr lvl="1"/>
            <a:r>
              <a:rPr lang="en-US" dirty="0" smtClean="0"/>
              <a:t>Increases blurriness</a:t>
            </a:r>
          </a:p>
          <a:p>
            <a:pPr marL="147352" lvl="1" indent="-147352">
              <a:buFontTx/>
              <a:buChar char="•"/>
            </a:pPr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da-DK" smtClean="0"/>
              <a:pPr/>
              <a:t>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88712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Interactive stable </a:t>
            </a:r>
            <a:r>
              <a:rPr lang="da-DK" dirty="0" err="1" smtClean="0"/>
              <a:t>ray</a:t>
            </a:r>
            <a:r>
              <a:rPr lang="da-DK" dirty="0" smtClean="0"/>
              <a:t> </a:t>
            </a:r>
            <a:r>
              <a:rPr lang="da-DK" dirty="0" err="1" smtClean="0"/>
              <a:t>tracing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final goal is temporal </a:t>
            </a:r>
            <a:r>
              <a:rPr lang="en-GB" dirty="0" smtClean="0"/>
              <a:t>stability, retaining sharpness</a:t>
            </a:r>
            <a:endParaRPr lang="en-GB" dirty="0"/>
          </a:p>
          <a:p>
            <a:endParaRPr lang="en-GB" dirty="0"/>
          </a:p>
          <a:p>
            <a:r>
              <a:rPr lang="en-GB" dirty="0"/>
              <a:t>We allow a non integral number of samples per </a:t>
            </a:r>
            <a:r>
              <a:rPr lang="en-GB" dirty="0" smtClean="0"/>
              <a:t>pixel</a:t>
            </a:r>
            <a:endParaRPr lang="en-GB" dirty="0"/>
          </a:p>
          <a:p>
            <a:r>
              <a:rPr lang="en-GB" dirty="0"/>
              <a:t>Sample density </a:t>
            </a:r>
            <a:r>
              <a:rPr lang="en-GB" dirty="0" smtClean="0"/>
              <a:t>estimation</a:t>
            </a:r>
            <a:endParaRPr lang="en-GB" dirty="0"/>
          </a:p>
          <a:p>
            <a:r>
              <a:rPr lang="en-GB" dirty="0" smtClean="0"/>
              <a:t>Making it efficient </a:t>
            </a:r>
            <a:r>
              <a:rPr lang="en-GB" dirty="0"/>
              <a:t>for modern GPU </a:t>
            </a:r>
            <a:r>
              <a:rPr lang="en-GB" dirty="0" smtClean="0"/>
              <a:t>pipelines</a:t>
            </a:r>
            <a:endParaRPr lang="en-GB" dirty="0"/>
          </a:p>
          <a:p>
            <a:endParaRPr lang="en-GB" dirty="0"/>
          </a:p>
          <a:p>
            <a:r>
              <a:rPr lang="en-GB" dirty="0" smtClean="0"/>
              <a:t>Application: caching of global illumination</a:t>
            </a:r>
          </a:p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da-DK" smtClean="0"/>
              <a:pPr/>
              <a:t>6</a:t>
            </a:fld>
            <a:endParaRPr lang="da-DK" dirty="0"/>
          </a:p>
        </p:txBody>
      </p:sp>
      <p:pic>
        <p:nvPicPr>
          <p:cNvPr id="5" name="Content Placeholder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46571" y="2671053"/>
            <a:ext cx="3868410" cy="2418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70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225" y="2659478"/>
            <a:ext cx="7923550" cy="396044"/>
          </a:xfrm>
        </p:spPr>
        <p:txBody>
          <a:bodyPr/>
          <a:lstStyle/>
          <a:p>
            <a:pPr algn="ctr"/>
            <a:r>
              <a:rPr lang="en-GB" dirty="0" smtClean="0"/>
              <a:t>Interactive stable ray tracing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da-DK" smtClean="0"/>
              <a:pPr/>
              <a:t>7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31187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A </a:t>
            </a:r>
            <a:r>
              <a:rPr lang="da-DK" dirty="0" err="1" smtClean="0"/>
              <a:t>generic</a:t>
            </a:r>
            <a:r>
              <a:rPr lang="da-DK" dirty="0" smtClean="0"/>
              <a:t> stable </a:t>
            </a:r>
            <a:r>
              <a:rPr lang="da-DK" dirty="0" err="1" smtClean="0"/>
              <a:t>ray</a:t>
            </a:r>
            <a:r>
              <a:rPr lang="da-DK" dirty="0" smtClean="0"/>
              <a:t> </a:t>
            </a:r>
            <a:r>
              <a:rPr lang="da-DK" dirty="0" err="1" smtClean="0"/>
              <a:t>tracing</a:t>
            </a:r>
            <a:r>
              <a:rPr lang="da-DK" dirty="0" smtClean="0"/>
              <a:t> </a:t>
            </a:r>
            <a:r>
              <a:rPr lang="da-DK" dirty="0" err="1" smtClean="0"/>
              <a:t>algorithm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da-DK" smtClean="0"/>
              <a:pPr/>
              <a:t>8</a:t>
            </a:fld>
            <a:endParaRPr lang="da-DK" dirty="0"/>
          </a:p>
        </p:txBody>
      </p:sp>
      <p:sp>
        <p:nvSpPr>
          <p:cNvPr id="5" name="Slide Number Placeholder 3"/>
          <p:cNvSpPr txBox="1">
            <a:spLocks/>
          </p:cNvSpPr>
          <p:nvPr/>
        </p:nvSpPr>
        <p:spPr>
          <a:xfrm>
            <a:off x="609602" y="5715247"/>
            <a:ext cx="166589" cy="16658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da-DK"/>
            </a:defPPr>
            <a:lvl1pPr algn="l" rtl="0" fontAlgn="base">
              <a:spcBef>
                <a:spcPct val="50000"/>
              </a:spcBef>
              <a:spcAft>
                <a:spcPct val="0"/>
              </a:spcAft>
              <a:defRPr sz="700" kern="1200">
                <a:solidFill>
                  <a:srgbClr val="000000"/>
                </a:solidFill>
                <a:latin typeface="Verdana" pitchFamily="34" charset="0"/>
                <a:ea typeface="ＭＳ Ｐゴシック" pitchFamily="-80" charset="-128"/>
                <a:cs typeface="+mn-cs"/>
              </a:defRPr>
            </a:lvl1pPr>
            <a:lvl2pPr marL="356616" algn="l" rtl="0" fontAlgn="base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  <a:cs typeface="+mn-cs"/>
              </a:defRPr>
            </a:lvl2pPr>
            <a:lvl3pPr marL="713232" algn="l" rtl="0" fontAlgn="base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  <a:cs typeface="+mn-cs"/>
              </a:defRPr>
            </a:lvl3pPr>
            <a:lvl4pPr marL="1069848" algn="l" rtl="0" fontAlgn="base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  <a:cs typeface="+mn-cs"/>
              </a:defRPr>
            </a:lvl4pPr>
            <a:lvl5pPr marL="1426464" algn="l" rtl="0" fontAlgn="base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  <a:cs typeface="+mn-cs"/>
              </a:defRPr>
            </a:lvl5pPr>
            <a:lvl6pPr marL="1783080" algn="l" defTabSz="713232" rtl="0" eaLnBrk="1" latinLnBrk="0" hangingPunct="1">
              <a:defRPr sz="1200" kern="1200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  <a:cs typeface="+mn-cs"/>
              </a:defRPr>
            </a:lvl6pPr>
            <a:lvl7pPr marL="2139696" algn="l" defTabSz="713232" rtl="0" eaLnBrk="1" latinLnBrk="0" hangingPunct="1">
              <a:defRPr sz="1200" kern="1200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  <a:cs typeface="+mn-cs"/>
              </a:defRPr>
            </a:lvl7pPr>
            <a:lvl8pPr marL="2496312" algn="l" defTabSz="713232" rtl="0" eaLnBrk="1" latinLnBrk="0" hangingPunct="1">
              <a:defRPr sz="1200" kern="1200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  <a:cs typeface="+mn-cs"/>
              </a:defRPr>
            </a:lvl8pPr>
            <a:lvl9pPr marL="2852928" algn="l" defTabSz="713232" rtl="0" eaLnBrk="1" latinLnBrk="0" hangingPunct="1">
              <a:defRPr sz="1200" kern="1200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  <a:cs typeface="+mn-cs"/>
              </a:defRPr>
            </a:lvl9pPr>
          </a:lstStyle>
          <a:p>
            <a:fld id="{103EA872-A674-449B-A120-B97244F8E91D}" type="slidenum">
              <a:rPr lang="da-DK" smtClean="0"/>
              <a:pPr/>
              <a:t>8</a:t>
            </a:fld>
            <a:endParaRPr lang="da-DK" dirty="0"/>
          </a:p>
        </p:txBody>
      </p:sp>
      <p:pic>
        <p:nvPicPr>
          <p:cNvPr id="6" name="Picture 2" descr="C:\Users\alcor\Desktop\concept.e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490" y="1993906"/>
            <a:ext cx="7394759" cy="605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lcor\Desktop\1.e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10" y="3269514"/>
            <a:ext cx="1400253" cy="1401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C:\Users\alcor\Desktop\2.e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618" y="3269514"/>
            <a:ext cx="1400253" cy="1401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alcor\Desktop\3.e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4035" y="3269514"/>
            <a:ext cx="1400253" cy="1401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1" descr="C:\Users\alcor\Desktop\4.em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6243" y="3269513"/>
            <a:ext cx="1400253" cy="1401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C:\Users\alcor\Desktop\2b.em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826" y="3286848"/>
            <a:ext cx="1400253" cy="1401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ight Arrow 11"/>
          <p:cNvSpPr/>
          <p:nvPr/>
        </p:nvSpPr>
        <p:spPr bwMode="auto">
          <a:xfrm>
            <a:off x="1619670" y="3751972"/>
            <a:ext cx="288032" cy="504056"/>
          </a:xfrm>
          <a:prstGeom prst="rightArrow">
            <a:avLst/>
          </a:prstGeom>
          <a:solidFill>
            <a:schemeClr val="tx1">
              <a:lumMod val="95000"/>
              <a:lumOff val="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sp>
        <p:nvSpPr>
          <p:cNvPr id="13" name="Right Arrow 12"/>
          <p:cNvSpPr/>
          <p:nvPr/>
        </p:nvSpPr>
        <p:spPr bwMode="auto">
          <a:xfrm>
            <a:off x="3491878" y="3751972"/>
            <a:ext cx="288032" cy="504056"/>
          </a:xfrm>
          <a:prstGeom prst="rightArrow">
            <a:avLst/>
          </a:prstGeom>
          <a:solidFill>
            <a:schemeClr val="tx1">
              <a:lumMod val="95000"/>
              <a:lumOff val="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sp>
        <p:nvSpPr>
          <p:cNvPr id="14" name="Right Arrow 13"/>
          <p:cNvSpPr/>
          <p:nvPr/>
        </p:nvSpPr>
        <p:spPr bwMode="auto">
          <a:xfrm>
            <a:off x="5349472" y="3751972"/>
            <a:ext cx="288032" cy="504056"/>
          </a:xfrm>
          <a:prstGeom prst="rightArrow">
            <a:avLst/>
          </a:prstGeom>
          <a:solidFill>
            <a:schemeClr val="tx1">
              <a:lumMod val="95000"/>
              <a:lumOff val="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sp>
        <p:nvSpPr>
          <p:cNvPr id="15" name="Right Arrow 14"/>
          <p:cNvSpPr/>
          <p:nvPr/>
        </p:nvSpPr>
        <p:spPr bwMode="auto">
          <a:xfrm>
            <a:off x="7236294" y="3751972"/>
            <a:ext cx="288032" cy="504056"/>
          </a:xfrm>
          <a:prstGeom prst="rightArrow">
            <a:avLst/>
          </a:prstGeom>
          <a:solidFill>
            <a:schemeClr val="tx1">
              <a:lumMod val="95000"/>
              <a:lumOff val="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96383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For an </a:t>
            </a:r>
            <a:r>
              <a:rPr lang="da-DK" dirty="0" err="1" smtClean="0"/>
              <a:t>efficient</a:t>
            </a:r>
            <a:r>
              <a:rPr lang="da-DK" dirty="0" smtClean="0"/>
              <a:t> </a:t>
            </a:r>
            <a:r>
              <a:rPr lang="da-DK" dirty="0" err="1" smtClean="0"/>
              <a:t>implementation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da-DK" smtClean="0"/>
              <a:pPr/>
              <a:t>9</a:t>
            </a:fld>
            <a:endParaRPr lang="da-DK" dirty="0"/>
          </a:p>
        </p:txBody>
      </p:sp>
      <p:pic>
        <p:nvPicPr>
          <p:cNvPr id="5" name="Picture 2" descr="C:\Users\alcor\Desktop\concept.e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79" y="1705371"/>
            <a:ext cx="7991676" cy="65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alcor\Desktop\implementation.em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16" y="3438053"/>
            <a:ext cx="8755148" cy="1939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15516" y="3120561"/>
            <a:ext cx="18004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Our implementation: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7264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DNEW" val="False"/>
</p:tagLst>
</file>

<file path=ppt/theme/theme1.xml><?xml version="1.0" encoding="utf-8"?>
<a:theme xmlns:a="http://schemas.openxmlformats.org/drawingml/2006/main" name="Institute">
  <a:themeElements>
    <a:clrScheme name="DTU">
      <a:dk1>
        <a:srgbClr val="000000"/>
      </a:dk1>
      <a:lt1>
        <a:srgbClr val="FFFFFF"/>
      </a:lt1>
      <a:dk2>
        <a:srgbClr val="990000"/>
      </a:dk2>
      <a:lt2>
        <a:srgbClr val="999999"/>
      </a:lt2>
      <a:accent1>
        <a:srgbClr val="FF9900"/>
      </a:accent1>
      <a:accent2>
        <a:srgbClr val="99CC33"/>
      </a:accent2>
      <a:accent3>
        <a:srgbClr val="990066"/>
      </a:accent3>
      <a:accent4>
        <a:srgbClr val="3366CC"/>
      </a:accent4>
      <a:accent5>
        <a:srgbClr val="990000"/>
      </a:accent5>
      <a:accent6>
        <a:srgbClr val="999999"/>
      </a:accent6>
      <a:hlink>
        <a:srgbClr val="3366CC"/>
      </a:hlink>
      <a:folHlink>
        <a:srgbClr val="999999"/>
      </a:folHlink>
    </a:clrScheme>
    <a:fontScheme name="DTU Corporate UK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a-DK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ＭＳ Ｐゴシック" pitchFamily="-8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a-DK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ＭＳ Ｐゴシック" pitchFamily="-80" charset="-128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xmlns="" name="1 DTU Template.potx" id="{DCBB0D47-5BC6-435C-9126-D3D343B0B928}" vid="{2DC669D5-2566-4482-AB47-A5699F5A4350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1708</TotalTime>
  <Words>1390</Words>
  <Application>Microsoft Office PowerPoint</Application>
  <PresentationFormat>On-screen Show (16:10)</PresentationFormat>
  <Paragraphs>377</Paragraphs>
  <Slides>30</Slides>
  <Notes>26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Institute</vt:lpstr>
      <vt:lpstr>PowerPoint Presentation</vt:lpstr>
      <vt:lpstr>Comparison with previous work</vt:lpstr>
      <vt:lpstr>Problem: How do we improve temporal stability?</vt:lpstr>
      <vt:lpstr>Stable samples</vt:lpstr>
      <vt:lpstr>Related work</vt:lpstr>
      <vt:lpstr>Interactive stable ray tracing</vt:lpstr>
      <vt:lpstr>Interactive stable ray tracing</vt:lpstr>
      <vt:lpstr>A generic stable ray tracing algorithm</vt:lpstr>
      <vt:lpstr>For an efficient implementation</vt:lpstr>
      <vt:lpstr>Our reprojection</vt:lpstr>
      <vt:lpstr>Analysis, first to estimate density</vt:lpstr>
      <vt:lpstr>Analysis, to add and remove samples</vt:lpstr>
      <vt:lpstr>Verification, with a cached sample</vt:lpstr>
      <vt:lpstr>Verification, with an occluded sample</vt:lpstr>
      <vt:lpstr>Reconstruction</vt:lpstr>
      <vt:lpstr>Caching global illumination</vt:lpstr>
      <vt:lpstr>Results</vt:lpstr>
      <vt:lpstr>Questions</vt:lpstr>
      <vt:lpstr>Quality impact mostly on low spp</vt:lpstr>
      <vt:lpstr>Temporal stability, hairball</vt:lpstr>
      <vt:lpstr>Impact on sharpness</vt:lpstr>
      <vt:lpstr>Comparing with previous work</vt:lpstr>
      <vt:lpstr>A test with global illumination</vt:lpstr>
      <vt:lpstr>Global illumination, sharpness</vt:lpstr>
      <vt:lpstr>Performance results</vt:lpstr>
      <vt:lpstr>A new practical technique for stable shading</vt:lpstr>
      <vt:lpstr>References</vt:lpstr>
      <vt:lpstr>Limitation, edge thickening</vt:lpstr>
      <vt:lpstr>Quality impact mostly on low spp</vt:lpstr>
      <vt:lpstr>No averaging improves sharpness</vt:lpstr>
    </vt:vector>
  </TitlesOfParts>
  <Company>DTU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Alessandro Dal Corso</dc:creator>
  <cp:lastModifiedBy> </cp:lastModifiedBy>
  <cp:revision>127</cp:revision>
  <dcterms:created xsi:type="dcterms:W3CDTF">2011-02-04T12:04:51Z</dcterms:created>
  <dcterms:modified xsi:type="dcterms:W3CDTF">2017-07-28T17:38:31Z</dcterms:modified>
</cp:coreProperties>
</file>