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0" r:id="rId2"/>
    <p:sldId id="336" r:id="rId3"/>
    <p:sldId id="292" r:id="rId4"/>
    <p:sldId id="334" r:id="rId5"/>
    <p:sldId id="316" r:id="rId6"/>
    <p:sldId id="317" r:id="rId7"/>
    <p:sldId id="320" r:id="rId8"/>
    <p:sldId id="318" r:id="rId9"/>
    <p:sldId id="335" r:id="rId10"/>
    <p:sldId id="300" r:id="rId11"/>
    <p:sldId id="321" r:id="rId12"/>
    <p:sldId id="323" r:id="rId13"/>
    <p:sldId id="322" r:id="rId14"/>
    <p:sldId id="325" r:id="rId15"/>
    <p:sldId id="331" r:id="rId16"/>
    <p:sldId id="337" r:id="rId17"/>
    <p:sldId id="326" r:id="rId18"/>
    <p:sldId id="327" r:id="rId19"/>
    <p:sldId id="328" r:id="rId20"/>
    <p:sldId id="329" r:id="rId21"/>
    <p:sldId id="333" r:id="rId22"/>
    <p:sldId id="305" r:id="rId23"/>
    <p:sldId id="342" r:id="rId24"/>
  </p:sldIdLst>
  <p:sldSz cx="12195175" cy="6858000"/>
  <p:notesSz cx="6797675" cy="9928225"/>
  <p:custDataLst>
    <p:tags r:id="rId2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>
          <p15:clr>
            <a:srgbClr val="A4A3A4"/>
          </p15:clr>
        </p15:guide>
        <p15:guide id="2" orient="horz" pos="240">
          <p15:clr>
            <a:srgbClr val="A4A3A4"/>
          </p15:clr>
        </p15:guide>
        <p15:guide id="3" orient="horz" pos="1105">
          <p15:clr>
            <a:srgbClr val="A4A3A4"/>
          </p15:clr>
        </p15:guide>
        <p15:guide id="4" pos="7295">
          <p15:clr>
            <a:srgbClr val="A4A3A4"/>
          </p15:clr>
        </p15:guide>
        <p15:guide id="5" pos="387">
          <p15:clr>
            <a:srgbClr val="A4A3A4"/>
          </p15:clr>
        </p15:guide>
        <p15:guide id="6" pos="3977">
          <p15:clr>
            <a:srgbClr val="A4A3A4"/>
          </p15:clr>
        </p15:guide>
        <p15:guide id="7" pos="2562">
          <p15:clr>
            <a:srgbClr val="A4A3A4"/>
          </p15:clr>
        </p15:guide>
        <p15:guide id="8" pos="2798">
          <p15:clr>
            <a:srgbClr val="A4A3A4"/>
          </p15:clr>
        </p15:guide>
        <p15:guide id="9" pos="5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50"/>
    <a:srgbClr val="9BBB59"/>
    <a:srgbClr val="F79646"/>
    <a:srgbClr val="B1C800"/>
    <a:srgbClr val="E2001A"/>
    <a:srgbClr val="948A58"/>
    <a:srgbClr val="C0504D"/>
    <a:srgbClr val="FFFFFF"/>
    <a:srgbClr val="FF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00"/>
  </p:normalViewPr>
  <p:slideViewPr>
    <p:cSldViewPr snapToObjects="1" showGuides="1">
      <p:cViewPr varScale="1">
        <p:scale>
          <a:sx n="73" d="100"/>
          <a:sy n="73" d="100"/>
        </p:scale>
        <p:origin x="90" y="402"/>
      </p:cViewPr>
      <p:guideLst>
        <p:guide orient="horz" pos="3702"/>
        <p:guide orient="horz" pos="240"/>
        <p:guide orient="horz" pos="1105"/>
        <p:guide pos="7295"/>
        <p:guide pos="387"/>
        <p:guide pos="3977"/>
        <p:guide pos="2562"/>
        <p:guide pos="2798"/>
        <p:guide pos="5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92" d="100"/>
          <a:sy n="92" d="100"/>
        </p:scale>
        <p:origin x="-321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90852-77A4-4A38-B8CF-F9C23DE3F06A}" type="datetimeFigureOut">
              <a:rPr lang="de-DE" smtClean="0"/>
              <a:t>29.07.2017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DEAA9-698F-49BE-B8F9-8695FCF959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04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001BCE8-E157-47B7-9FEA-A7CAE301032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071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3993" y="534991"/>
            <a:ext cx="10967189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3993" y="1754189"/>
            <a:ext cx="10967189" cy="27699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613993" y="476251"/>
            <a:ext cx="10967189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613993" y="2457451"/>
            <a:ext cx="10967189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613993" y="6113463"/>
            <a:ext cx="10967189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607646" y="6435727"/>
            <a:ext cx="2400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>
                <a:solidFill>
                  <a:schemeClr val="bg2"/>
                </a:solidFill>
              </a:rPr>
              <a:t>© Fraunhofer ITWM</a:t>
            </a:r>
          </a:p>
          <a:p>
            <a:fld id="{0DA24DB3-F384-495F-A1DB-347CD2850CD1}" type="slidenum">
              <a:rPr lang="de-DE" sz="800">
                <a:solidFill>
                  <a:schemeClr val="bg2"/>
                </a:solidFill>
              </a:rPr>
              <a:pPr/>
              <a:t>‹#›</a:t>
            </a:fld>
            <a:r>
              <a:rPr lang="de-DE" sz="800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5990" y="1754190"/>
            <a:ext cx="2105192" cy="243759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42518" y="381001"/>
            <a:ext cx="738664" cy="3184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0941" y="381001"/>
            <a:ext cx="2105192" cy="3184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35" y="4099125"/>
            <a:ext cx="10365899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996" y="1754188"/>
            <a:ext cx="5381968" cy="2215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7" y="1754188"/>
            <a:ext cx="5381968" cy="22159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4639"/>
            <a:ext cx="10975658" cy="36933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805544"/>
            <a:ext cx="5388320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2174876"/>
            <a:ext cx="5388320" cy="19266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983" y="1805544"/>
            <a:ext cx="5390437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983" y="2174876"/>
            <a:ext cx="5390437" cy="19266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2" y="1127325"/>
            <a:ext cx="4012129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25483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2" y="1435101"/>
            <a:ext cx="4012129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40" y="5059563"/>
            <a:ext cx="7317105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40" y="612776"/>
            <a:ext cx="7317105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40" y="5367337"/>
            <a:ext cx="7317105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3993" y="381000"/>
            <a:ext cx="10967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3993" y="1754190"/>
            <a:ext cx="10967189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13993" y="6113463"/>
            <a:ext cx="10967189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481" y="6293864"/>
            <a:ext cx="1548384" cy="256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tabLst>
          <a:tab pos="269875" algn="l"/>
          <a:tab pos="538163" algn="l"/>
          <a:tab pos="808038" algn="l"/>
          <a:tab pos="1076325" algn="l"/>
          <a:tab pos="1346200" algn="l"/>
          <a:tab pos="1614488" algn="l"/>
          <a:tab pos="1884363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6700" algn="l" rtl="0" eaLnBrk="1" fontAlgn="base" hangingPunct="1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n"/>
        <a:tabLst>
          <a:tab pos="269875" algn="l"/>
          <a:tab pos="538163" algn="l"/>
          <a:tab pos="808038" algn="l"/>
          <a:tab pos="1076325" algn="l"/>
          <a:tab pos="1346200" algn="l"/>
          <a:tab pos="1614488" algn="l"/>
          <a:tab pos="1884363" algn="l"/>
        </a:tabLst>
        <a:defRPr>
          <a:solidFill>
            <a:schemeClr val="tx1"/>
          </a:solidFill>
          <a:latin typeface="+mn-lt"/>
        </a:defRPr>
      </a:lvl2pPr>
      <a:lvl3pPr marL="541338" indent="-271463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tabLst>
          <a:tab pos="269875" algn="l"/>
          <a:tab pos="538163" algn="l"/>
          <a:tab pos="808038" algn="l"/>
          <a:tab pos="1076325" algn="l"/>
          <a:tab pos="1346200" algn="l"/>
          <a:tab pos="1614488" algn="l"/>
          <a:tab pos="1884363" algn="l"/>
        </a:tabLst>
        <a:defRPr>
          <a:solidFill>
            <a:schemeClr val="tx1"/>
          </a:solidFill>
          <a:latin typeface="+mn-lt"/>
        </a:defRPr>
      </a:lvl3pPr>
      <a:lvl4pPr marL="809625" indent="-266700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tabLst>
          <a:tab pos="269875" algn="l"/>
          <a:tab pos="538163" algn="l"/>
          <a:tab pos="808038" algn="l"/>
          <a:tab pos="1076325" algn="l"/>
          <a:tab pos="1346200" algn="l"/>
          <a:tab pos="1614488" algn="l"/>
          <a:tab pos="1884363" algn="l"/>
        </a:tabLst>
        <a:defRPr>
          <a:solidFill>
            <a:schemeClr val="tx1"/>
          </a:solidFill>
          <a:latin typeface="+mn-lt"/>
        </a:defRPr>
      </a:lvl4pPr>
      <a:lvl5pPr marL="1081088" indent="-2698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tabLst>
          <a:tab pos="269875" algn="l"/>
          <a:tab pos="538163" algn="l"/>
          <a:tab pos="808038" algn="l"/>
          <a:tab pos="1076325" algn="l"/>
          <a:tab pos="1346200" algn="l"/>
          <a:tab pos="1614488" algn="l"/>
          <a:tab pos="1884363" algn="l"/>
        </a:tabLst>
        <a:defRPr>
          <a:solidFill>
            <a:schemeClr val="tx1"/>
          </a:solidFill>
          <a:latin typeface="+mn-lt"/>
        </a:defRPr>
      </a:lvl5pPr>
      <a:lvl6pPr marL="1538288" indent="-2698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tabLst>
          <a:tab pos="269875" algn="l"/>
          <a:tab pos="538163" algn="l"/>
          <a:tab pos="808038" algn="l"/>
          <a:tab pos="1076325" algn="l"/>
          <a:tab pos="1346200" algn="l"/>
          <a:tab pos="1614488" algn="l"/>
          <a:tab pos="1884363" algn="l"/>
        </a:tabLst>
        <a:defRPr>
          <a:solidFill>
            <a:schemeClr val="tx1"/>
          </a:solidFill>
          <a:latin typeface="+mn-lt"/>
        </a:defRPr>
      </a:lvl6pPr>
      <a:lvl7pPr marL="1995488" indent="-2698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tabLst>
          <a:tab pos="269875" algn="l"/>
          <a:tab pos="538163" algn="l"/>
          <a:tab pos="808038" algn="l"/>
          <a:tab pos="1076325" algn="l"/>
          <a:tab pos="1346200" algn="l"/>
          <a:tab pos="1614488" algn="l"/>
          <a:tab pos="1884363" algn="l"/>
        </a:tabLst>
        <a:defRPr>
          <a:solidFill>
            <a:schemeClr val="tx1"/>
          </a:solidFill>
          <a:latin typeface="+mn-lt"/>
        </a:defRPr>
      </a:lvl7pPr>
      <a:lvl8pPr marL="2452688" indent="-2698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tabLst>
          <a:tab pos="269875" algn="l"/>
          <a:tab pos="538163" algn="l"/>
          <a:tab pos="808038" algn="l"/>
          <a:tab pos="1076325" algn="l"/>
          <a:tab pos="1346200" algn="l"/>
          <a:tab pos="1614488" algn="l"/>
          <a:tab pos="1884363" algn="l"/>
        </a:tabLst>
        <a:defRPr>
          <a:solidFill>
            <a:schemeClr val="tx1"/>
          </a:solidFill>
          <a:latin typeface="+mn-lt"/>
        </a:defRPr>
      </a:lvl8pPr>
      <a:lvl9pPr marL="2909888" indent="-2698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tabLst>
          <a:tab pos="269875" algn="l"/>
          <a:tab pos="538163" algn="l"/>
          <a:tab pos="808038" algn="l"/>
          <a:tab pos="1076325" algn="l"/>
          <a:tab pos="1346200" algn="l"/>
          <a:tab pos="1614488" algn="l"/>
          <a:tab pos="1884363" algn="l"/>
        </a:tabLs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33" Type="http://schemas.openxmlformats.org/officeDocument/2006/relationships/image" Target="../media/image32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31.png"/><Relationship Id="rId28" Type="http://schemas.openxmlformats.org/officeDocument/2006/relationships/image" Target="../media/image27.png"/><Relationship Id="rId31" Type="http://schemas.openxmlformats.org/officeDocument/2006/relationships/image" Target="../media/image30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1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998" r="370" b="15402"/>
          <a:stretch/>
        </p:blipFill>
        <p:spPr bwMode="auto">
          <a:xfrm>
            <a:off x="613995" y="2527138"/>
            <a:ext cx="10967187" cy="34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3993" y="534991"/>
            <a:ext cx="10967189" cy="492443"/>
          </a:xfrm>
        </p:spPr>
        <p:txBody>
          <a:bodyPr/>
          <a:lstStyle/>
          <a:p>
            <a:r>
              <a:rPr lang="en-US" dirty="0"/>
              <a:t>Accelerated Single Ray Tracing for Wide Vector Units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218" y="1196752"/>
            <a:ext cx="81863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Valentin </a:t>
            </a:r>
            <a:r>
              <a:rPr lang="en-US" sz="1400" b="1" dirty="0" err="1" smtClean="0"/>
              <a:t>Fuetterling</a:t>
            </a:r>
            <a:r>
              <a:rPr lang="en-US" sz="1400" dirty="0" smtClean="0"/>
              <a:t>°*, Carsten </a:t>
            </a:r>
            <a:r>
              <a:rPr lang="en-US" sz="1400" dirty="0" err="1" smtClean="0"/>
              <a:t>Lojewski</a:t>
            </a:r>
            <a:r>
              <a:rPr lang="en-US" sz="1400" dirty="0" smtClean="0"/>
              <a:t>°, Franz-Josef </a:t>
            </a:r>
            <a:r>
              <a:rPr lang="en-US" sz="1400" dirty="0" err="1" smtClean="0"/>
              <a:t>Pfreundt</a:t>
            </a:r>
            <a:r>
              <a:rPr lang="en-US" sz="1400" dirty="0" smtClean="0"/>
              <a:t>°, Bernd </a:t>
            </a:r>
            <a:r>
              <a:rPr lang="en-US" sz="1400" dirty="0" err="1" smtClean="0"/>
              <a:t>Hamann</a:t>
            </a:r>
            <a:r>
              <a:rPr lang="en-US" sz="1400" dirty="0" smtClean="0"/>
              <a:t>^ and </a:t>
            </a:r>
            <a:r>
              <a:rPr lang="en-US" sz="1400" dirty="0" err="1" smtClean="0"/>
              <a:t>Achim</a:t>
            </a:r>
            <a:r>
              <a:rPr lang="en-US" sz="1400" dirty="0" smtClean="0"/>
              <a:t> Ebert*</a:t>
            </a:r>
          </a:p>
          <a:p>
            <a:endParaRPr lang="en-US" sz="1400" dirty="0"/>
          </a:p>
          <a:p>
            <a:r>
              <a:rPr lang="en-US" sz="1400" dirty="0" smtClean="0"/>
              <a:t>°</a:t>
            </a: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*                                                               ^</a:t>
            </a:r>
            <a:endParaRPr lang="en-US" sz="1400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1323" y="1738293"/>
            <a:ext cx="2242330" cy="61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Logo: UC Davis expanded wordm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9675" y="1754341"/>
            <a:ext cx="1837887" cy="4710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1722411"/>
            <a:ext cx="2016224" cy="6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14403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WiVe</a:t>
            </a:r>
            <a:r>
              <a:rPr lang="en-US" dirty="0" smtClean="0"/>
              <a:t>: Single Ray Traversal Algorithm</a:t>
            </a:r>
          </a:p>
          <a:p>
            <a:pPr marL="61118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Encoding </a:t>
            </a:r>
            <a:r>
              <a:rPr lang="en-US" dirty="0"/>
              <a:t>for sign-based ordering </a:t>
            </a:r>
            <a:r>
              <a:rPr lang="en-US" dirty="0" smtClean="0"/>
              <a:t>heuristic</a:t>
            </a:r>
            <a:endParaRPr lang="en-US" dirty="0"/>
          </a:p>
          <a:p>
            <a:pPr marL="61118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Full data-parallel </a:t>
            </a:r>
            <a:r>
              <a:rPr lang="en-US" dirty="0"/>
              <a:t>traversal for multi-branch </a:t>
            </a:r>
            <a:r>
              <a:rPr lang="en-US" dirty="0" smtClean="0"/>
              <a:t>BVHs</a:t>
            </a:r>
          </a:p>
          <a:p>
            <a:pPr marL="61118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Constant-time </a:t>
            </a:r>
            <a:r>
              <a:rPr lang="en-US" dirty="0"/>
              <a:t>(i.e. branch-less) </a:t>
            </a:r>
            <a:r>
              <a:rPr lang="en-US" dirty="0" smtClean="0"/>
              <a:t>inner node iteration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825779" y="2258480"/>
            <a:ext cx="2520280" cy="1872208"/>
            <a:chOff x="8257827" y="2060848"/>
            <a:chExt cx="2520280" cy="1872208"/>
          </a:xfrm>
        </p:grpSpPr>
        <p:sp>
          <p:nvSpPr>
            <p:cNvPr id="35" name="Rectangle 34"/>
            <p:cNvSpPr/>
            <p:nvPr/>
          </p:nvSpPr>
          <p:spPr>
            <a:xfrm>
              <a:off x="8257827" y="2060848"/>
              <a:ext cx="2520280" cy="187220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Inner Node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406228" y="2348880"/>
              <a:ext cx="2233273" cy="432048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Bounding Box Intersection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406228" y="2852936"/>
              <a:ext cx="2227861" cy="429768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Node Ordering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406228" y="3356992"/>
              <a:ext cx="2233273" cy="429768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Stack Operation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49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WiVe</a:t>
            </a:r>
            <a:r>
              <a:rPr lang="en-US" dirty="0" smtClean="0"/>
              <a:t> Key </a:t>
            </a:r>
            <a:r>
              <a:rPr lang="en-US" dirty="0"/>
              <a:t>I</a:t>
            </a:r>
            <a:r>
              <a:rPr lang="en-US" dirty="0" smtClean="0"/>
              <a:t>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22159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Encode fixed traversal orders into nodes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order per ray signs combination (8) 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Order defined by permute 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Map </a:t>
            </a:r>
            <a:r>
              <a:rPr lang="en-US" dirty="0"/>
              <a:t>node ordering to a single </a:t>
            </a:r>
            <a:r>
              <a:rPr lang="en-US" dirty="0" smtClean="0"/>
              <a:t>permute vector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 stack operation to a single vector compress </a:t>
            </a:r>
            <a:r>
              <a:rPr lang="en-US" dirty="0" smtClean="0"/>
              <a:t>operation</a:t>
            </a:r>
            <a:endParaRPr lang="en-US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913011" y="3284984"/>
            <a:ext cx="5046085" cy="288000"/>
            <a:chOff x="913011" y="3284984"/>
            <a:chExt cx="5046085" cy="288000"/>
          </a:xfrm>
        </p:grpSpPr>
        <p:grpSp>
          <p:nvGrpSpPr>
            <p:cNvPr id="9" name="Group 8"/>
            <p:cNvGrpSpPr/>
            <p:nvPr/>
          </p:nvGrpSpPr>
          <p:grpSpPr>
            <a:xfrm>
              <a:off x="913011" y="3284984"/>
              <a:ext cx="2304128" cy="288000"/>
              <a:chOff x="4860160" y="3141000"/>
              <a:chExt cx="2304128" cy="2880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Rectangle 48"/>
              <p:cNvSpPr/>
              <p:nvPr/>
            </p:nvSpPr>
            <p:spPr>
              <a:xfrm>
                <a:off x="4860160" y="3141000"/>
                <a:ext cx="288000" cy="288000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148160" y="3141000"/>
                <a:ext cx="288000" cy="2880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436160" y="3141000"/>
                <a:ext cx="288000" cy="288000"/>
              </a:xfrm>
              <a:prstGeom prst="rect">
                <a:avLst/>
              </a:prstGeom>
              <a:solidFill>
                <a:srgbClr val="F79646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724160" y="3141000"/>
                <a:ext cx="288000" cy="288000"/>
              </a:xfrm>
              <a:prstGeom prst="rect">
                <a:avLst/>
              </a:prstGeom>
              <a:solidFill>
                <a:srgbClr val="8064A2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012288" y="3141000"/>
                <a:ext cx="288000" cy="2880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300288" y="3141000"/>
                <a:ext cx="288000" cy="288000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588288" y="3141000"/>
                <a:ext cx="288000" cy="288000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876288" y="3141000"/>
                <a:ext cx="288000" cy="2880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654968" y="3284984"/>
              <a:ext cx="2304128" cy="288000"/>
              <a:chOff x="4860160" y="3141000"/>
              <a:chExt cx="2304128" cy="2880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Rectangle 24"/>
              <p:cNvSpPr/>
              <p:nvPr/>
            </p:nvSpPr>
            <p:spPr>
              <a:xfrm>
                <a:off x="4860160" y="3141000"/>
                <a:ext cx="288000" cy="2880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48160" y="3141000"/>
                <a:ext cx="288000" cy="288000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436160" y="3141000"/>
                <a:ext cx="288000" cy="288000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724160" y="3141000"/>
                <a:ext cx="288000" cy="2880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12288" y="3141000"/>
                <a:ext cx="288000" cy="288000"/>
              </a:xfrm>
              <a:prstGeom prst="rect">
                <a:avLst/>
              </a:prstGeom>
              <a:solidFill>
                <a:srgbClr val="8064A2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00288" y="3141000"/>
                <a:ext cx="288000" cy="288000"/>
              </a:xfrm>
              <a:prstGeom prst="rect">
                <a:avLst/>
              </a:prstGeom>
              <a:solidFill>
                <a:srgbClr val="F79646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588288" y="3141000"/>
                <a:ext cx="288000" cy="288000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876288" y="3141000"/>
                <a:ext cx="288000" cy="2880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>
              <a:off x="3217139" y="3428984"/>
              <a:ext cx="437829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43" name="Group 142"/>
          <p:cNvGrpSpPr/>
          <p:nvPr/>
        </p:nvGrpSpPr>
        <p:grpSpPr>
          <a:xfrm>
            <a:off x="913011" y="4005064"/>
            <a:ext cx="5046021" cy="288000"/>
            <a:chOff x="913011" y="4005064"/>
            <a:chExt cx="5046021" cy="288000"/>
          </a:xfrm>
        </p:grpSpPr>
        <p:grpSp>
          <p:nvGrpSpPr>
            <p:cNvPr id="112" name="Group 111"/>
            <p:cNvGrpSpPr/>
            <p:nvPr/>
          </p:nvGrpSpPr>
          <p:grpSpPr>
            <a:xfrm>
              <a:off x="913011" y="4005064"/>
              <a:ext cx="2304128" cy="288000"/>
              <a:chOff x="4860160" y="3141000"/>
              <a:chExt cx="2304128" cy="2880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Rectangle 112"/>
              <p:cNvSpPr/>
              <p:nvPr/>
            </p:nvSpPr>
            <p:spPr>
              <a:xfrm>
                <a:off x="4860160" y="3141000"/>
                <a:ext cx="288000" cy="288000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148160" y="3141000"/>
                <a:ext cx="288000" cy="2880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436160" y="3141000"/>
                <a:ext cx="288000" cy="288000"/>
              </a:xfrm>
              <a:prstGeom prst="rect">
                <a:avLst/>
              </a:prstGeom>
              <a:solidFill>
                <a:srgbClr val="F79646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724160" y="3141000"/>
                <a:ext cx="288000" cy="288000"/>
              </a:xfrm>
              <a:prstGeom prst="rect">
                <a:avLst/>
              </a:prstGeom>
              <a:solidFill>
                <a:srgbClr val="8064A2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6012288" y="3141000"/>
                <a:ext cx="288000" cy="2880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6300288" y="3141000"/>
                <a:ext cx="288000" cy="288000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6588288" y="3141000"/>
                <a:ext cx="288000" cy="288000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876288" y="3141000"/>
                <a:ext cx="288000" cy="2880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654904" y="4005064"/>
              <a:ext cx="2304128" cy="288000"/>
              <a:chOff x="4860160" y="3141000"/>
              <a:chExt cx="2304128" cy="2880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1" name="Rectangle 130"/>
              <p:cNvSpPr/>
              <p:nvPr/>
            </p:nvSpPr>
            <p:spPr>
              <a:xfrm>
                <a:off x="4860160" y="3141000"/>
                <a:ext cx="288000" cy="288000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148160" y="3141000"/>
                <a:ext cx="288000" cy="288000"/>
              </a:xfrm>
              <a:prstGeom prst="rect">
                <a:avLst/>
              </a:prstGeom>
              <a:solidFill>
                <a:srgbClr val="F79646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5436160" y="3141000"/>
                <a:ext cx="288000" cy="288000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724160" y="3141000"/>
                <a:ext cx="288000" cy="2880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012288" y="3141000"/>
                <a:ext cx="288000" cy="28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300288" y="3141000"/>
                <a:ext cx="288000" cy="28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6588288" y="3141000"/>
                <a:ext cx="288000" cy="28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6876288" y="3141000"/>
                <a:ext cx="288000" cy="28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39" name="Straight Arrow Connector 138"/>
            <p:cNvCxnSpPr>
              <a:stCxn id="120" idx="3"/>
              <a:endCxn id="131" idx="1"/>
            </p:cNvCxnSpPr>
            <p:nvPr/>
          </p:nvCxnSpPr>
          <p:spPr>
            <a:xfrm>
              <a:off x="3217139" y="4149064"/>
              <a:ext cx="437765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lg" len="lg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363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WiVe</a:t>
            </a:r>
            <a:r>
              <a:rPr lang="en-US" dirty="0"/>
              <a:t>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18281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Initially nodes are in memory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Permute nodes (A)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Intersection test (B)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Compress (C)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Store to stack (D)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627302" y="2242904"/>
            <a:ext cx="3428765" cy="2309087"/>
            <a:chOff x="8325656" y="3471244"/>
            <a:chExt cx="3428765" cy="2309087"/>
          </a:xfrm>
        </p:grpSpPr>
        <p:cxnSp>
          <p:nvCxnSpPr>
            <p:cNvPr id="139" name="Straight Connector 138"/>
            <p:cNvCxnSpPr/>
            <p:nvPr/>
          </p:nvCxnSpPr>
          <p:spPr>
            <a:xfrm flipV="1">
              <a:off x="11114334" y="3471244"/>
              <a:ext cx="640087" cy="54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4" name="Curved Connector 213"/>
            <p:cNvCxnSpPr>
              <a:stCxn id="218" idx="1"/>
              <a:endCxn id="245" idx="1"/>
            </p:cNvCxnSpPr>
            <p:nvPr/>
          </p:nvCxnSpPr>
          <p:spPr>
            <a:xfrm rot="10800000" flipV="1">
              <a:off x="8613688" y="3687879"/>
              <a:ext cx="12700" cy="432016"/>
            </a:xfrm>
            <a:prstGeom prst="curvedConnector3">
              <a:avLst>
                <a:gd name="adj1" fmla="val 180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215" name="Curved Connector 214"/>
            <p:cNvCxnSpPr>
              <a:stCxn id="252" idx="3"/>
              <a:endCxn id="234" idx="3"/>
            </p:cNvCxnSpPr>
            <p:nvPr/>
          </p:nvCxnSpPr>
          <p:spPr>
            <a:xfrm>
              <a:off x="10917816" y="4119895"/>
              <a:ext cx="12700" cy="432048"/>
            </a:xfrm>
            <a:prstGeom prst="curvedConnector3">
              <a:avLst>
                <a:gd name="adj1" fmla="val 180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216" name="Curved Connector 215"/>
            <p:cNvCxnSpPr>
              <a:stCxn id="227" idx="1"/>
              <a:endCxn id="236" idx="1"/>
            </p:cNvCxnSpPr>
            <p:nvPr/>
          </p:nvCxnSpPr>
          <p:spPr>
            <a:xfrm rot="10800000" flipV="1">
              <a:off x="8613688" y="4551943"/>
              <a:ext cx="12700" cy="432048"/>
            </a:xfrm>
            <a:prstGeom prst="curvedConnector3">
              <a:avLst>
                <a:gd name="adj1" fmla="val 180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grpSp>
          <p:nvGrpSpPr>
            <p:cNvPr id="217" name="Group 216"/>
            <p:cNvGrpSpPr/>
            <p:nvPr/>
          </p:nvGrpSpPr>
          <p:grpSpPr>
            <a:xfrm>
              <a:off x="8613688" y="3543879"/>
              <a:ext cx="2304128" cy="288000"/>
              <a:chOff x="4860160" y="3141000"/>
              <a:chExt cx="2304128" cy="2880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18" name="Rectangle 217"/>
              <p:cNvSpPr/>
              <p:nvPr/>
            </p:nvSpPr>
            <p:spPr>
              <a:xfrm>
                <a:off x="4860160" y="3141000"/>
                <a:ext cx="288000" cy="288000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5148160" y="3141000"/>
                <a:ext cx="288000" cy="2880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5436160" y="3141000"/>
                <a:ext cx="288000" cy="288000"/>
              </a:xfrm>
              <a:prstGeom prst="rect">
                <a:avLst/>
              </a:prstGeom>
              <a:solidFill>
                <a:srgbClr val="F79646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5724160" y="3141000"/>
                <a:ext cx="288000" cy="288000"/>
              </a:xfrm>
              <a:prstGeom prst="rect">
                <a:avLst/>
              </a:prstGeom>
              <a:solidFill>
                <a:srgbClr val="8064A2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6012288" y="3141000"/>
                <a:ext cx="288000" cy="2880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6300288" y="3141000"/>
                <a:ext cx="288000" cy="288000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6588288" y="3141000"/>
                <a:ext cx="288000" cy="288000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6876288" y="3141000"/>
                <a:ext cx="288000" cy="2880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8613688" y="4407943"/>
              <a:ext cx="2304128" cy="288000"/>
              <a:chOff x="4860160" y="3141000"/>
              <a:chExt cx="2304128" cy="2880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7" name="Rectangle 226"/>
              <p:cNvSpPr/>
              <p:nvPr/>
            </p:nvSpPr>
            <p:spPr>
              <a:xfrm>
                <a:off x="4860160" y="3141000"/>
                <a:ext cx="288000" cy="2880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5148160" y="3141000"/>
                <a:ext cx="288000" cy="288000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5436160" y="3141000"/>
                <a:ext cx="288000" cy="2880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5724160" y="3141000"/>
                <a:ext cx="288000" cy="2880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6012288" y="3141000"/>
                <a:ext cx="288000" cy="2880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6300288" y="3141000"/>
                <a:ext cx="288000" cy="288000"/>
              </a:xfrm>
              <a:prstGeom prst="rect">
                <a:avLst/>
              </a:prstGeom>
              <a:solidFill>
                <a:srgbClr val="F79646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6588288" y="3141000"/>
                <a:ext cx="288000" cy="2880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6876288" y="3141000"/>
                <a:ext cx="288000" cy="2880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8613688" y="4839991"/>
              <a:ext cx="2304128" cy="288000"/>
              <a:chOff x="4860160" y="3141000"/>
              <a:chExt cx="2304128" cy="2880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6" name="Rectangle 235"/>
              <p:cNvSpPr/>
              <p:nvPr/>
            </p:nvSpPr>
            <p:spPr>
              <a:xfrm>
                <a:off x="4860160" y="3141000"/>
                <a:ext cx="288000" cy="2880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148160" y="3141000"/>
                <a:ext cx="288000" cy="288000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5436160" y="3141000"/>
                <a:ext cx="288000" cy="288000"/>
              </a:xfrm>
              <a:prstGeom prst="rect">
                <a:avLst/>
              </a:prstGeom>
              <a:solidFill>
                <a:srgbClr val="F79646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5724160" y="3141000"/>
                <a:ext cx="288000" cy="2880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6012288" y="3141000"/>
                <a:ext cx="288000" cy="2880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6300288" y="3141000"/>
                <a:ext cx="288000" cy="2880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6588288" y="3141000"/>
                <a:ext cx="288000" cy="2880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6876288" y="3141000"/>
                <a:ext cx="288000" cy="2880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8613688" y="3975895"/>
              <a:ext cx="2304128" cy="288000"/>
              <a:chOff x="4860160" y="3141000"/>
              <a:chExt cx="2304128" cy="2880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5" name="Rectangle 244"/>
              <p:cNvSpPr/>
              <p:nvPr/>
            </p:nvSpPr>
            <p:spPr>
              <a:xfrm>
                <a:off x="4860160" y="3141000"/>
                <a:ext cx="288000" cy="2880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5148160" y="3141000"/>
                <a:ext cx="288000" cy="288000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5436160" y="3141000"/>
                <a:ext cx="288000" cy="288000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5724160" y="3141000"/>
                <a:ext cx="288000" cy="2880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6012288" y="3141000"/>
                <a:ext cx="288000" cy="288000"/>
              </a:xfrm>
              <a:prstGeom prst="rect">
                <a:avLst/>
              </a:prstGeom>
              <a:solidFill>
                <a:srgbClr val="8064A2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6300288" y="3141000"/>
                <a:ext cx="288000" cy="288000"/>
              </a:xfrm>
              <a:prstGeom prst="rect">
                <a:avLst/>
              </a:prstGeom>
              <a:solidFill>
                <a:srgbClr val="F79646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6588288" y="3141000"/>
                <a:ext cx="288000" cy="288000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6876288" y="3141000"/>
                <a:ext cx="288000" cy="2880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3" name="Rectangle 252"/>
            <p:cNvSpPr/>
            <p:nvPr/>
          </p:nvSpPr>
          <p:spPr>
            <a:xfrm flipV="1">
              <a:off x="11290378" y="3471839"/>
              <a:ext cx="288000" cy="1010294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11290378" y="4628331"/>
              <a:ext cx="288000" cy="28800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11290378" y="4916331"/>
              <a:ext cx="288000" cy="288000"/>
            </a:xfrm>
            <a:prstGeom prst="rect">
              <a:avLst/>
            </a:prstGeom>
            <a:solidFill>
              <a:srgbClr val="F79646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11290378" y="5204331"/>
              <a:ext cx="288000" cy="288000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7" name="Straight Arrow Connector 256"/>
            <p:cNvCxnSpPr>
              <a:stCxn id="254" idx="0"/>
              <a:endCxn id="253" idx="0"/>
            </p:cNvCxnSpPr>
            <p:nvPr/>
          </p:nvCxnSpPr>
          <p:spPr>
            <a:xfrm flipV="1">
              <a:off x="11434378" y="4482133"/>
              <a:ext cx="0" cy="14619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lg" len="lg"/>
              <a:tailEnd type="stealth" w="lg" len="lg"/>
            </a:ln>
            <a:effectLst/>
          </p:spPr>
        </p:cxnSp>
        <p:sp>
          <p:nvSpPr>
            <p:cNvPr id="258" name="Left Brace 257"/>
            <p:cNvSpPr/>
            <p:nvPr/>
          </p:nvSpPr>
          <p:spPr>
            <a:xfrm rot="16200000">
              <a:off x="9054673" y="4681127"/>
              <a:ext cx="270030" cy="1152000"/>
            </a:xfrm>
            <a:prstGeom prst="leftBrace">
              <a:avLst>
                <a:gd name="adj1" fmla="val 40079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9" name="Curved Connector 258"/>
            <p:cNvCxnSpPr>
              <a:stCxn id="258" idx="1"/>
              <a:endCxn id="260" idx="1"/>
            </p:cNvCxnSpPr>
            <p:nvPr/>
          </p:nvCxnSpPr>
          <p:spPr>
            <a:xfrm rot="16200000" flipH="1">
              <a:off x="10117939" y="4463891"/>
              <a:ext cx="244189" cy="2100690"/>
            </a:xfrm>
            <a:prstGeom prst="curvedConnector4">
              <a:avLst>
                <a:gd name="adj1" fmla="val 100113"/>
                <a:gd name="adj2" fmla="val 17547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stealth" w="lg" len="lg"/>
            </a:ln>
            <a:effectLst/>
          </p:spPr>
        </p:cxnSp>
        <p:sp>
          <p:nvSpPr>
            <p:cNvPr id="260" name="Rectangle 259"/>
            <p:cNvSpPr/>
            <p:nvPr/>
          </p:nvSpPr>
          <p:spPr>
            <a:xfrm>
              <a:off x="11290378" y="5492331"/>
              <a:ext cx="288000" cy="2880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Oval 260"/>
            <p:cNvSpPr/>
            <p:nvPr/>
          </p:nvSpPr>
          <p:spPr>
            <a:xfrm>
              <a:off x="8325656" y="3795887"/>
              <a:ext cx="216000" cy="216000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10997441" y="4227919"/>
              <a:ext cx="216000" cy="216000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8325656" y="4659967"/>
              <a:ext cx="216000" cy="216000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10197816" y="5528331"/>
              <a:ext cx="216000" cy="216000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0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WiVe</a:t>
            </a:r>
            <a:r>
              <a:rPr lang="en-US" dirty="0" smtClean="0"/>
              <a:t> Node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26037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Binary </a:t>
            </a:r>
            <a:r>
              <a:rPr lang="en-US" dirty="0" err="1"/>
              <a:t>t</a:t>
            </a:r>
            <a:r>
              <a:rPr lang="en-US" dirty="0" err="1" smtClean="0"/>
              <a:t>reelet</a:t>
            </a:r>
            <a:r>
              <a:rPr lang="en-US" dirty="0" smtClean="0"/>
              <a:t> with split </a:t>
            </a:r>
            <a:r>
              <a:rPr lang="en-US" dirty="0"/>
              <a:t>axis labels (a) </a:t>
            </a:r>
            <a:endParaRPr lang="en-US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Leaves form BVH8 node cluster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Split hierarchy determines permute vectors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BVH8 node cluster in spatial domain (b)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Ray with </a:t>
            </a:r>
            <a:r>
              <a:rPr lang="en-US" dirty="0"/>
              <a:t>+</a:t>
            </a:r>
            <a:r>
              <a:rPr lang="en-US" dirty="0" smtClean="0"/>
              <a:t>x and -y signs (octant is 10b =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signs[split axis] negative: Swap default order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05916" y="456244"/>
            <a:ext cx="2592256" cy="3031331"/>
            <a:chOff x="2637024" y="2844250"/>
            <a:chExt cx="2592256" cy="3031331"/>
          </a:xfrm>
        </p:grpSpPr>
        <p:grpSp>
          <p:nvGrpSpPr>
            <p:cNvPr id="159" name="Group 158"/>
            <p:cNvGrpSpPr/>
            <p:nvPr/>
          </p:nvGrpSpPr>
          <p:grpSpPr>
            <a:xfrm>
              <a:off x="2637024" y="2900011"/>
              <a:ext cx="2592256" cy="2975570"/>
              <a:chOff x="5796168" y="1628800"/>
              <a:chExt cx="2592256" cy="2975570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5868160" y="3175656"/>
                <a:ext cx="144016" cy="144016"/>
                <a:chOff x="5220072" y="4149080"/>
                <a:chExt cx="144016" cy="144016"/>
              </a:xfrm>
              <a:effectLst/>
            </p:grpSpPr>
            <p:cxnSp>
              <p:nvCxnSpPr>
                <p:cNvPr id="212" name="Straight Arrow Connector 211"/>
                <p:cNvCxnSpPr/>
                <p:nvPr/>
              </p:nvCxnSpPr>
              <p:spPr>
                <a:xfrm flipH="1">
                  <a:off x="5220072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213" name="Straight Arrow Connector 212"/>
                <p:cNvCxnSpPr/>
                <p:nvPr/>
              </p:nvCxnSpPr>
              <p:spPr>
                <a:xfrm>
                  <a:off x="5292080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</p:grpSp>
          <p:grpSp>
            <p:nvGrpSpPr>
              <p:cNvPr id="161" name="Group 160"/>
              <p:cNvGrpSpPr/>
              <p:nvPr/>
            </p:nvGrpSpPr>
            <p:grpSpPr>
              <a:xfrm>
                <a:off x="6156152" y="3821006"/>
                <a:ext cx="144016" cy="144016"/>
                <a:chOff x="5220072" y="4149080"/>
                <a:chExt cx="144016" cy="144016"/>
              </a:xfrm>
              <a:effectLst/>
            </p:grpSpPr>
            <p:cxnSp>
              <p:nvCxnSpPr>
                <p:cNvPr id="210" name="Straight Arrow Connector 209"/>
                <p:cNvCxnSpPr/>
                <p:nvPr/>
              </p:nvCxnSpPr>
              <p:spPr>
                <a:xfrm flipH="1">
                  <a:off x="5220072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211" name="Straight Arrow Connector 210"/>
                <p:cNvCxnSpPr/>
                <p:nvPr/>
              </p:nvCxnSpPr>
              <p:spPr>
                <a:xfrm>
                  <a:off x="5292080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</p:grpSp>
          <p:grpSp>
            <p:nvGrpSpPr>
              <p:cNvPr id="162" name="Group 161"/>
              <p:cNvGrpSpPr/>
              <p:nvPr/>
            </p:nvGrpSpPr>
            <p:grpSpPr>
              <a:xfrm>
                <a:off x="6516216" y="3821006"/>
                <a:ext cx="144016" cy="144016"/>
                <a:chOff x="5220072" y="4149080"/>
                <a:chExt cx="144016" cy="144016"/>
              </a:xfrm>
              <a:effectLst/>
            </p:grpSpPr>
            <p:cxnSp>
              <p:nvCxnSpPr>
                <p:cNvPr id="208" name="Straight Arrow Connector 207"/>
                <p:cNvCxnSpPr/>
                <p:nvPr/>
              </p:nvCxnSpPr>
              <p:spPr>
                <a:xfrm flipH="1">
                  <a:off x="5220072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209" name="Straight Arrow Connector 208"/>
                <p:cNvCxnSpPr/>
                <p:nvPr/>
              </p:nvCxnSpPr>
              <p:spPr>
                <a:xfrm>
                  <a:off x="5292080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</p:grpSp>
          <p:grpSp>
            <p:nvGrpSpPr>
              <p:cNvPr id="163" name="Group 162"/>
              <p:cNvGrpSpPr/>
              <p:nvPr/>
            </p:nvGrpSpPr>
            <p:grpSpPr>
              <a:xfrm>
                <a:off x="6876240" y="4460354"/>
                <a:ext cx="144016" cy="144016"/>
                <a:chOff x="5220072" y="4149080"/>
                <a:chExt cx="144016" cy="144016"/>
              </a:xfrm>
              <a:effectLst/>
            </p:grpSpPr>
            <p:cxnSp>
              <p:nvCxnSpPr>
                <p:cNvPr id="206" name="Straight Arrow Connector 205"/>
                <p:cNvCxnSpPr/>
                <p:nvPr/>
              </p:nvCxnSpPr>
              <p:spPr>
                <a:xfrm flipH="1">
                  <a:off x="5220072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207" name="Straight Arrow Connector 206"/>
                <p:cNvCxnSpPr/>
                <p:nvPr/>
              </p:nvCxnSpPr>
              <p:spPr>
                <a:xfrm>
                  <a:off x="5292080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7236248" y="4460354"/>
                <a:ext cx="144016" cy="144016"/>
                <a:chOff x="5220072" y="4149080"/>
                <a:chExt cx="144016" cy="144016"/>
              </a:xfrm>
              <a:effectLst/>
            </p:grpSpPr>
            <p:cxnSp>
              <p:nvCxnSpPr>
                <p:cNvPr id="204" name="Straight Arrow Connector 203"/>
                <p:cNvCxnSpPr/>
                <p:nvPr/>
              </p:nvCxnSpPr>
              <p:spPr>
                <a:xfrm flipH="1">
                  <a:off x="5220072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205" name="Straight Arrow Connector 204"/>
                <p:cNvCxnSpPr/>
                <p:nvPr/>
              </p:nvCxnSpPr>
              <p:spPr>
                <a:xfrm>
                  <a:off x="5292080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</p:grpSp>
          <p:grpSp>
            <p:nvGrpSpPr>
              <p:cNvPr id="165" name="Group 164"/>
              <p:cNvGrpSpPr/>
              <p:nvPr/>
            </p:nvGrpSpPr>
            <p:grpSpPr>
              <a:xfrm>
                <a:off x="7812384" y="4460354"/>
                <a:ext cx="144016" cy="144016"/>
                <a:chOff x="5220072" y="4149080"/>
                <a:chExt cx="144016" cy="144016"/>
              </a:xfrm>
              <a:effectLst/>
            </p:grpSpPr>
            <p:cxnSp>
              <p:nvCxnSpPr>
                <p:cNvPr id="202" name="Straight Arrow Connector 201"/>
                <p:cNvCxnSpPr/>
                <p:nvPr/>
              </p:nvCxnSpPr>
              <p:spPr>
                <a:xfrm flipH="1">
                  <a:off x="5220072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203" name="Straight Arrow Connector 202"/>
                <p:cNvCxnSpPr/>
                <p:nvPr/>
              </p:nvCxnSpPr>
              <p:spPr>
                <a:xfrm>
                  <a:off x="5292080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8172400" y="4460354"/>
                <a:ext cx="144016" cy="144016"/>
                <a:chOff x="5220072" y="4149080"/>
                <a:chExt cx="144016" cy="144016"/>
              </a:xfrm>
              <a:effectLst/>
            </p:grpSpPr>
            <p:cxnSp>
              <p:nvCxnSpPr>
                <p:cNvPr id="200" name="Straight Arrow Connector 199"/>
                <p:cNvCxnSpPr/>
                <p:nvPr/>
              </p:nvCxnSpPr>
              <p:spPr>
                <a:xfrm flipH="1">
                  <a:off x="5220072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201" name="Straight Arrow Connector 200"/>
                <p:cNvCxnSpPr/>
                <p:nvPr/>
              </p:nvCxnSpPr>
              <p:spPr>
                <a:xfrm>
                  <a:off x="5292080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</p:grpSp>
          <p:cxnSp>
            <p:nvCxnSpPr>
              <p:cNvPr id="167" name="Straight Arrow Connector 166"/>
              <p:cNvCxnSpPr>
                <a:stCxn id="190" idx="4"/>
                <a:endCxn id="189" idx="0"/>
              </p:cNvCxnSpPr>
              <p:nvPr/>
            </p:nvCxnSpPr>
            <p:spPr>
              <a:xfrm flipH="1">
                <a:off x="6192168" y="1988816"/>
                <a:ext cx="792112" cy="360064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8" name="Straight Arrow Connector 167"/>
              <p:cNvCxnSpPr>
                <a:stCxn id="189" idx="4"/>
                <a:endCxn id="182" idx="0"/>
              </p:cNvCxnSpPr>
              <p:nvPr/>
            </p:nvCxnSpPr>
            <p:spPr>
              <a:xfrm flipH="1">
                <a:off x="5940168" y="2564880"/>
                <a:ext cx="252000" cy="288056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69" name="Straight Arrow Connector 168"/>
              <p:cNvCxnSpPr>
                <a:stCxn id="189" idx="4"/>
                <a:endCxn id="191" idx="0"/>
              </p:cNvCxnSpPr>
              <p:nvPr/>
            </p:nvCxnSpPr>
            <p:spPr>
              <a:xfrm>
                <a:off x="6192168" y="2564880"/>
                <a:ext cx="216841" cy="324056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0" name="Straight Arrow Connector 169"/>
              <p:cNvCxnSpPr>
                <a:stCxn id="191" idx="4"/>
                <a:endCxn id="183" idx="0"/>
              </p:cNvCxnSpPr>
              <p:nvPr/>
            </p:nvCxnSpPr>
            <p:spPr>
              <a:xfrm flipH="1">
                <a:off x="6228168" y="3104936"/>
                <a:ext cx="180841" cy="396072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1" name="Straight Arrow Connector 170"/>
              <p:cNvCxnSpPr>
                <a:stCxn id="191" idx="4"/>
                <a:endCxn id="184" idx="0"/>
              </p:cNvCxnSpPr>
              <p:nvPr/>
            </p:nvCxnSpPr>
            <p:spPr>
              <a:xfrm>
                <a:off x="6409009" y="3104936"/>
                <a:ext cx="179207" cy="396272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2" name="Straight Arrow Connector 171"/>
              <p:cNvCxnSpPr>
                <a:stCxn id="195" idx="4"/>
                <a:endCxn id="185" idx="0"/>
              </p:cNvCxnSpPr>
              <p:nvPr/>
            </p:nvCxnSpPr>
            <p:spPr>
              <a:xfrm>
                <a:off x="7128264" y="3753208"/>
                <a:ext cx="179992" cy="395872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3" name="Straight Arrow Connector 172"/>
              <p:cNvCxnSpPr>
                <a:stCxn id="195" idx="4"/>
                <a:endCxn id="186" idx="0"/>
              </p:cNvCxnSpPr>
              <p:nvPr/>
            </p:nvCxnSpPr>
            <p:spPr>
              <a:xfrm flipH="1">
                <a:off x="6948248" y="3753208"/>
                <a:ext cx="180016" cy="395872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4" name="Straight Arrow Connector 173"/>
              <p:cNvCxnSpPr>
                <a:stCxn id="194" idx="4"/>
                <a:endCxn id="187" idx="0"/>
              </p:cNvCxnSpPr>
              <p:nvPr/>
            </p:nvCxnSpPr>
            <p:spPr>
              <a:xfrm>
                <a:off x="8064400" y="3753208"/>
                <a:ext cx="180024" cy="395872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5" name="Straight Arrow Connector 174"/>
              <p:cNvCxnSpPr>
                <a:stCxn id="194" idx="4"/>
                <a:endCxn id="188" idx="0"/>
              </p:cNvCxnSpPr>
              <p:nvPr/>
            </p:nvCxnSpPr>
            <p:spPr>
              <a:xfrm flipH="1">
                <a:off x="7884384" y="3753208"/>
                <a:ext cx="180016" cy="395872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6" name="Straight Arrow Connector 175"/>
              <p:cNvCxnSpPr>
                <a:stCxn id="193" idx="4"/>
                <a:endCxn id="194" idx="0"/>
              </p:cNvCxnSpPr>
              <p:nvPr/>
            </p:nvCxnSpPr>
            <p:spPr>
              <a:xfrm>
                <a:off x="7560344" y="3105184"/>
                <a:ext cx="504056" cy="432024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7" name="Straight Arrow Connector 176"/>
              <p:cNvCxnSpPr>
                <a:stCxn id="193" idx="4"/>
                <a:endCxn id="195" idx="0"/>
              </p:cNvCxnSpPr>
              <p:nvPr/>
            </p:nvCxnSpPr>
            <p:spPr>
              <a:xfrm flipH="1">
                <a:off x="7128264" y="3105184"/>
                <a:ext cx="432080" cy="432024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8" name="Straight Arrow Connector 177"/>
              <p:cNvCxnSpPr>
                <a:stCxn id="192" idx="4"/>
                <a:endCxn id="181" idx="0"/>
              </p:cNvCxnSpPr>
              <p:nvPr/>
            </p:nvCxnSpPr>
            <p:spPr>
              <a:xfrm>
                <a:off x="7776344" y="2564880"/>
                <a:ext cx="252024" cy="288056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79" name="Straight Arrow Connector 178"/>
              <p:cNvCxnSpPr>
                <a:stCxn id="192" idx="4"/>
                <a:endCxn id="193" idx="0"/>
              </p:cNvCxnSpPr>
              <p:nvPr/>
            </p:nvCxnSpPr>
            <p:spPr>
              <a:xfrm flipH="1">
                <a:off x="7560344" y="2564880"/>
                <a:ext cx="216000" cy="324304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cxnSp>
            <p:nvCxnSpPr>
              <p:cNvPr id="180" name="Straight Arrow Connector 179"/>
              <p:cNvCxnSpPr>
                <a:stCxn id="190" idx="4"/>
                <a:endCxn id="192" idx="0"/>
              </p:cNvCxnSpPr>
              <p:nvPr/>
            </p:nvCxnSpPr>
            <p:spPr>
              <a:xfrm>
                <a:off x="6984280" y="1988816"/>
                <a:ext cx="792064" cy="360064"/>
              </a:xfrm>
              <a:prstGeom prst="straightConnector1">
                <a:avLst/>
              </a:prstGeom>
              <a:noFill/>
              <a:ln w="12700" cap="rnd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none" w="lg" len="lg"/>
              </a:ln>
              <a:effectLst/>
            </p:spPr>
          </p:cxnSp>
          <p:sp>
            <p:nvSpPr>
              <p:cNvPr id="181" name="Rectangle 180"/>
              <p:cNvSpPr/>
              <p:nvPr/>
            </p:nvSpPr>
            <p:spPr>
              <a:xfrm>
                <a:off x="7884368" y="2852936"/>
                <a:ext cx="288000" cy="2880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5796168" y="2852936"/>
                <a:ext cx="288000" cy="288000"/>
              </a:xfrm>
              <a:prstGeom prst="rect">
                <a:avLst/>
              </a:prstGeom>
              <a:solidFill>
                <a:srgbClr val="9BBB59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6084168" y="3501008"/>
                <a:ext cx="288000" cy="288000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6444216" y="3501208"/>
                <a:ext cx="288000" cy="2880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164256" y="4149080"/>
                <a:ext cx="288000" cy="288000"/>
              </a:xfrm>
              <a:prstGeom prst="rect">
                <a:avLst/>
              </a:prstGeom>
              <a:solidFill>
                <a:srgbClr val="8064A2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6804248" y="4149080"/>
                <a:ext cx="288000" cy="288000"/>
              </a:xfrm>
              <a:prstGeom prst="rect">
                <a:avLst/>
              </a:prstGeom>
              <a:solidFill>
                <a:srgbClr val="F79646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8100424" y="4149080"/>
                <a:ext cx="288000" cy="288000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740384" y="4149080"/>
                <a:ext cx="288000" cy="2880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6084168" y="2348880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876280" y="1772816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6301009" y="2888936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7668344" y="2348880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7452344" y="2889184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956400" y="3537208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020264" y="3537208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6" name="Group 195"/>
              <p:cNvGrpSpPr/>
              <p:nvPr/>
            </p:nvGrpSpPr>
            <p:grpSpPr>
              <a:xfrm>
                <a:off x="7956408" y="3175656"/>
                <a:ext cx="144016" cy="144016"/>
                <a:chOff x="5220072" y="4149080"/>
                <a:chExt cx="144016" cy="144016"/>
              </a:xfrm>
              <a:effectLst/>
            </p:grpSpPr>
            <p:cxnSp>
              <p:nvCxnSpPr>
                <p:cNvPr id="198" name="Straight Arrow Connector 197"/>
                <p:cNvCxnSpPr/>
                <p:nvPr/>
              </p:nvCxnSpPr>
              <p:spPr>
                <a:xfrm flipH="1">
                  <a:off x="5220072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  <p:cxnSp>
              <p:nvCxnSpPr>
                <p:cNvPr id="199" name="Straight Arrow Connector 198"/>
                <p:cNvCxnSpPr/>
                <p:nvPr/>
              </p:nvCxnSpPr>
              <p:spPr>
                <a:xfrm>
                  <a:off x="5292080" y="4149080"/>
                  <a:ext cx="72008" cy="144016"/>
                </a:xfrm>
                <a:prstGeom prst="straightConnector1">
                  <a:avLst/>
                </a:prstGeom>
                <a:noFill/>
                <a:ln w="25400" cap="rnd" cmpd="sng" algn="ctr">
                  <a:solidFill>
                    <a:sysClr val="windowText" lastClr="000000"/>
                  </a:solidFill>
                  <a:prstDash val="sysDot"/>
                  <a:headEnd type="none" w="lg" len="lg"/>
                  <a:tailEnd type="none" w="lg" len="lg"/>
                </a:ln>
                <a:effectLst/>
              </p:spPr>
            </p:cxnSp>
          </p:grpSp>
          <p:cxnSp>
            <p:nvCxnSpPr>
              <p:cNvPr id="197" name="Straight Arrow Connector 196"/>
              <p:cNvCxnSpPr>
                <a:endCxn id="190" idx="0"/>
              </p:cNvCxnSpPr>
              <p:nvPr/>
            </p:nvCxnSpPr>
            <p:spPr>
              <a:xfrm>
                <a:off x="6984252" y="1628800"/>
                <a:ext cx="28" cy="144016"/>
              </a:xfrm>
              <a:prstGeom prst="straightConnector1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ysDot"/>
                <a:headEnd type="none" w="lg" len="lg"/>
                <a:tailEnd type="none" w="lg" len="lg"/>
              </a:ln>
              <a:effectLst/>
            </p:spPr>
          </p:cxnSp>
        </p:grpSp>
        <p:sp>
          <p:nvSpPr>
            <p:cNvPr id="270" name="TextBox 269"/>
            <p:cNvSpPr txBox="1"/>
            <p:nvPr/>
          </p:nvSpPr>
          <p:spPr>
            <a:xfrm>
              <a:off x="2640962" y="2844250"/>
              <a:ext cx="325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a)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905899" y="3157215"/>
            <a:ext cx="2513722" cy="2864073"/>
            <a:chOff x="5445336" y="2844250"/>
            <a:chExt cx="2513722" cy="2864073"/>
          </a:xfrm>
        </p:grpSpPr>
        <p:grpSp>
          <p:nvGrpSpPr>
            <p:cNvPr id="140" name="Group 139"/>
            <p:cNvGrpSpPr/>
            <p:nvPr/>
          </p:nvGrpSpPr>
          <p:grpSpPr>
            <a:xfrm>
              <a:off x="5661360" y="3487810"/>
              <a:ext cx="2297698" cy="1944216"/>
              <a:chOff x="1475656" y="2060848"/>
              <a:chExt cx="2297698" cy="1944216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1763087" y="2060848"/>
                <a:ext cx="2010267" cy="1656184"/>
                <a:chOff x="1763087" y="2060848"/>
                <a:chExt cx="2010267" cy="1656184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1763087" y="2455383"/>
                  <a:ext cx="792689" cy="510231"/>
                </a:xfrm>
                <a:prstGeom prst="rect">
                  <a:avLst/>
                </a:prstGeom>
                <a:solidFill>
                  <a:srgbClr val="00B0F0">
                    <a:alpha val="50196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2177169" y="2740713"/>
                  <a:ext cx="305999" cy="688287"/>
                </a:xfrm>
                <a:prstGeom prst="rect">
                  <a:avLst/>
                </a:prstGeom>
                <a:solidFill>
                  <a:srgbClr val="C0504D">
                    <a:alpha val="50196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2037044" y="3348608"/>
                  <a:ext cx="586247" cy="368424"/>
                </a:xfrm>
                <a:prstGeom prst="rect">
                  <a:avLst/>
                </a:prstGeom>
                <a:solidFill>
                  <a:srgbClr val="9BBB59">
                    <a:alpha val="50196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6</a:t>
                  </a: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2555777" y="2708919"/>
                  <a:ext cx="432048" cy="375938"/>
                </a:xfrm>
                <a:prstGeom prst="rect">
                  <a:avLst/>
                </a:prstGeom>
                <a:solidFill>
                  <a:srgbClr val="8064A2">
                    <a:alpha val="50196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</a:t>
                  </a: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2699793" y="3011436"/>
                  <a:ext cx="471474" cy="374358"/>
                </a:xfrm>
                <a:prstGeom prst="rect">
                  <a:avLst/>
                </a:prstGeom>
                <a:solidFill>
                  <a:srgbClr val="F79646">
                    <a:alpha val="50196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2923575" y="2060848"/>
                  <a:ext cx="712321" cy="756399"/>
                </a:xfrm>
                <a:prstGeom prst="rect">
                  <a:avLst/>
                </a:prstGeom>
                <a:solidFill>
                  <a:srgbClr val="FFFF00">
                    <a:alpha val="50196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7</a:t>
                  </a: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3124995" y="2708919"/>
                  <a:ext cx="438893" cy="576065"/>
                </a:xfrm>
                <a:prstGeom prst="rect">
                  <a:avLst/>
                </a:prstGeom>
                <a:solidFill>
                  <a:srgbClr val="4F81BD">
                    <a:lumMod val="75000"/>
                    <a:alpha val="50196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3205674" y="3213372"/>
                  <a:ext cx="567680" cy="503660"/>
                </a:xfrm>
                <a:prstGeom prst="rect">
                  <a:avLst/>
                </a:prstGeom>
                <a:solidFill>
                  <a:srgbClr val="EEECE1">
                    <a:lumMod val="50000"/>
                    <a:alpha val="50196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4</a:t>
                  </a: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2" name="Straight Arrow Connector 141"/>
              <p:cNvCxnSpPr/>
              <p:nvPr/>
            </p:nvCxnSpPr>
            <p:spPr>
              <a:xfrm>
                <a:off x="1475656" y="2348880"/>
                <a:ext cx="2297698" cy="16561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stealth" w="lg" len="lg"/>
              </a:ln>
              <a:effectLst/>
            </p:spPr>
          </p:cxnSp>
          <p:sp>
            <p:nvSpPr>
              <p:cNvPr id="143" name="Oval 142"/>
              <p:cNvSpPr/>
              <p:nvPr/>
            </p:nvSpPr>
            <p:spPr>
              <a:xfrm>
                <a:off x="1745087" y="2537288"/>
                <a:ext cx="36000" cy="36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313471" y="2947240"/>
                <a:ext cx="36000" cy="36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2161361" y="2841569"/>
                <a:ext cx="36000" cy="36000"/>
              </a:xfrm>
              <a:prstGeom prst="ellipse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2465168" y="3052773"/>
                <a:ext cx="36000" cy="36000"/>
              </a:xfrm>
              <a:prstGeom prst="ellipse">
                <a:avLst/>
              </a:prstGeom>
              <a:solidFill>
                <a:srgbClr val="C0504D"/>
              </a:solidFill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2681793" y="3213372"/>
                <a:ext cx="36000" cy="360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894167" y="3367794"/>
                <a:ext cx="36000" cy="36000"/>
              </a:xfrm>
              <a:prstGeom prst="ellipse">
                <a:avLst/>
              </a:prstGeom>
              <a:solidFill>
                <a:srgbClr val="F79646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187674" y="3573016"/>
                <a:ext cx="36000" cy="36000"/>
              </a:xfrm>
              <a:prstGeom prst="ellipse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358867" y="3699032"/>
                <a:ext cx="36000" cy="36000"/>
              </a:xfrm>
              <a:prstGeom prst="ellipse">
                <a:avLst/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5" name="Group 264"/>
            <p:cNvGrpSpPr/>
            <p:nvPr/>
          </p:nvGrpSpPr>
          <p:grpSpPr>
            <a:xfrm>
              <a:off x="5690408" y="4959782"/>
              <a:ext cx="756048" cy="748541"/>
              <a:chOff x="143520" y="2788888"/>
              <a:chExt cx="756048" cy="748541"/>
            </a:xfrm>
          </p:grpSpPr>
          <p:cxnSp>
            <p:nvCxnSpPr>
              <p:cNvPr id="266" name="Straight Arrow Connector 265"/>
              <p:cNvCxnSpPr/>
              <p:nvPr/>
            </p:nvCxnSpPr>
            <p:spPr>
              <a:xfrm flipV="1">
                <a:off x="251520" y="2997184"/>
                <a:ext cx="0" cy="42831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oval" w="sm" len="sm"/>
                <a:tailEnd type="stealth" w="lg" len="lg"/>
              </a:ln>
              <a:effectLst/>
            </p:spPr>
          </p:cxnSp>
          <p:cxnSp>
            <p:nvCxnSpPr>
              <p:cNvPr id="267" name="Straight Arrow Connector 266"/>
              <p:cNvCxnSpPr/>
              <p:nvPr/>
            </p:nvCxnSpPr>
            <p:spPr>
              <a:xfrm>
                <a:off x="251520" y="3429000"/>
                <a:ext cx="432048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oval" w="sm" len="sm"/>
                <a:tailEnd type="stealth" w="lg" len="lg"/>
              </a:ln>
              <a:effectLst/>
            </p:spPr>
          </p:cxnSp>
          <p:sp>
            <p:nvSpPr>
              <p:cNvPr id="268" name="Oval 267"/>
              <p:cNvSpPr/>
              <p:nvPr/>
            </p:nvSpPr>
            <p:spPr>
              <a:xfrm>
                <a:off x="683568" y="3321429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143520" y="2788888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1" name="TextBox 270"/>
            <p:cNvSpPr txBox="1"/>
            <p:nvPr/>
          </p:nvSpPr>
          <p:spPr>
            <a:xfrm>
              <a:off x="5445336" y="2844250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b)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3101685" y="4749723"/>
            <a:ext cx="2304128" cy="288000"/>
            <a:chOff x="4860160" y="3141000"/>
            <a:chExt cx="2304128" cy="288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75" name="Rectangle 274"/>
            <p:cNvSpPr/>
            <p:nvPr/>
          </p:nvSpPr>
          <p:spPr>
            <a:xfrm>
              <a:off x="4860160" y="3141000"/>
              <a:ext cx="288000" cy="2880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148160" y="3141000"/>
              <a:ext cx="288000" cy="288000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5436160" y="3141000"/>
              <a:ext cx="288000" cy="288000"/>
            </a:xfrm>
            <a:prstGeom prst="rect">
              <a:avLst/>
            </a:prstGeom>
            <a:solidFill>
              <a:srgbClr val="9BBB59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5724160" y="3141000"/>
              <a:ext cx="288000" cy="2880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6012288" y="3141000"/>
              <a:ext cx="288000" cy="288000"/>
            </a:xfrm>
            <a:prstGeom prst="rect">
              <a:avLst/>
            </a:prstGeom>
            <a:solidFill>
              <a:srgbClr val="8064A2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6300288" y="3141000"/>
              <a:ext cx="288000" cy="288000"/>
            </a:xfrm>
            <a:prstGeom prst="rect">
              <a:avLst/>
            </a:prstGeom>
            <a:solidFill>
              <a:srgbClr val="F79646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6588288" y="3141000"/>
              <a:ext cx="288000" cy="288000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6876288" y="3141000"/>
              <a:ext cx="288000" cy="28800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1003" y="4712725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Permute_vector</a:t>
            </a:r>
            <a:r>
              <a:rPr lang="en-US" dirty="0" smtClean="0"/>
              <a:t>[2] =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864385" y="546668"/>
            <a:ext cx="457200" cy="457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965685" y="4524822"/>
            <a:ext cx="0" cy="76190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83" name="Straight Connector 282"/>
          <p:cNvCxnSpPr/>
          <p:nvPr/>
        </p:nvCxnSpPr>
        <p:spPr bwMode="auto">
          <a:xfrm flipH="1">
            <a:off x="10238012" y="3800775"/>
            <a:ext cx="0" cy="219456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84" name="Rectangle 283"/>
          <p:cNvSpPr/>
          <p:nvPr/>
        </p:nvSpPr>
        <p:spPr bwMode="auto">
          <a:xfrm>
            <a:off x="9065292" y="1096105"/>
            <a:ext cx="457200" cy="457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cxnSp>
        <p:nvCxnSpPr>
          <p:cNvPr id="285" name="Straight Connector 284"/>
          <p:cNvCxnSpPr/>
          <p:nvPr/>
        </p:nvCxnSpPr>
        <p:spPr bwMode="auto">
          <a:xfrm>
            <a:off x="3677685" y="4524821"/>
            <a:ext cx="0" cy="76190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86" name="Straight Connector 285"/>
          <p:cNvCxnSpPr/>
          <p:nvPr/>
        </p:nvCxnSpPr>
        <p:spPr bwMode="auto">
          <a:xfrm rot="16200000" flipH="1">
            <a:off x="9666454" y="4490824"/>
            <a:ext cx="0" cy="118872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Curved Connector 13"/>
          <p:cNvCxnSpPr/>
          <p:nvPr/>
        </p:nvCxnSpPr>
        <p:spPr bwMode="auto">
          <a:xfrm rot="5400000" flipH="1" flipV="1">
            <a:off x="3670164" y="4474960"/>
            <a:ext cx="12700" cy="288000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7" name="Straight Connector 286"/>
          <p:cNvCxnSpPr/>
          <p:nvPr/>
        </p:nvCxnSpPr>
        <p:spPr bwMode="auto">
          <a:xfrm rot="16200000" flipH="1">
            <a:off x="9644275" y="3993118"/>
            <a:ext cx="0" cy="118872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88" name="Rectangle 287"/>
          <p:cNvSpPr/>
          <p:nvPr/>
        </p:nvSpPr>
        <p:spPr bwMode="auto">
          <a:xfrm>
            <a:off x="9289316" y="1652751"/>
            <a:ext cx="457200" cy="4572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cxnSp>
        <p:nvCxnSpPr>
          <p:cNvPr id="289" name="Straight Connector 288"/>
          <p:cNvCxnSpPr/>
          <p:nvPr/>
        </p:nvCxnSpPr>
        <p:spPr bwMode="auto">
          <a:xfrm>
            <a:off x="3389685" y="4509120"/>
            <a:ext cx="0" cy="76190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290" name="Curved Connector 289"/>
          <p:cNvCxnSpPr/>
          <p:nvPr/>
        </p:nvCxnSpPr>
        <p:spPr bwMode="auto">
          <a:xfrm rot="5400000" flipH="1" flipV="1">
            <a:off x="3383351" y="4474960"/>
            <a:ext cx="12700" cy="288000"/>
          </a:xfrm>
          <a:prstGeom prst="curvedConnector3">
            <a:avLst>
              <a:gd name="adj1" fmla="val 180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053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 animBg="1"/>
      <p:bldP spid="284" grpId="0" animBg="1"/>
      <p:bldP spid="2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WiVe</a:t>
            </a:r>
            <a:r>
              <a:rPr lang="en-US" dirty="0"/>
              <a:t> </a:t>
            </a:r>
            <a:r>
              <a:rPr lang="en-US" dirty="0" smtClean="0"/>
              <a:t>Configurations (BVH8-half)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14403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BVH branching-factor equals half the vector width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E.g</a:t>
            </a:r>
            <a:r>
              <a:rPr lang="en-US" dirty="0" smtClean="0"/>
              <a:t> BVH8 with 16-wide vector instructions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and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values interleaved in register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 offset and </a:t>
            </a:r>
            <a:r>
              <a:rPr lang="en-US" dirty="0" err="1"/>
              <a:t>t</a:t>
            </a:r>
            <a:r>
              <a:rPr lang="en-US" baseline="-25000" dirty="0" err="1"/>
              <a:t>min</a:t>
            </a:r>
            <a:r>
              <a:rPr lang="en-US" dirty="0" smtClean="0"/>
              <a:t> interleaved on stack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6900406" y="1412924"/>
            <a:ext cx="4143658" cy="3938499"/>
            <a:chOff x="7436530" y="1170880"/>
            <a:chExt cx="4143658" cy="3938499"/>
          </a:xfrm>
        </p:grpSpPr>
        <p:grpSp>
          <p:nvGrpSpPr>
            <p:cNvPr id="5" name="Group 4"/>
            <p:cNvGrpSpPr/>
            <p:nvPr/>
          </p:nvGrpSpPr>
          <p:grpSpPr>
            <a:xfrm>
              <a:off x="7604099" y="1286144"/>
              <a:ext cx="2397339" cy="936092"/>
              <a:chOff x="7604099" y="4394621"/>
              <a:chExt cx="2397339" cy="93609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604099" y="4530696"/>
                <a:ext cx="2397339" cy="800017"/>
                <a:chOff x="7604099" y="4530696"/>
                <a:chExt cx="2397339" cy="800017"/>
              </a:xfrm>
            </p:grpSpPr>
            <p:cxnSp>
              <p:nvCxnSpPr>
                <p:cNvPr id="8" name="Elbow Connector 7"/>
                <p:cNvCxnSpPr/>
                <p:nvPr/>
              </p:nvCxnSpPr>
              <p:spPr>
                <a:xfrm flipH="1">
                  <a:off x="8133581" y="4530696"/>
                  <a:ext cx="413797" cy="191428"/>
                </a:xfrm>
                <a:prstGeom prst="bentConnector2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stealth"/>
                </a:ln>
                <a:effectLst/>
              </p:spPr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8723502" y="4600656"/>
                  <a:ext cx="0" cy="12146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headEnd type="stealth" w="med" len="med"/>
                  <a:tailEnd type="none" w="lg" len="lg"/>
                </a:ln>
                <a:effectLst/>
              </p:spPr>
            </p:cxnSp>
            <p:cxnSp>
              <p:nvCxnSpPr>
                <p:cNvPr id="10" name="Elbow Connector 9"/>
                <p:cNvCxnSpPr>
                  <a:endCxn id="26" idx="2"/>
                </p:cNvCxnSpPr>
                <p:nvPr/>
              </p:nvCxnSpPr>
              <p:spPr>
                <a:xfrm flipV="1">
                  <a:off x="8003278" y="5008481"/>
                  <a:ext cx="413797" cy="191428"/>
                </a:xfrm>
                <a:prstGeom prst="bentConnector2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tailEnd type="stealth"/>
                </a:ln>
                <a:effectLst/>
              </p:spPr>
            </p:cxnSp>
            <p:grpSp>
              <p:nvGrpSpPr>
                <p:cNvPr id="11" name="Group 10"/>
                <p:cNvGrpSpPr/>
                <p:nvPr/>
              </p:nvGrpSpPr>
              <p:grpSpPr>
                <a:xfrm>
                  <a:off x="7697438" y="4720369"/>
                  <a:ext cx="1151637" cy="288144"/>
                  <a:chOff x="1673872" y="3788928"/>
                  <a:chExt cx="1151637" cy="288144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2249146" y="3789040"/>
                    <a:ext cx="576363" cy="288032"/>
                    <a:chOff x="6011797" y="1268760"/>
                    <a:chExt cx="576363" cy="288032"/>
                  </a:xfrm>
                  <a:effectLst/>
                </p:grpSpPr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6011797" y="1268792"/>
                      <a:ext cx="576000" cy="2880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Rectangle 24"/>
                        <p:cNvSpPr/>
                        <p:nvPr/>
                      </p:nvSpPr>
                      <p:spPr>
                        <a:xfrm>
                          <a:off x="6300160" y="1268760"/>
                          <a:ext cx="288000" cy="288000"/>
                        </a:xfrm>
                        <a:prstGeom prst="rect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ysDot"/>
                        </a:ln>
                        <a:effectLst/>
                      </p:spPr>
                      <p:txBody>
                        <a:bodyPr lIns="36000" rIns="36000"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de-DE" sz="9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min</m:t>
                                    </m:r>
                                  </m:sub>
                                  <m:sup>
                                    <m: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US" sz="1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10" name="Rectangle 109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00160" y="1268760"/>
                          <a:ext cx="288000" cy="288000"/>
                        </a:xfrm>
                        <a:prstGeom prst="rect">
                          <a:avLst/>
                        </a:prstGeom>
                        <a:blipFill rotWithShape="1">
                          <a:blip r:embed="rId26"/>
                          <a:stretch>
                            <a:fillRect l="-4000" r="-4000"/>
                          </a:stretch>
                        </a:blipFill>
                        <a:ln w="12700">
                          <a:solidFill>
                            <a:schemeClr val="tx1"/>
                          </a:solidFill>
                          <a:prstDash val="sysDot"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Rectangle 25"/>
                        <p:cNvSpPr/>
                        <p:nvPr/>
                      </p:nvSpPr>
                      <p:spPr>
                        <a:xfrm>
                          <a:off x="6012160" y="1268760"/>
                          <a:ext cx="288000" cy="288000"/>
                        </a:xfrm>
                        <a:prstGeom prst="rect">
                          <a:avLst/>
                        </a:prstGeom>
                        <a:noFill/>
                        <a:ln w="12700" cap="flat" cmpd="sng" algn="ctr">
                          <a:noFill/>
                          <a:prstDash val="sysDot"/>
                        </a:ln>
                        <a:effectLst/>
                      </p:spPr>
                      <p:txBody>
                        <a:bodyPr lIns="36000" rIns="36000"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de-DE" sz="9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max</m:t>
                                    </m:r>
                                  </m:sub>
                                  <m:sup>
                                    <m: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US" sz="1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11" name="Rectangle 110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12160" y="1268760"/>
                          <a:ext cx="288000" cy="288000"/>
                        </a:xfrm>
                        <a:prstGeom prst="rect">
                          <a:avLst/>
                        </a:prstGeom>
                        <a:blipFill rotWithShape="1">
                          <a:blip r:embed="rId27"/>
                          <a:stretch>
                            <a:fillRect/>
                          </a:stretch>
                        </a:blipFill>
                        <a:ln w="12700">
                          <a:noFill/>
                          <a:prstDash val="sysDot"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1673872" y="3788928"/>
                    <a:ext cx="576000" cy="288032"/>
                    <a:chOff x="6012160" y="1268760"/>
                    <a:chExt cx="576000" cy="288032"/>
                  </a:xfrm>
                  <a:effectLst/>
                </p:grpSpPr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6012160" y="1268792"/>
                      <a:ext cx="576000" cy="288000"/>
                    </a:xfrm>
                    <a:prstGeom prst="rect">
                      <a:avLst/>
                    </a:prstGeom>
                    <a:solidFill>
                      <a:srgbClr val="C0504D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" name="Rectangle 21"/>
                        <p:cNvSpPr/>
                        <p:nvPr/>
                      </p:nvSpPr>
                      <p:spPr>
                        <a:xfrm>
                          <a:off x="6300160" y="1268760"/>
                          <a:ext cx="288000" cy="288000"/>
                        </a:xfrm>
                        <a:prstGeom prst="rect">
                          <a:avLst/>
                        </a:prstGeom>
                        <a:noFill/>
                        <a:ln w="12700" cap="flat" cmpd="sng" algn="ctr">
                          <a:solidFill>
                            <a:sysClr val="windowText" lastClr="000000"/>
                          </a:solidFill>
                          <a:prstDash val="sysDot"/>
                        </a:ln>
                        <a:effectLst/>
                      </p:spPr>
                      <p:txBody>
                        <a:bodyPr lIns="36000" rIns="36000"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de-DE" sz="9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min</m:t>
                                    </m:r>
                                  </m:sub>
                                  <m:sup>
                                    <m: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US" sz="1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13" name="Rectangle 112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300160" y="1268760"/>
                          <a:ext cx="288000" cy="288000"/>
                        </a:xfrm>
                        <a:prstGeom prst="rect">
                          <a:avLst/>
                        </a:prstGeom>
                        <a:blipFill rotWithShape="1">
                          <a:blip r:embed="rId28"/>
                          <a:stretch>
                            <a:fillRect l="-4082" r="-6122"/>
                          </a:stretch>
                        </a:blipFill>
                        <a:ln w="12700">
                          <a:solidFill>
                            <a:schemeClr val="tx1"/>
                          </a:solidFill>
                          <a:prstDash val="sysDot"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3" name="Rectangle 22"/>
                        <p:cNvSpPr/>
                        <p:nvPr/>
                      </p:nvSpPr>
                      <p:spPr>
                        <a:xfrm>
                          <a:off x="6012160" y="1268760"/>
                          <a:ext cx="288000" cy="288000"/>
                        </a:xfrm>
                        <a:prstGeom prst="rect">
                          <a:avLst/>
                        </a:prstGeom>
                        <a:noFill/>
                        <a:ln w="12700" cap="flat" cmpd="sng" algn="ctr">
                          <a:noFill/>
                          <a:prstDash val="sysDot"/>
                        </a:ln>
                        <a:effectLst/>
                      </p:spPr>
                      <p:txBody>
                        <a:bodyPr lIns="36000" rIns="36000"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de-DE" sz="9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max</m:t>
                                    </m:r>
                                  </m:sub>
                                  <m:sup>
                                    <m:r>
                                      <a:rPr kumimoji="0" lang="de-DE" sz="9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US" sz="10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14" name="Rectangle 113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12160" y="1268760"/>
                          <a:ext cx="288000" cy="288000"/>
                        </a:xfrm>
                        <a:prstGeom prst="rect">
                          <a:avLst/>
                        </a:prstGeom>
                        <a:blipFill rotWithShape="1">
                          <a:blip r:embed="rId29"/>
                          <a:stretch>
                            <a:fillRect/>
                          </a:stretch>
                        </a:blipFill>
                        <a:ln w="12700">
                          <a:noFill/>
                          <a:prstDash val="sysDot"/>
                        </a:ln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9425438" y="4720449"/>
                  <a:ext cx="576000" cy="288032"/>
                  <a:chOff x="6012160" y="1268760"/>
                  <a:chExt cx="576000" cy="288032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6012160" y="1268792"/>
                    <a:ext cx="576000" cy="288000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6300160" y="1268760"/>
                        <a:ext cx="288000" cy="288000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ysClr val="windowText" lastClr="000000"/>
                        </a:solidFill>
                        <a:prstDash val="sysDot"/>
                      </a:ln>
                      <a:effectLst/>
                    </p:spPr>
                    <p:txBody>
                      <a:bodyPr lIns="36000" rIns="360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de-DE" sz="9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de-DE" sz="9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de-DE" sz="9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de-DE" sz="9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min</m:t>
                                  </m:r>
                                </m:sub>
                                <m:sup>
                                  <m:r>
                                    <a:rPr kumimoji="0" lang="de-DE" sz="9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7" name="Rectangle 106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00160" y="1268760"/>
                        <a:ext cx="288000" cy="288000"/>
                      </a:xfrm>
                      <a:prstGeom prst="rect">
                        <a:avLst/>
                      </a:prstGeom>
                      <a:blipFill rotWithShape="1">
                        <a:blip r:embed="rId30"/>
                        <a:stretch>
                          <a:fillRect l="-4000" r="-4000"/>
                        </a:stretch>
                      </a:blipFill>
                      <a:ln w="12700">
                        <a:solidFill>
                          <a:schemeClr val="tx1"/>
                        </a:solidFill>
                        <a:prstDash val="sysDot"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Rectangle 17"/>
                      <p:cNvSpPr/>
                      <p:nvPr/>
                    </p:nvSpPr>
                    <p:spPr>
                      <a:xfrm>
                        <a:off x="6012160" y="1268760"/>
                        <a:ext cx="288000" cy="288000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noFill/>
                        <a:prstDash val="sysDot"/>
                      </a:ln>
                      <a:effectLst/>
                    </p:spPr>
                    <p:txBody>
                      <a:bodyPr lIns="36000" rIns="360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de-DE" sz="9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de-DE" sz="9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de-DE" sz="9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de-DE" sz="9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max</m:t>
                                  </m:r>
                                </m:sub>
                                <m:sup>
                                  <m:r>
                                    <a:rPr kumimoji="0" lang="de-DE" sz="9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7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kumimoji="0" lang="en-US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8" name="Rectangle 10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012160" y="1268760"/>
                        <a:ext cx="288000" cy="288000"/>
                      </a:xfrm>
                      <a:prstGeom prst="rect">
                        <a:avLst/>
                      </a:prstGeom>
                      <a:blipFill rotWithShape="1">
                        <a:blip r:embed="rId31"/>
                        <a:stretch>
                          <a:fillRect/>
                        </a:stretch>
                      </a:blipFill>
                      <a:ln w="12700">
                        <a:noFill/>
                        <a:prstDash val="sysDot"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9080311" y="4864385"/>
                  <a:ext cx="96262" cy="6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ysDot"/>
                </a:ln>
                <a:effectLst/>
              </p:spPr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7604099" y="5069103"/>
                  <a:ext cx="463588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</a:rPr>
                    <a:t>even</a:t>
                  </a: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7835893" y="5008369"/>
                  <a:ext cx="0" cy="12146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headEnd type="stealth" w="med" len="med"/>
                  <a:tailEnd type="none" w="lg" len="lg"/>
                </a:ln>
                <a:effectLst/>
              </p:spPr>
            </p:cxnSp>
          </p:grpSp>
          <p:sp>
            <p:nvSpPr>
              <p:cNvPr id="7" name="TextBox 6"/>
              <p:cNvSpPr txBox="1"/>
              <p:nvPr/>
            </p:nvSpPr>
            <p:spPr>
              <a:xfrm>
                <a:off x="8507334" y="4394621"/>
                <a:ext cx="39626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odd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0811605" y="3021099"/>
              <a:ext cx="768583" cy="2088280"/>
              <a:chOff x="10315918" y="2704257"/>
              <a:chExt cx="768583" cy="2088280"/>
            </a:xfrm>
          </p:grpSpPr>
          <p:sp>
            <p:nvSpPr>
              <p:cNvPr id="29" name="Left Brace 28"/>
              <p:cNvSpPr/>
              <p:nvPr/>
            </p:nvSpPr>
            <p:spPr>
              <a:xfrm>
                <a:off x="10580509" y="3280257"/>
                <a:ext cx="215992" cy="576208"/>
              </a:xfrm>
              <a:prstGeom prst="leftBrace">
                <a:avLst>
                  <a:gd name="adj1" fmla="val 40079"/>
                  <a:gd name="adj2" fmla="val 5000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0796501" y="2704257"/>
                <a:ext cx="288000" cy="576000"/>
                <a:chOff x="3815539" y="4725144"/>
                <a:chExt cx="288000" cy="5760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3815539" y="4725144"/>
                  <a:ext cx="288000" cy="576000"/>
                </a:xfrm>
                <a:prstGeom prst="rect">
                  <a:avLst/>
                </a:prstGeom>
                <a:solidFill>
                  <a:srgbClr val="948A58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3815539" y="5013144"/>
                      <a:ext cx="288000" cy="2880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ysDot"/>
                    </a:ln>
                    <a:effectLst/>
                  </p:spPr>
                  <p:txBody>
                    <a:bodyPr lIns="36000" rIns="360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de-DE" sz="9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de-DE" sz="9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de-DE" sz="9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de-DE" sz="9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min</m:t>
                                </m:r>
                              </m:sub>
                              <m:sup/>
                            </m:sSubSup>
                          </m:oMath>
                        </m:oMathPara>
                      </a14:m>
                      <a:endPara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17" name="Rectangle 11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15539" y="5013144"/>
                      <a:ext cx="288000" cy="288000"/>
                    </a:xfrm>
                    <a:prstGeom prst="rect">
                      <a:avLst/>
                    </a:prstGeom>
                    <a:blipFill rotWithShape="1">
                      <a:blip r:embed="rId32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  <a:prstDash val="sysDot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" name="Rectangle 42"/>
                <p:cNvSpPr/>
                <p:nvPr/>
              </p:nvSpPr>
              <p:spPr>
                <a:xfrm>
                  <a:off x="3815539" y="4725144"/>
                  <a:ext cx="288000" cy="2880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ysDot"/>
                </a:ln>
                <a:effectLst/>
              </p:spPr>
              <p:txBody>
                <a:bodyPr lIns="36000" r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</a:t>
                  </a:r>
                  <a:endPara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0796501" y="3280465"/>
                <a:ext cx="288000" cy="576000"/>
                <a:chOff x="3815539" y="4725144"/>
                <a:chExt cx="288000" cy="5760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3815539" y="4725144"/>
                  <a:ext cx="288000" cy="576000"/>
                </a:xfrm>
                <a:prstGeom prst="rect">
                  <a:avLst/>
                </a:prstGeom>
                <a:solidFill>
                  <a:srgbClr val="F796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3815539" y="5013144"/>
                      <a:ext cx="288000" cy="2880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ysDot"/>
                    </a:ln>
                    <a:effectLst/>
                  </p:spPr>
                  <p:txBody>
                    <a:bodyPr lIns="36000" rIns="360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de-DE" sz="9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de-DE" sz="9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de-DE" sz="9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de-DE" sz="9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min</m:t>
                                </m:r>
                              </m:sub>
                              <m:sup/>
                            </m:sSubSup>
                          </m:oMath>
                        </m:oMathPara>
                      </a14:m>
                      <a:endPara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26" name="Rectangle 12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15539" y="5013144"/>
                      <a:ext cx="288000" cy="288000"/>
                    </a:xfrm>
                    <a:prstGeom prst="rect">
                      <a:avLst/>
                    </a:prstGeom>
                    <a:blipFill rotWithShape="1">
                      <a:blip r:embed="rId32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  <a:prstDash val="sysDot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0" name="Rectangle 39"/>
                <p:cNvSpPr/>
                <p:nvPr/>
              </p:nvSpPr>
              <p:spPr>
                <a:xfrm>
                  <a:off x="3815539" y="4725144"/>
                  <a:ext cx="288000" cy="2880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ysDot"/>
                </a:ln>
                <a:effectLst/>
              </p:spPr>
              <p:txBody>
                <a:bodyPr lIns="36000" r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</a:t>
                  </a: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0796501" y="4216537"/>
                <a:ext cx="288000" cy="576000"/>
                <a:chOff x="3815539" y="4725144"/>
                <a:chExt cx="288000" cy="5760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3815539" y="4725144"/>
                  <a:ext cx="288000" cy="576000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3815539" y="5013144"/>
                      <a:ext cx="288000" cy="2880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ysDot"/>
                    </a:ln>
                    <a:effectLst/>
                  </p:spPr>
                  <p:txBody>
                    <a:bodyPr lIns="36000" rIns="360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de-DE" sz="9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de-DE" sz="9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de-DE" sz="9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de-DE" sz="9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min</m:t>
                                </m:r>
                              </m:sub>
                              <m:sup/>
                            </m:sSubSup>
                          </m:oMath>
                        </m:oMathPara>
                      </a14:m>
                      <a:endParaRPr kumimoji="0" lang="en-US" sz="10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30" name="Rectangle 1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15539" y="5013144"/>
                      <a:ext cx="288000" cy="288000"/>
                    </a:xfrm>
                    <a:prstGeom prst="rect">
                      <a:avLst/>
                    </a:prstGeom>
                    <a:blipFill rotWithShape="1">
                      <a:blip r:embed="rId33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  <a:prstDash val="sysDot"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7" name="Rectangle 36"/>
                <p:cNvSpPr/>
                <p:nvPr/>
              </p:nvSpPr>
              <p:spPr>
                <a:xfrm>
                  <a:off x="3815539" y="4725144"/>
                  <a:ext cx="288000" cy="288000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ysDot"/>
                </a:ln>
                <a:effectLst/>
              </p:spPr>
              <p:txBody>
                <a:bodyPr lIns="36000" rIns="36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</a:t>
                  </a:r>
                  <a:endPara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 rot="5400000" flipV="1">
                <a:off x="10892402" y="4048548"/>
                <a:ext cx="96262" cy="6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sp>
            <p:nvSpPr>
              <p:cNvPr id="34" name="TextBox 33"/>
              <p:cNvSpPr txBox="1"/>
              <p:nvPr/>
            </p:nvSpPr>
            <p:spPr>
              <a:xfrm>
                <a:off x="10315918" y="3441315"/>
                <a:ext cx="32412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8b</a:t>
                </a:r>
                <a:endPara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436530" y="2242904"/>
              <a:ext cx="3428765" cy="2309087"/>
              <a:chOff x="8325656" y="3471244"/>
              <a:chExt cx="3428765" cy="2309087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11114334" y="3471244"/>
                <a:ext cx="640087" cy="54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46" name="Curved Connector 45"/>
              <p:cNvCxnSpPr>
                <a:stCxn id="90" idx="1"/>
                <a:endCxn id="66" idx="1"/>
              </p:cNvCxnSpPr>
              <p:nvPr/>
            </p:nvCxnSpPr>
            <p:spPr>
              <a:xfrm rot="10800000" flipV="1">
                <a:off x="8613688" y="3687879"/>
                <a:ext cx="12700" cy="432016"/>
              </a:xfrm>
              <a:prstGeom prst="curvedConnector3">
                <a:avLst>
                  <a:gd name="adj1" fmla="val 180000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lg" len="lg"/>
              </a:ln>
              <a:effectLst/>
            </p:spPr>
          </p:cxnSp>
          <p:cxnSp>
            <p:nvCxnSpPr>
              <p:cNvPr id="47" name="Curved Connector 46"/>
              <p:cNvCxnSpPr>
                <a:stCxn id="73" idx="3"/>
                <a:endCxn id="89" idx="3"/>
              </p:cNvCxnSpPr>
              <p:nvPr/>
            </p:nvCxnSpPr>
            <p:spPr>
              <a:xfrm>
                <a:off x="10917816" y="4119895"/>
                <a:ext cx="12700" cy="432048"/>
              </a:xfrm>
              <a:prstGeom prst="curvedConnector3">
                <a:avLst>
                  <a:gd name="adj1" fmla="val 180000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lg" len="lg"/>
              </a:ln>
              <a:effectLst/>
            </p:spPr>
          </p:cxnSp>
          <p:cxnSp>
            <p:nvCxnSpPr>
              <p:cNvPr id="48" name="Curved Connector 47"/>
              <p:cNvCxnSpPr>
                <a:stCxn id="82" idx="1"/>
                <a:endCxn id="74" idx="1"/>
              </p:cNvCxnSpPr>
              <p:nvPr/>
            </p:nvCxnSpPr>
            <p:spPr>
              <a:xfrm rot="10800000" flipV="1">
                <a:off x="8613688" y="4551943"/>
                <a:ext cx="12700" cy="432048"/>
              </a:xfrm>
              <a:prstGeom prst="curvedConnector3">
                <a:avLst>
                  <a:gd name="adj1" fmla="val 180000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lg" len="lg"/>
              </a:ln>
              <a:effectLst/>
            </p:spPr>
          </p:cxnSp>
          <p:grpSp>
            <p:nvGrpSpPr>
              <p:cNvPr id="49" name="Group 48"/>
              <p:cNvGrpSpPr/>
              <p:nvPr/>
            </p:nvGrpSpPr>
            <p:grpSpPr>
              <a:xfrm>
                <a:off x="8613688" y="3543879"/>
                <a:ext cx="2304128" cy="288000"/>
                <a:chOff x="4860160" y="3141000"/>
                <a:chExt cx="2304128" cy="2880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0" name="Rectangle 89"/>
                <p:cNvSpPr/>
                <p:nvPr/>
              </p:nvSpPr>
              <p:spPr>
                <a:xfrm>
                  <a:off x="4860160" y="3141000"/>
                  <a:ext cx="288000" cy="288000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5148160" y="3141000"/>
                  <a:ext cx="288000" cy="288000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5436160" y="3141000"/>
                  <a:ext cx="288000" cy="288000"/>
                </a:xfrm>
                <a:prstGeom prst="rect">
                  <a:avLst/>
                </a:prstGeom>
                <a:solidFill>
                  <a:srgbClr val="F796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5724160" y="3141000"/>
                  <a:ext cx="288000" cy="288000"/>
                </a:xfrm>
                <a:prstGeom prst="rect">
                  <a:avLst/>
                </a:prstGeom>
                <a:solidFill>
                  <a:srgbClr val="8064A2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6012288" y="3141000"/>
                  <a:ext cx="288000" cy="2880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4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6300288" y="3141000"/>
                  <a:ext cx="288000" cy="288000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6588288" y="3141000"/>
                  <a:ext cx="288000" cy="2880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6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6876288" y="3141000"/>
                  <a:ext cx="288000" cy="288000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7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8613688" y="4407943"/>
                <a:ext cx="2304128" cy="288000"/>
                <a:chOff x="4860160" y="3141000"/>
                <a:chExt cx="2304128" cy="2880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4860160" y="3141000"/>
                  <a:ext cx="288000" cy="288000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5148160" y="3141000"/>
                  <a:ext cx="288000" cy="288000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5436160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6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5724160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7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6012288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6300288" y="3141000"/>
                  <a:ext cx="288000" cy="288000"/>
                </a:xfrm>
                <a:prstGeom prst="rect">
                  <a:avLst/>
                </a:prstGeom>
                <a:solidFill>
                  <a:srgbClr val="F796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6588288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6876288" y="3141000"/>
                  <a:ext cx="288000" cy="2880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4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8613688" y="4839991"/>
                <a:ext cx="2304128" cy="288000"/>
                <a:chOff x="4860160" y="3141000"/>
                <a:chExt cx="2304128" cy="2880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4860160" y="3141000"/>
                  <a:ext cx="288000" cy="288000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5148160" y="3141000"/>
                  <a:ext cx="288000" cy="288000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5436160" y="3141000"/>
                  <a:ext cx="288000" cy="288000"/>
                </a:xfrm>
                <a:prstGeom prst="rect">
                  <a:avLst/>
                </a:prstGeom>
                <a:solidFill>
                  <a:srgbClr val="F796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5724160" y="3141000"/>
                  <a:ext cx="288000" cy="2880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4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6012288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300288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6588288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6876288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8613688" y="3975895"/>
                <a:ext cx="2304128" cy="288000"/>
                <a:chOff x="4860160" y="3141000"/>
                <a:chExt cx="2304128" cy="2880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4860160" y="3141000"/>
                  <a:ext cx="288000" cy="288000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5148160" y="3141000"/>
                  <a:ext cx="288000" cy="288000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436160" y="3141000"/>
                  <a:ext cx="288000" cy="2880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6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724160" y="3141000"/>
                  <a:ext cx="288000" cy="288000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7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6012288" y="3141000"/>
                  <a:ext cx="288000" cy="288000"/>
                </a:xfrm>
                <a:prstGeom prst="rect">
                  <a:avLst/>
                </a:prstGeom>
                <a:solidFill>
                  <a:srgbClr val="8064A2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300288" y="3141000"/>
                  <a:ext cx="288000" cy="288000"/>
                </a:xfrm>
                <a:prstGeom prst="rect">
                  <a:avLst/>
                </a:prstGeom>
                <a:solidFill>
                  <a:srgbClr val="F796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588288" y="3141000"/>
                  <a:ext cx="288000" cy="288000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876288" y="3141000"/>
                  <a:ext cx="288000" cy="2880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4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 flipV="1">
                <a:off x="11290378" y="3471839"/>
                <a:ext cx="288000" cy="1010294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1290378" y="4628331"/>
                <a:ext cx="288000" cy="2880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290378" y="4916331"/>
                <a:ext cx="288000" cy="288000"/>
              </a:xfrm>
              <a:prstGeom prst="rect">
                <a:avLst/>
              </a:prstGeom>
              <a:solidFill>
                <a:srgbClr val="F79646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1290378" y="5204331"/>
                <a:ext cx="288000" cy="288000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Straight Arrow Connector 56"/>
              <p:cNvCxnSpPr>
                <a:stCxn id="54" idx="0"/>
                <a:endCxn id="53" idx="0"/>
              </p:cNvCxnSpPr>
              <p:nvPr/>
            </p:nvCxnSpPr>
            <p:spPr>
              <a:xfrm flipV="1">
                <a:off x="11434378" y="4482133"/>
                <a:ext cx="0" cy="14619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stealth" w="lg" len="lg"/>
              </a:ln>
              <a:effectLst/>
            </p:spPr>
          </p:cxnSp>
          <p:sp>
            <p:nvSpPr>
              <p:cNvPr id="58" name="Left Brace 57"/>
              <p:cNvSpPr/>
              <p:nvPr/>
            </p:nvSpPr>
            <p:spPr>
              <a:xfrm rot="16200000">
                <a:off x="9054673" y="4681127"/>
                <a:ext cx="270030" cy="1152000"/>
              </a:xfrm>
              <a:prstGeom prst="leftBrace">
                <a:avLst>
                  <a:gd name="adj1" fmla="val 40079"/>
                  <a:gd name="adj2" fmla="val 5000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9" name="Curved Connector 58"/>
              <p:cNvCxnSpPr>
                <a:stCxn id="58" idx="1"/>
                <a:endCxn id="60" idx="1"/>
              </p:cNvCxnSpPr>
              <p:nvPr/>
            </p:nvCxnSpPr>
            <p:spPr>
              <a:xfrm rot="16200000" flipH="1">
                <a:off x="10117939" y="4463891"/>
                <a:ext cx="244189" cy="2100690"/>
              </a:xfrm>
              <a:prstGeom prst="curvedConnector4">
                <a:avLst>
                  <a:gd name="adj1" fmla="val 100113"/>
                  <a:gd name="adj2" fmla="val 17547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lg" len="lg"/>
              </a:ln>
              <a:effectLst/>
            </p:spPr>
          </p:cxnSp>
          <p:sp>
            <p:nvSpPr>
              <p:cNvPr id="60" name="Rectangle 59"/>
              <p:cNvSpPr/>
              <p:nvPr/>
            </p:nvSpPr>
            <p:spPr>
              <a:xfrm>
                <a:off x="11290378" y="5492331"/>
                <a:ext cx="288000" cy="2880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325656" y="3795887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0997441" y="4227919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325656" y="4659967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0197816" y="5528331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8" name="Left Brace 97"/>
            <p:cNvSpPr/>
            <p:nvPr/>
          </p:nvSpPr>
          <p:spPr>
            <a:xfrm rot="5400000">
              <a:off x="9596798" y="1214042"/>
              <a:ext cx="215992" cy="576208"/>
            </a:xfrm>
            <a:prstGeom prst="leftBrace">
              <a:avLst>
                <a:gd name="adj1" fmla="val 40079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551374" y="1170880"/>
              <a:ext cx="3241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8b</a:t>
              </a: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9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WiVe</a:t>
            </a:r>
            <a:r>
              <a:rPr lang="en-US" dirty="0"/>
              <a:t> </a:t>
            </a:r>
            <a:r>
              <a:rPr lang="en-US" dirty="0" smtClean="0"/>
              <a:t>Configurations (BVH8-full)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14403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BVH branching-factor equals full vector width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E.g. BVH8 with 8-wide vector instructions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err="1"/>
              <a:t>t</a:t>
            </a:r>
            <a:r>
              <a:rPr lang="en-US" baseline="-25000" dirty="0" err="1"/>
              <a:t>min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r>
              <a:rPr lang="en-US" dirty="0"/>
              <a:t>values </a:t>
            </a:r>
            <a:r>
              <a:rPr lang="en-US" dirty="0" smtClean="0"/>
              <a:t>in separate registers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Child </a:t>
            </a:r>
            <a:r>
              <a:rPr lang="en-US" dirty="0"/>
              <a:t>offset and </a:t>
            </a:r>
            <a:r>
              <a:rPr lang="en-US" dirty="0" err="1"/>
              <a:t>t</a:t>
            </a:r>
            <a:r>
              <a:rPr lang="en-US" baseline="-25000" dirty="0" err="1"/>
              <a:t>min</a:t>
            </a:r>
            <a:r>
              <a:rPr lang="en-US" dirty="0" smtClean="0"/>
              <a:t> on separate stacks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43598" y="1539983"/>
            <a:ext cx="4421697" cy="3718877"/>
            <a:chOff x="7436530" y="833114"/>
            <a:chExt cx="4421697" cy="3718877"/>
          </a:xfrm>
        </p:grpSpPr>
        <p:cxnSp>
          <p:nvCxnSpPr>
            <p:cNvPr id="52" name="Straight Connector 51"/>
            <p:cNvCxnSpPr/>
            <p:nvPr/>
          </p:nvCxnSpPr>
          <p:spPr>
            <a:xfrm flipV="1">
              <a:off x="9080311" y="1411494"/>
              <a:ext cx="96262" cy="6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sp>
          <p:nvSpPr>
            <p:cNvPr id="67" name="Left Brace 66"/>
            <p:cNvSpPr/>
            <p:nvPr/>
          </p:nvSpPr>
          <p:spPr>
            <a:xfrm>
              <a:off x="10977122" y="3687422"/>
              <a:ext cx="215992" cy="288000"/>
            </a:xfrm>
            <a:prstGeom prst="leftBrace">
              <a:avLst>
                <a:gd name="adj1" fmla="val 40079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716434" y="3701576"/>
              <a:ext cx="3241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4b</a:t>
              </a: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7436530" y="2242904"/>
              <a:ext cx="3428765" cy="2309087"/>
              <a:chOff x="8325656" y="3471244"/>
              <a:chExt cx="3428765" cy="2309087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V="1">
                <a:off x="11114334" y="3471244"/>
                <a:ext cx="640087" cy="54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84" name="Curved Connector 83"/>
              <p:cNvCxnSpPr>
                <a:stCxn id="127" idx="1"/>
                <a:endCxn id="103" idx="1"/>
              </p:cNvCxnSpPr>
              <p:nvPr/>
            </p:nvCxnSpPr>
            <p:spPr>
              <a:xfrm rot="10800000" flipV="1">
                <a:off x="8613688" y="3687879"/>
                <a:ext cx="12700" cy="432016"/>
              </a:xfrm>
              <a:prstGeom prst="curvedConnector3">
                <a:avLst>
                  <a:gd name="adj1" fmla="val 180000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lg" len="lg"/>
              </a:ln>
              <a:effectLst/>
            </p:spPr>
          </p:cxnSp>
          <p:cxnSp>
            <p:nvCxnSpPr>
              <p:cNvPr id="85" name="Curved Connector 84"/>
              <p:cNvCxnSpPr>
                <a:stCxn id="110" idx="3"/>
                <a:endCxn id="126" idx="3"/>
              </p:cNvCxnSpPr>
              <p:nvPr/>
            </p:nvCxnSpPr>
            <p:spPr>
              <a:xfrm>
                <a:off x="10917816" y="4119895"/>
                <a:ext cx="12700" cy="432048"/>
              </a:xfrm>
              <a:prstGeom prst="curvedConnector3">
                <a:avLst>
                  <a:gd name="adj1" fmla="val 180000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lg" len="lg"/>
              </a:ln>
              <a:effectLst/>
            </p:spPr>
          </p:cxnSp>
          <p:cxnSp>
            <p:nvCxnSpPr>
              <p:cNvPr id="86" name="Curved Connector 85"/>
              <p:cNvCxnSpPr>
                <a:stCxn id="119" idx="1"/>
                <a:endCxn id="111" idx="1"/>
              </p:cNvCxnSpPr>
              <p:nvPr/>
            </p:nvCxnSpPr>
            <p:spPr>
              <a:xfrm rot="10800000" flipV="1">
                <a:off x="8613688" y="4551943"/>
                <a:ext cx="12700" cy="432048"/>
              </a:xfrm>
              <a:prstGeom prst="curvedConnector3">
                <a:avLst>
                  <a:gd name="adj1" fmla="val 180000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lg" len="lg"/>
              </a:ln>
              <a:effectLst/>
            </p:spPr>
          </p:cxnSp>
          <p:grpSp>
            <p:nvGrpSpPr>
              <p:cNvPr id="87" name="Group 86"/>
              <p:cNvGrpSpPr/>
              <p:nvPr/>
            </p:nvGrpSpPr>
            <p:grpSpPr>
              <a:xfrm>
                <a:off x="8613688" y="3543879"/>
                <a:ext cx="2304128" cy="288000"/>
                <a:chOff x="4860160" y="3141000"/>
                <a:chExt cx="2304128" cy="2880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4860160" y="3141000"/>
                  <a:ext cx="288000" cy="288000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5148160" y="3141000"/>
                  <a:ext cx="288000" cy="288000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5436160" y="3141000"/>
                  <a:ext cx="288000" cy="288000"/>
                </a:xfrm>
                <a:prstGeom prst="rect">
                  <a:avLst/>
                </a:prstGeom>
                <a:solidFill>
                  <a:srgbClr val="F796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5724160" y="3141000"/>
                  <a:ext cx="288000" cy="288000"/>
                </a:xfrm>
                <a:prstGeom prst="rect">
                  <a:avLst/>
                </a:prstGeom>
                <a:solidFill>
                  <a:srgbClr val="8064A2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6012288" y="3141000"/>
                  <a:ext cx="288000" cy="2880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4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6300288" y="3141000"/>
                  <a:ext cx="288000" cy="288000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6588288" y="3141000"/>
                  <a:ext cx="288000" cy="2880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6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6876288" y="3141000"/>
                  <a:ext cx="288000" cy="288000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7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8613688" y="4407943"/>
                <a:ext cx="2304128" cy="288000"/>
                <a:chOff x="4860160" y="3141000"/>
                <a:chExt cx="2304128" cy="2880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9" name="Rectangle 118"/>
                <p:cNvSpPr/>
                <p:nvPr/>
              </p:nvSpPr>
              <p:spPr>
                <a:xfrm>
                  <a:off x="4860160" y="3141000"/>
                  <a:ext cx="288000" cy="288000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5148160" y="3141000"/>
                  <a:ext cx="288000" cy="288000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36160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6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5724160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7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012288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6300288" y="3141000"/>
                  <a:ext cx="288000" cy="288000"/>
                </a:xfrm>
                <a:prstGeom prst="rect">
                  <a:avLst/>
                </a:prstGeom>
                <a:solidFill>
                  <a:srgbClr val="F796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6588288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6876288" y="3141000"/>
                  <a:ext cx="288000" cy="2880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4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8613688" y="4839991"/>
                <a:ext cx="2304128" cy="288000"/>
                <a:chOff x="4860160" y="3141000"/>
                <a:chExt cx="2304128" cy="2880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4860160" y="3141000"/>
                  <a:ext cx="288000" cy="288000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5148160" y="3141000"/>
                  <a:ext cx="288000" cy="288000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5436160" y="3141000"/>
                  <a:ext cx="288000" cy="288000"/>
                </a:xfrm>
                <a:prstGeom prst="rect">
                  <a:avLst/>
                </a:prstGeom>
                <a:solidFill>
                  <a:srgbClr val="F796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5724160" y="3141000"/>
                  <a:ext cx="288000" cy="2880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4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6012288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6300288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6588288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6876288" y="3141000"/>
                  <a:ext cx="288000" cy="288000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8613688" y="3975895"/>
                <a:ext cx="2304128" cy="288000"/>
                <a:chOff x="4860160" y="3141000"/>
                <a:chExt cx="2304128" cy="2880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4860160" y="3141000"/>
                  <a:ext cx="288000" cy="288000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5148160" y="3141000"/>
                  <a:ext cx="288000" cy="288000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5436160" y="3141000"/>
                  <a:ext cx="288000" cy="288000"/>
                </a:xfrm>
                <a:prstGeom prst="rect">
                  <a:avLst/>
                </a:prstGeom>
                <a:solidFill>
                  <a:srgbClr val="9BBB59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6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5724160" y="3141000"/>
                  <a:ext cx="288000" cy="288000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7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6012288" y="3141000"/>
                  <a:ext cx="288000" cy="288000"/>
                </a:xfrm>
                <a:prstGeom prst="rect">
                  <a:avLst/>
                </a:prstGeom>
                <a:solidFill>
                  <a:srgbClr val="8064A2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3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6300288" y="3141000"/>
                  <a:ext cx="288000" cy="288000"/>
                </a:xfrm>
                <a:prstGeom prst="rect">
                  <a:avLst/>
                </a:prstGeom>
                <a:solidFill>
                  <a:srgbClr val="F796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6588288" y="3141000"/>
                  <a:ext cx="288000" cy="288000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6876288" y="3141000"/>
                  <a:ext cx="288000" cy="2880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9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4</a:t>
                  </a:r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 flipV="1">
                <a:off x="11290378" y="3471839"/>
                <a:ext cx="288000" cy="1010294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1290378" y="4628331"/>
                <a:ext cx="288000" cy="288000"/>
              </a:xfrm>
              <a:prstGeom prst="rect">
                <a:avLst/>
              </a:prstGeom>
              <a:solidFill>
                <a:srgbClr val="EEECE1">
                  <a:lumMod val="5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1290378" y="4916331"/>
                <a:ext cx="288000" cy="288000"/>
              </a:xfrm>
              <a:prstGeom prst="rect">
                <a:avLst/>
              </a:prstGeom>
              <a:solidFill>
                <a:srgbClr val="F79646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1290378" y="5204331"/>
                <a:ext cx="288000" cy="288000"/>
              </a:xfrm>
              <a:prstGeom prst="rect">
                <a:avLst/>
              </a:prstGeom>
              <a:solidFill>
                <a:srgbClr val="C0504D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5" name="Straight Arrow Connector 94"/>
              <p:cNvCxnSpPr>
                <a:stCxn id="92" idx="0"/>
                <a:endCxn id="91" idx="0"/>
              </p:cNvCxnSpPr>
              <p:nvPr/>
            </p:nvCxnSpPr>
            <p:spPr>
              <a:xfrm flipV="1">
                <a:off x="11434378" y="4482133"/>
                <a:ext cx="0" cy="14619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headEnd type="none" w="lg" len="lg"/>
                <a:tailEnd type="stealth" w="lg" len="lg"/>
              </a:ln>
              <a:effectLst/>
            </p:spPr>
          </p:cxnSp>
          <p:sp>
            <p:nvSpPr>
              <p:cNvPr id="96" name="Left Brace 95"/>
              <p:cNvSpPr/>
              <p:nvPr/>
            </p:nvSpPr>
            <p:spPr>
              <a:xfrm rot="16200000">
                <a:off x="9054673" y="4681127"/>
                <a:ext cx="270030" cy="1152000"/>
              </a:xfrm>
              <a:prstGeom prst="leftBrace">
                <a:avLst>
                  <a:gd name="adj1" fmla="val 40079"/>
                  <a:gd name="adj2" fmla="val 50000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7" name="Curved Connector 96"/>
              <p:cNvCxnSpPr>
                <a:stCxn id="96" idx="1"/>
                <a:endCxn id="98" idx="1"/>
              </p:cNvCxnSpPr>
              <p:nvPr/>
            </p:nvCxnSpPr>
            <p:spPr>
              <a:xfrm rot="16200000" flipH="1">
                <a:off x="10117939" y="4463891"/>
                <a:ext cx="244189" cy="2100690"/>
              </a:xfrm>
              <a:prstGeom prst="curvedConnector4">
                <a:avLst>
                  <a:gd name="adj1" fmla="val 100113"/>
                  <a:gd name="adj2" fmla="val 17547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stealth" w="lg" len="lg"/>
              </a:ln>
              <a:effectLst/>
            </p:spPr>
          </p:cxnSp>
          <p:sp>
            <p:nvSpPr>
              <p:cNvPr id="98" name="Rectangle 97"/>
              <p:cNvSpPr/>
              <p:nvPr/>
            </p:nvSpPr>
            <p:spPr>
              <a:xfrm>
                <a:off x="11290378" y="5492331"/>
                <a:ext cx="288000" cy="2880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325656" y="3795887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0997441" y="4227919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8325656" y="4659967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0197816" y="5528331"/>
                <a:ext cx="216000" cy="216000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5" name="Left Brace 134"/>
            <p:cNvSpPr/>
            <p:nvPr/>
          </p:nvSpPr>
          <p:spPr>
            <a:xfrm rot="5400000">
              <a:off x="9774422" y="1016003"/>
              <a:ext cx="215992" cy="283457"/>
            </a:xfrm>
            <a:prstGeom prst="leftBrace">
              <a:avLst>
                <a:gd name="adj1" fmla="val 40079"/>
                <a:gd name="adj2" fmla="val 50000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9720354" y="833114"/>
              <a:ext cx="32412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4b</a:t>
              </a:r>
              <a:endPara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1199764" y="3399991"/>
              <a:ext cx="288000" cy="288000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1199764" y="3687991"/>
              <a:ext cx="288000" cy="288000"/>
            </a:xfrm>
            <a:prstGeom prst="rect">
              <a:avLst/>
            </a:prstGeom>
            <a:solidFill>
              <a:srgbClr val="F79646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1199764" y="3975991"/>
              <a:ext cx="288000" cy="288000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1199764" y="4263991"/>
              <a:ext cx="288000" cy="2880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11570227" y="3399422"/>
                  <a:ext cx="288000" cy="288000"/>
                </a:xfrm>
                <a:prstGeom prst="rect">
                  <a:avLst/>
                </a:prstGeom>
                <a:solidFill>
                  <a:srgbClr val="EEECE1">
                    <a:lumMod val="5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9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min</m:t>
                            </m:r>
                          </m:sub>
                          <m:sup/>
                        </m:sSubSup>
                      </m:oMath>
                    </m:oMathPara>
                  </a14:m>
                  <a:endParaRPr lang="en-US" sz="1000" kern="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0227" y="3399422"/>
                  <a:ext cx="288000" cy="2880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11570227" y="3687422"/>
                  <a:ext cx="288000" cy="288000"/>
                </a:xfrm>
                <a:prstGeom prst="rect">
                  <a:avLst/>
                </a:prstGeom>
                <a:solidFill>
                  <a:srgbClr val="F79646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9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min</m:t>
                            </m:r>
                          </m:sub>
                          <m:sup/>
                        </m:sSubSup>
                      </m:oMath>
                    </m:oMathPara>
                  </a14:m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0227" y="3687422"/>
                  <a:ext cx="288000" cy="2880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0"/>
                <p:cNvSpPr/>
                <p:nvPr/>
              </p:nvSpPr>
              <p:spPr>
                <a:xfrm>
                  <a:off x="11570227" y="3975422"/>
                  <a:ext cx="288000" cy="288000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9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min</m:t>
                            </m:r>
                          </m:sub>
                          <m:sup/>
                        </m:sSubSup>
                      </m:oMath>
                    </m:oMathPara>
                  </a14:m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0227" y="3975422"/>
                  <a:ext cx="288000" cy="2880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11570227" y="4263422"/>
                  <a:ext cx="288000" cy="288000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9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min</m:t>
                            </m:r>
                          </m:sub>
                          <m:sup/>
                        </m:sSubSup>
                      </m:oMath>
                    </m:oMathPara>
                  </a14:m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0227" y="4263422"/>
                  <a:ext cx="288000" cy="288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152"/>
                <p:cNvSpPr/>
                <p:nvPr/>
              </p:nvSpPr>
              <p:spPr>
                <a:xfrm>
                  <a:off x="7724562" y="1262441"/>
                  <a:ext cx="288000" cy="288000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9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max</m:t>
                            </m:r>
                          </m:sub>
                          <m:sup>
                            <m: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3" name="Rectangle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562" y="1262441"/>
                  <a:ext cx="288000" cy="2880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Rectangle 153"/>
                <p:cNvSpPr/>
                <p:nvPr/>
              </p:nvSpPr>
              <p:spPr>
                <a:xfrm>
                  <a:off x="8012562" y="1262441"/>
                  <a:ext cx="288000" cy="288000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90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max</m:t>
                            </m:r>
                          </m:sub>
                          <m:sup>
                            <m:r>
                              <a:rPr lang="en-US" sz="900" b="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2562" y="1262441"/>
                  <a:ext cx="288000" cy="2880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9740690" y="1262441"/>
                  <a:ext cx="288000" cy="288000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90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max</m:t>
                            </m:r>
                          </m:sub>
                          <m:sup>
                            <m:r>
                              <a:rPr lang="en-US" sz="900" b="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bSup>
                      </m:oMath>
                    </m:oMathPara>
                  </a14:m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0690" y="1262441"/>
                  <a:ext cx="288000" cy="2880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6" name="Straight Connector 155"/>
            <p:cNvCxnSpPr/>
            <p:nvPr/>
          </p:nvCxnSpPr>
          <p:spPr>
            <a:xfrm flipV="1">
              <a:off x="9080311" y="1777853"/>
              <a:ext cx="96262" cy="6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156"/>
                <p:cNvSpPr/>
                <p:nvPr/>
              </p:nvSpPr>
              <p:spPr>
                <a:xfrm>
                  <a:off x="7724562" y="1628800"/>
                  <a:ext cx="288000" cy="288000"/>
                </a:xfrm>
                <a:prstGeom prst="rect">
                  <a:avLst/>
                </a:prstGeom>
                <a:solidFill>
                  <a:srgbClr val="C0504D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90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900" b="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  <m:sup>
                            <m: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7" name="Rectangle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562" y="1628800"/>
                  <a:ext cx="288000" cy="288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tangle 157"/>
                <p:cNvSpPr/>
                <p:nvPr/>
              </p:nvSpPr>
              <p:spPr>
                <a:xfrm>
                  <a:off x="8012562" y="1628800"/>
                  <a:ext cx="288000" cy="288000"/>
                </a:xfrm>
                <a:prstGeom prst="rect">
                  <a:avLst/>
                </a:prstGeom>
                <a:solidFill>
                  <a:srgbClr val="00B0F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90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900" b="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  <m:sup>
                            <m:r>
                              <a:rPr lang="en-US" sz="900" b="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8" name="Rectangle 1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2562" y="1628800"/>
                  <a:ext cx="288000" cy="2880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158"/>
                <p:cNvSpPr/>
                <p:nvPr/>
              </p:nvSpPr>
              <p:spPr>
                <a:xfrm>
                  <a:off x="9740690" y="1628800"/>
                  <a:ext cx="288000" cy="288000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de-DE" sz="90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sz="900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900" b="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  <m:sup>
                            <m:r>
                              <a:rPr lang="en-US" sz="900" b="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bSup>
                      </m:oMath>
                    </m:oMathPara>
                  </a14:m>
                  <a:endPara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9" name="Rectangle 1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0690" y="1628800"/>
                  <a:ext cx="288000" cy="2880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13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299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 </a:t>
            </a:r>
            <a:r>
              <a:rPr lang="en-US" dirty="0" err="1" smtClean="0"/>
              <a:t>WiVe</a:t>
            </a:r>
            <a:r>
              <a:rPr lang="en-US" dirty="0" smtClean="0"/>
              <a:t> to </a:t>
            </a:r>
            <a:r>
              <a:rPr lang="en-US" dirty="0" err="1" smtClean="0"/>
              <a:t>Embree</a:t>
            </a:r>
            <a:r>
              <a:rPr lang="en-US" dirty="0" smtClean="0"/>
              <a:t> 2.15.0 single ray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Integrated into </a:t>
            </a:r>
            <a:r>
              <a:rPr lang="en-US" u="sng" dirty="0" err="1" smtClean="0"/>
              <a:t>Embree</a:t>
            </a:r>
            <a:r>
              <a:rPr lang="en-US" u="sng" dirty="0" smtClean="0"/>
              <a:t> </a:t>
            </a:r>
            <a:r>
              <a:rPr lang="en-US" u="sng" dirty="0" err="1" smtClean="0"/>
              <a:t>Protoray</a:t>
            </a:r>
            <a:r>
              <a:rPr lang="en-US" u="sng" dirty="0" smtClean="0"/>
              <a:t> benchmark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WiVe</a:t>
            </a:r>
            <a:r>
              <a:rPr lang="en-US" dirty="0" smtClean="0"/>
              <a:t> BVH derived from </a:t>
            </a:r>
            <a:r>
              <a:rPr lang="en-US" dirty="0" err="1" smtClean="0"/>
              <a:t>Embree</a:t>
            </a:r>
            <a:r>
              <a:rPr lang="en-US" dirty="0" smtClean="0"/>
              <a:t> BVH, same topology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BVH uses SAH-based binning (no spatial splits)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Path tracing </a:t>
            </a:r>
            <a:r>
              <a:rPr lang="en-US" dirty="0"/>
              <a:t>with 8 </a:t>
            </a:r>
            <a:r>
              <a:rPr lang="en-US" dirty="0" smtClean="0"/>
              <a:t>bounces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implementations of </a:t>
            </a:r>
            <a:r>
              <a:rPr lang="en-US" dirty="0" err="1" smtClean="0"/>
              <a:t>WiVe</a:t>
            </a:r>
            <a:endParaRPr lang="en-US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BVH8-half for AVX-512 (16-wide)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BVH8-full for AVX2 (8-wide)</a:t>
            </a:r>
          </a:p>
        </p:txBody>
      </p:sp>
    </p:spTree>
    <p:extLst>
      <p:ext uri="{BB962C8B-B14F-4D97-AF65-F5344CB8AC3E}">
        <p14:creationId xmlns:p14="http://schemas.microsoft.com/office/powerpoint/2010/main" val="41623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/ Output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3569876"/>
            <a:ext cx="3657600" cy="20574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99" y="3569876"/>
            <a:ext cx="3657600" cy="20574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35" y="3602021"/>
            <a:ext cx="365760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99" y="1124744"/>
            <a:ext cx="36576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35" y="1109743"/>
            <a:ext cx="3657600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27556" y="560225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Powerplant</a:t>
            </a:r>
            <a:r>
              <a:rPr lang="en-US" dirty="0" smtClean="0"/>
              <a:t> (12.8M)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31084" y="562727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 Miguel (10.7M)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21523" y="5627276"/>
            <a:ext cx="14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Villa (37.5M)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03581" y="31409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Mazda (5.7M)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70411" y="316714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 Deco  (10.5M)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13993" y="1412776"/>
            <a:ext cx="10967189" cy="144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tabLst>
                <a:tab pos="269875" algn="l"/>
                <a:tab pos="538163" algn="l"/>
                <a:tab pos="808038" algn="l"/>
                <a:tab pos="1076325" algn="l"/>
                <a:tab pos="1346200" algn="l"/>
                <a:tab pos="1614488" algn="l"/>
                <a:tab pos="1884363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67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tabLst>
                <a:tab pos="269875" algn="l"/>
                <a:tab pos="538163" algn="l"/>
                <a:tab pos="808038" algn="l"/>
                <a:tab pos="1076325" algn="l"/>
                <a:tab pos="1346200" algn="l"/>
                <a:tab pos="1614488" algn="l"/>
                <a:tab pos="1884363" algn="l"/>
              </a:tabLst>
              <a:defRPr>
                <a:solidFill>
                  <a:schemeClr val="tx1"/>
                </a:solidFill>
                <a:latin typeface="+mn-lt"/>
              </a:defRPr>
            </a:lvl2pPr>
            <a:lvl3pPr marL="541338" indent="-271463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tabLst>
                <a:tab pos="269875" algn="l"/>
                <a:tab pos="538163" algn="l"/>
                <a:tab pos="808038" algn="l"/>
                <a:tab pos="1076325" algn="l"/>
                <a:tab pos="1346200" algn="l"/>
                <a:tab pos="1614488" algn="l"/>
                <a:tab pos="188436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809625" indent="-266700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tabLst>
                <a:tab pos="269875" algn="l"/>
                <a:tab pos="538163" algn="l"/>
                <a:tab pos="808038" algn="l"/>
                <a:tab pos="1076325" algn="l"/>
                <a:tab pos="1346200" algn="l"/>
                <a:tab pos="1614488" algn="l"/>
                <a:tab pos="18843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10810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tabLst>
                <a:tab pos="269875" algn="l"/>
                <a:tab pos="538163" algn="l"/>
                <a:tab pos="808038" algn="l"/>
                <a:tab pos="1076325" algn="l"/>
                <a:tab pos="1346200" algn="l"/>
                <a:tab pos="1614488" algn="l"/>
                <a:tab pos="1884363" algn="l"/>
              </a:tabLst>
              <a:defRPr>
                <a:solidFill>
                  <a:schemeClr val="tx1"/>
                </a:solidFill>
                <a:latin typeface="+mn-lt"/>
              </a:defRPr>
            </a:lvl5pPr>
            <a:lvl6pPr marL="15382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tabLst>
                <a:tab pos="269875" algn="l"/>
                <a:tab pos="538163" algn="l"/>
                <a:tab pos="808038" algn="l"/>
                <a:tab pos="1076325" algn="l"/>
                <a:tab pos="1346200" algn="l"/>
                <a:tab pos="1614488" algn="l"/>
                <a:tab pos="1884363" algn="l"/>
              </a:tabLst>
              <a:defRPr>
                <a:solidFill>
                  <a:schemeClr val="tx1"/>
                </a:solidFill>
                <a:latin typeface="+mn-lt"/>
              </a:defRPr>
            </a:lvl6pPr>
            <a:lvl7pPr marL="19954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tabLst>
                <a:tab pos="269875" algn="l"/>
                <a:tab pos="538163" algn="l"/>
                <a:tab pos="808038" algn="l"/>
                <a:tab pos="1076325" algn="l"/>
                <a:tab pos="1346200" algn="l"/>
                <a:tab pos="1614488" algn="l"/>
                <a:tab pos="1884363" algn="l"/>
              </a:tabLst>
              <a:defRPr>
                <a:solidFill>
                  <a:schemeClr val="tx1"/>
                </a:solidFill>
                <a:latin typeface="+mn-lt"/>
              </a:defRPr>
            </a:lvl7pPr>
            <a:lvl8pPr marL="24526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tabLst>
                <a:tab pos="269875" algn="l"/>
                <a:tab pos="538163" algn="l"/>
                <a:tab pos="808038" algn="l"/>
                <a:tab pos="1076325" algn="l"/>
                <a:tab pos="1346200" algn="l"/>
                <a:tab pos="1614488" algn="l"/>
                <a:tab pos="1884363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2909888" indent="-269875" algn="l" rtl="0" eaLnBrk="1" fontAlgn="base" hangingPunct="1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tabLst>
                <a:tab pos="269875" algn="l"/>
                <a:tab pos="538163" algn="l"/>
                <a:tab pos="808038" algn="l"/>
                <a:tab pos="1076325" algn="l"/>
                <a:tab pos="1346200" algn="l"/>
                <a:tab pos="1614488" algn="l"/>
                <a:tab pos="1884363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 smtClean="0"/>
              <a:t>White environment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 smtClean="0"/>
              <a:t>Diffuse shading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 smtClean="0"/>
              <a:t>Normal colors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 smtClean="0"/>
              <a:t>3840 x 2160 resolution</a:t>
            </a:r>
          </a:p>
        </p:txBody>
      </p:sp>
    </p:spTree>
    <p:extLst>
      <p:ext uri="{BB962C8B-B14F-4D97-AF65-F5344CB8AC3E}">
        <p14:creationId xmlns:p14="http://schemas.microsoft.com/office/powerpoint/2010/main" val="41597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Order Heuristic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14403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Sign-based vs. distance-based heuristic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Per-ray average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close, slight bias towards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Worst case is San Miguel with 6-7% discrepancy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2630"/>
          <a:stretch/>
        </p:blipFill>
        <p:spPr>
          <a:xfrm>
            <a:off x="1831543" y="3573016"/>
            <a:ext cx="8280920" cy="206549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35148"/>
              </p:ext>
            </p:extLst>
          </p:nvPr>
        </p:nvGraphicFramePr>
        <p:xfrm>
          <a:off x="3415718" y="4149082"/>
          <a:ext cx="6714317" cy="144016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368153">
                  <a:extLst>
                    <a:ext uri="{9D8B030D-6E8A-4147-A177-3AD203B41FA5}">
                      <a16:colId xmlns:a16="http://schemas.microsoft.com/office/drawing/2014/main" val="397815661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9272033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143968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2319756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533633891"/>
                    </a:ext>
                  </a:extLst>
                </a:gridCol>
                <a:gridCol w="1025684">
                  <a:extLst>
                    <a:ext uri="{9D8B030D-6E8A-4147-A177-3AD203B41FA5}">
                      <a16:colId xmlns:a16="http://schemas.microsoft.com/office/drawing/2014/main" val="44424868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962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6824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70577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099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90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75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7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26037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of triangles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first intersection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Acceleration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Bounding Volume Hierarchy (BVH)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</a:t>
            </a:r>
            <a:r>
              <a:rPr lang="en-US" u="sng" dirty="0" smtClean="0"/>
              <a:t>traversal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81763" y="2318889"/>
            <a:ext cx="622613" cy="318023"/>
            <a:chOff x="8185819" y="2246881"/>
            <a:chExt cx="622613" cy="318023"/>
          </a:xfrm>
        </p:grpSpPr>
        <p:sp>
          <p:nvSpPr>
            <p:cNvPr id="11" name="Oval 10"/>
            <p:cNvSpPr/>
            <p:nvPr/>
          </p:nvSpPr>
          <p:spPr bwMode="auto">
            <a:xfrm>
              <a:off x="8185819" y="2492896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8221823" y="2246881"/>
              <a:ext cx="586609" cy="27748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8565168" y="1709192"/>
            <a:ext cx="780620" cy="886071"/>
            <a:chOff x="9069224" y="1637184"/>
            <a:chExt cx="780620" cy="886071"/>
          </a:xfrm>
        </p:grpSpPr>
        <p:sp>
          <p:nvSpPr>
            <p:cNvPr id="7" name="Isosceles Triangle 6"/>
            <p:cNvSpPr/>
            <p:nvPr/>
          </p:nvSpPr>
          <p:spPr bwMode="auto">
            <a:xfrm>
              <a:off x="9069224" y="1967233"/>
              <a:ext cx="304800" cy="279648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 rot="1500000">
              <a:off x="9456188" y="1637184"/>
              <a:ext cx="194943" cy="432048"/>
            </a:xfrm>
            <a:prstGeom prst="triangl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>
              <a:off x="9616745" y="1878360"/>
              <a:ext cx="233099" cy="279648"/>
            </a:xfrm>
            <a:prstGeom prst="triangl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 bwMode="auto">
            <a:xfrm rot="-2700000">
              <a:off x="9423995" y="2091207"/>
              <a:ext cx="385499" cy="432048"/>
            </a:xfrm>
            <a:prstGeom prst="triangl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7689604" y="3573016"/>
            <a:ext cx="2156676" cy="1911194"/>
            <a:chOff x="9080580" y="2781575"/>
            <a:chExt cx="1482141" cy="1313438"/>
          </a:xfrm>
        </p:grpSpPr>
        <p:grpSp>
          <p:nvGrpSpPr>
            <p:cNvPr id="14" name="Group 13"/>
            <p:cNvGrpSpPr/>
            <p:nvPr/>
          </p:nvGrpSpPr>
          <p:grpSpPr>
            <a:xfrm>
              <a:off x="9313575" y="2831241"/>
              <a:ext cx="1249146" cy="1263772"/>
              <a:chOff x="8952897" y="2993292"/>
              <a:chExt cx="1249146" cy="1263772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8952897" y="3987032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9282851" y="3987032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9612721" y="3987032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9933316" y="3987032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9282850" y="3479634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9608194" y="3482067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9429260" y="2993292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 bwMode="auto">
              <a:xfrm>
                <a:off x="8952897" y="3987032"/>
                <a:ext cx="268727" cy="270000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4" name="Isosceles Triangle 23"/>
              <p:cNvSpPr>
                <a:spLocks noChangeAspect="1"/>
              </p:cNvSpPr>
              <p:nvPr/>
            </p:nvSpPr>
            <p:spPr bwMode="auto">
              <a:xfrm rot="1500000">
                <a:off x="9396902" y="3977158"/>
                <a:ext cx="121827" cy="270000"/>
              </a:xfrm>
              <a:prstGeom prst="triangl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 bwMode="auto">
              <a:xfrm>
                <a:off x="9634558" y="4005064"/>
                <a:ext cx="216000" cy="252000"/>
              </a:xfrm>
              <a:prstGeom prst="triangl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6" name="Isosceles Triangle 25"/>
              <p:cNvSpPr>
                <a:spLocks noChangeAspect="1"/>
              </p:cNvSpPr>
              <p:nvPr/>
            </p:nvSpPr>
            <p:spPr bwMode="auto">
              <a:xfrm rot="-2700000">
                <a:off x="9935404" y="3973972"/>
                <a:ext cx="216000" cy="242082"/>
              </a:xfrm>
              <a:prstGeom prst="triangl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cxnSp>
            <p:nvCxnSpPr>
              <p:cNvPr id="27" name="Straight Arrow Connector 26"/>
              <p:cNvCxnSpPr>
                <a:stCxn id="22" idx="2"/>
                <a:endCxn id="20" idx="0"/>
              </p:cNvCxnSpPr>
              <p:nvPr/>
            </p:nvCxnSpPr>
            <p:spPr bwMode="auto">
              <a:xfrm flipH="1">
                <a:off x="9417214" y="3263292"/>
                <a:ext cx="146410" cy="216342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>
                <a:stCxn id="22" idx="2"/>
                <a:endCxn id="21" idx="0"/>
              </p:cNvCxnSpPr>
              <p:nvPr/>
            </p:nvCxnSpPr>
            <p:spPr bwMode="auto">
              <a:xfrm>
                <a:off x="9563624" y="3263292"/>
                <a:ext cx="178934" cy="218775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>
                <a:stCxn id="20" idx="2"/>
                <a:endCxn id="16" idx="0"/>
              </p:cNvCxnSpPr>
              <p:nvPr/>
            </p:nvCxnSpPr>
            <p:spPr bwMode="auto">
              <a:xfrm flipH="1">
                <a:off x="9087261" y="3749634"/>
                <a:ext cx="329953" cy="23739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>
                <a:stCxn id="20" idx="2"/>
                <a:endCxn id="17" idx="0"/>
              </p:cNvCxnSpPr>
              <p:nvPr/>
            </p:nvCxnSpPr>
            <p:spPr bwMode="auto">
              <a:xfrm>
                <a:off x="9417214" y="3749634"/>
                <a:ext cx="1" cy="23739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Straight Arrow Connector 30"/>
              <p:cNvCxnSpPr>
                <a:stCxn id="21" idx="2"/>
                <a:endCxn id="18" idx="0"/>
              </p:cNvCxnSpPr>
              <p:nvPr/>
            </p:nvCxnSpPr>
            <p:spPr bwMode="auto">
              <a:xfrm>
                <a:off x="9742558" y="3752067"/>
                <a:ext cx="4527" cy="234965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>
                <a:stCxn id="21" idx="2"/>
                <a:endCxn id="19" idx="0"/>
              </p:cNvCxnSpPr>
              <p:nvPr/>
            </p:nvCxnSpPr>
            <p:spPr bwMode="auto">
              <a:xfrm>
                <a:off x="9742558" y="3752067"/>
                <a:ext cx="325122" cy="234965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9080580" y="2781575"/>
              <a:ext cx="452994" cy="253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BVH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514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Performance (BVH8-half)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14403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AVX-512 implementation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Native permute and compress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Measured on Intel® Xeon Phi™ 7250 </a:t>
            </a:r>
            <a:r>
              <a:rPr lang="en-US" dirty="0"/>
              <a:t>@ </a:t>
            </a:r>
            <a:r>
              <a:rPr lang="en-US" dirty="0" smtClean="0"/>
              <a:t>1.4GHz (Knight’s Landing)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Timings include full (off-screen) rendering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97187" y="3976460"/>
            <a:ext cx="6866046" cy="1684788"/>
            <a:chOff x="2641202" y="3284983"/>
            <a:chExt cx="6866046" cy="16847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59900"/>
            <a:stretch/>
          </p:blipFill>
          <p:spPr>
            <a:xfrm>
              <a:off x="2641203" y="3861048"/>
              <a:ext cx="6866045" cy="11087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79165"/>
            <a:stretch/>
          </p:blipFill>
          <p:spPr>
            <a:xfrm>
              <a:off x="2641202" y="3284983"/>
              <a:ext cx="6866045" cy="57606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 bwMode="auto">
          <a:xfrm>
            <a:off x="2641203" y="5373216"/>
            <a:ext cx="6722029" cy="274320"/>
          </a:xfrm>
          <a:prstGeom prst="rect">
            <a:avLst/>
          </a:prstGeom>
          <a:solidFill>
            <a:srgbClr val="FF0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Performance (BVH8-full)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18281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AVX2 implementation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Native permute instruction, </a:t>
            </a:r>
            <a:r>
              <a:rPr lang="en-US" u="sng" dirty="0" smtClean="0"/>
              <a:t>compress emulated</a:t>
            </a:r>
            <a:r>
              <a:rPr lang="en-US" dirty="0" smtClean="0"/>
              <a:t> with permute + shift + look-up table (1kb)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Measured on </a:t>
            </a:r>
            <a:r>
              <a:rPr lang="pt-BR" dirty="0"/>
              <a:t>dual-socket </a:t>
            </a:r>
            <a:r>
              <a:rPr lang="pt-BR" dirty="0" smtClean="0"/>
              <a:t>Intel® Xeon™ E5 </a:t>
            </a:r>
            <a:r>
              <a:rPr lang="pt-BR" dirty="0"/>
              <a:t>2680v3 @ </a:t>
            </a:r>
            <a:r>
              <a:rPr lang="pt-BR" dirty="0" smtClean="0"/>
              <a:t>2.5GH (Haswell)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0100"/>
          <a:stretch/>
        </p:blipFill>
        <p:spPr>
          <a:xfrm>
            <a:off x="2281163" y="3717032"/>
            <a:ext cx="6866045" cy="1656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353171" y="5098895"/>
            <a:ext cx="6794037" cy="274320"/>
          </a:xfrm>
          <a:prstGeom prst="rect">
            <a:avLst/>
          </a:prstGeom>
          <a:solidFill>
            <a:srgbClr val="FF0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Conlusion &amp;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37671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Introduced the WiVe algorithm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Fully </a:t>
            </a:r>
            <a:r>
              <a:rPr lang="de-DE" dirty="0"/>
              <a:t>vectorized SIMD single ray traversal </a:t>
            </a:r>
            <a:endParaRPr lang="de-DE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Branch-free traversal iteration for multi-branching BVHs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Fastest on CPUs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</a:t>
            </a:r>
            <a:r>
              <a:rPr lang="en-US" dirty="0" err="1"/>
              <a:t>WiVe</a:t>
            </a:r>
            <a:r>
              <a:rPr lang="en-US" dirty="0"/>
              <a:t> with 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Investigate </a:t>
            </a:r>
            <a:r>
              <a:rPr lang="en-US" dirty="0" err="1"/>
              <a:t>WiVe</a:t>
            </a:r>
            <a:r>
              <a:rPr lang="en-US" dirty="0"/>
              <a:t> on GPUs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/>
              <a:t>Trade throughput for latency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447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15" r="370" b="2570"/>
          <a:stretch/>
        </p:blipFill>
        <p:spPr bwMode="auto">
          <a:xfrm>
            <a:off x="609850" y="-27384"/>
            <a:ext cx="1096718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7427" y="4941168"/>
            <a:ext cx="4958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Email: valentin.fuetterling@itwm.fraunhofer.de</a:t>
            </a:r>
          </a:p>
          <a:p>
            <a:r>
              <a:rPr lang="en-US" dirty="0" smtClean="0"/>
              <a:t>Blog: http://rapt.technology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81563" y="12058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9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22159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Accelerating </a:t>
            </a:r>
            <a:r>
              <a:rPr lang="en-US" u="sng" dirty="0"/>
              <a:t>s</a:t>
            </a:r>
            <a:r>
              <a:rPr lang="en-US" u="sng" dirty="0" smtClean="0"/>
              <a:t>ingle </a:t>
            </a:r>
            <a:r>
              <a:rPr lang="en-US" u="sng" dirty="0"/>
              <a:t>r</a:t>
            </a:r>
            <a:r>
              <a:rPr lang="en-US" u="sng" dirty="0" smtClean="0"/>
              <a:t>ay </a:t>
            </a:r>
            <a:r>
              <a:rPr lang="en-US" u="sng" dirty="0"/>
              <a:t>t</a:t>
            </a:r>
            <a:r>
              <a:rPr lang="en-US" u="sng" dirty="0" smtClean="0"/>
              <a:t>raversal</a:t>
            </a:r>
            <a:r>
              <a:rPr lang="en-US" dirty="0" smtClean="0"/>
              <a:t> on </a:t>
            </a:r>
            <a:r>
              <a:rPr lang="en-US" u="sng" dirty="0" smtClean="0"/>
              <a:t>data-parallel</a:t>
            </a:r>
            <a:r>
              <a:rPr lang="en-US" dirty="0" smtClean="0"/>
              <a:t>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single rays?</a:t>
            </a:r>
            <a:endParaRPr lang="en-US" dirty="0" smtClean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/>
              <a:t>Ease of </a:t>
            </a:r>
            <a:r>
              <a:rPr lang="en-US" dirty="0" smtClean="0"/>
              <a:t>use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Consistent performance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Immediate results</a:t>
            </a:r>
          </a:p>
        </p:txBody>
      </p:sp>
    </p:spTree>
    <p:extLst>
      <p:ext uri="{BB962C8B-B14F-4D97-AF65-F5344CB8AC3E}">
        <p14:creationId xmlns:p14="http://schemas.microsoft.com/office/powerpoint/2010/main" val="326838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Single Ray Traversal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18281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Multi-branching BVH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parallelism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Vector instructions </a:t>
            </a:r>
            <a:r>
              <a:rPr lang="en-US" dirty="0"/>
              <a:t>(SIMD</a:t>
            </a:r>
            <a:r>
              <a:rPr lang="en-US" dirty="0" smtClean="0"/>
              <a:t>)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</a:t>
            </a:r>
            <a:r>
              <a:rPr lang="en-US" dirty="0"/>
              <a:t>traversal </a:t>
            </a:r>
            <a:r>
              <a:rPr lang="en-US" dirty="0" smtClean="0"/>
              <a:t>iteration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coherent memory access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717875" y="630278"/>
            <a:ext cx="1664025" cy="927720"/>
            <a:chOff x="9262528" y="630278"/>
            <a:chExt cx="1664025" cy="927720"/>
          </a:xfrm>
        </p:grpSpPr>
        <p:grpSp>
          <p:nvGrpSpPr>
            <p:cNvPr id="5" name="Group 4"/>
            <p:cNvGrpSpPr/>
            <p:nvPr/>
          </p:nvGrpSpPr>
          <p:grpSpPr>
            <a:xfrm>
              <a:off x="9262528" y="1239975"/>
              <a:ext cx="622613" cy="318023"/>
              <a:chOff x="8185819" y="2246881"/>
              <a:chExt cx="622613" cy="318023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8185819" y="249289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 bwMode="auto">
              <a:xfrm flipV="1">
                <a:off x="8221823" y="2246881"/>
                <a:ext cx="586609" cy="277486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8" name="Group 7"/>
            <p:cNvGrpSpPr/>
            <p:nvPr/>
          </p:nvGrpSpPr>
          <p:grpSpPr>
            <a:xfrm>
              <a:off x="10145933" y="630278"/>
              <a:ext cx="780620" cy="886071"/>
              <a:chOff x="9069224" y="1637184"/>
              <a:chExt cx="780620" cy="886071"/>
            </a:xfrm>
          </p:grpSpPr>
          <p:sp>
            <p:nvSpPr>
              <p:cNvPr id="9" name="Isosceles Triangle 8"/>
              <p:cNvSpPr/>
              <p:nvPr/>
            </p:nvSpPr>
            <p:spPr bwMode="auto">
              <a:xfrm>
                <a:off x="9069224" y="1967233"/>
                <a:ext cx="304800" cy="27964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10" name="Isosceles Triangle 9"/>
              <p:cNvSpPr/>
              <p:nvPr/>
            </p:nvSpPr>
            <p:spPr bwMode="auto">
              <a:xfrm rot="1500000">
                <a:off x="9456188" y="1637184"/>
                <a:ext cx="194943" cy="432048"/>
              </a:xfrm>
              <a:prstGeom prst="triangl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 bwMode="auto">
              <a:xfrm>
                <a:off x="9616745" y="1878360"/>
                <a:ext cx="233099" cy="279648"/>
              </a:xfrm>
              <a:prstGeom prst="triangl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 bwMode="auto">
              <a:xfrm rot="-2700000">
                <a:off x="9423995" y="2091207"/>
                <a:ext cx="385499" cy="432048"/>
              </a:xfrm>
              <a:prstGeom prst="triangl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</p:grp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6808520" y="2218616"/>
            <a:ext cx="3081686" cy="1911194"/>
            <a:chOff x="8444880" y="2781575"/>
            <a:chExt cx="2117841" cy="1313438"/>
          </a:xfrm>
        </p:grpSpPr>
        <p:grpSp>
          <p:nvGrpSpPr>
            <p:cNvPr id="14" name="Group 13"/>
            <p:cNvGrpSpPr/>
            <p:nvPr/>
          </p:nvGrpSpPr>
          <p:grpSpPr>
            <a:xfrm>
              <a:off x="9313575" y="2831241"/>
              <a:ext cx="1249146" cy="1263772"/>
              <a:chOff x="8952897" y="2993292"/>
              <a:chExt cx="1249146" cy="1263772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8952897" y="3987032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9282851" y="3987032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9612721" y="3987032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9933316" y="3987032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9282850" y="3479634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9608194" y="3482067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9429260" y="2993292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 bwMode="auto">
              <a:xfrm>
                <a:off x="8952897" y="3987032"/>
                <a:ext cx="268727" cy="270000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4" name="Isosceles Triangle 23"/>
              <p:cNvSpPr>
                <a:spLocks noChangeAspect="1"/>
              </p:cNvSpPr>
              <p:nvPr/>
            </p:nvSpPr>
            <p:spPr bwMode="auto">
              <a:xfrm rot="1500000">
                <a:off x="9396902" y="3977158"/>
                <a:ext cx="121827" cy="270000"/>
              </a:xfrm>
              <a:prstGeom prst="triangl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 bwMode="auto">
              <a:xfrm>
                <a:off x="9634558" y="4005064"/>
                <a:ext cx="216000" cy="252000"/>
              </a:xfrm>
              <a:prstGeom prst="triangl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26" name="Isosceles Triangle 25"/>
              <p:cNvSpPr>
                <a:spLocks noChangeAspect="1"/>
              </p:cNvSpPr>
              <p:nvPr/>
            </p:nvSpPr>
            <p:spPr bwMode="auto">
              <a:xfrm rot="-2700000">
                <a:off x="9935404" y="3973972"/>
                <a:ext cx="216000" cy="242082"/>
              </a:xfrm>
              <a:prstGeom prst="triangl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cxnSp>
            <p:nvCxnSpPr>
              <p:cNvPr id="27" name="Straight Arrow Connector 26"/>
              <p:cNvCxnSpPr>
                <a:stCxn id="22" idx="2"/>
                <a:endCxn id="20" idx="0"/>
              </p:cNvCxnSpPr>
              <p:nvPr/>
            </p:nvCxnSpPr>
            <p:spPr bwMode="auto">
              <a:xfrm flipH="1">
                <a:off x="9417214" y="3263292"/>
                <a:ext cx="146410" cy="216342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>
                <a:stCxn id="22" idx="2"/>
                <a:endCxn id="21" idx="0"/>
              </p:cNvCxnSpPr>
              <p:nvPr/>
            </p:nvCxnSpPr>
            <p:spPr bwMode="auto">
              <a:xfrm>
                <a:off x="9563624" y="3263292"/>
                <a:ext cx="178934" cy="218775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>
                <a:stCxn id="20" idx="2"/>
                <a:endCxn id="16" idx="0"/>
              </p:cNvCxnSpPr>
              <p:nvPr/>
            </p:nvCxnSpPr>
            <p:spPr bwMode="auto">
              <a:xfrm flipH="1">
                <a:off x="9087261" y="3749634"/>
                <a:ext cx="329953" cy="23739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>
                <a:stCxn id="20" idx="2"/>
                <a:endCxn id="17" idx="0"/>
              </p:cNvCxnSpPr>
              <p:nvPr/>
            </p:nvCxnSpPr>
            <p:spPr bwMode="auto">
              <a:xfrm>
                <a:off x="9417214" y="3749634"/>
                <a:ext cx="1" cy="23739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1" name="Straight Arrow Connector 30"/>
              <p:cNvCxnSpPr>
                <a:stCxn id="21" idx="2"/>
                <a:endCxn id="18" idx="0"/>
              </p:cNvCxnSpPr>
              <p:nvPr/>
            </p:nvCxnSpPr>
            <p:spPr bwMode="auto">
              <a:xfrm>
                <a:off x="9742558" y="3752067"/>
                <a:ext cx="4527" cy="234965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>
                <a:stCxn id="21" idx="2"/>
                <a:endCxn id="19" idx="0"/>
              </p:cNvCxnSpPr>
              <p:nvPr/>
            </p:nvCxnSpPr>
            <p:spPr bwMode="auto">
              <a:xfrm>
                <a:off x="9742558" y="3752067"/>
                <a:ext cx="325122" cy="234965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8444880" y="2781575"/>
              <a:ext cx="946528" cy="253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Binary BVH</a:t>
              </a:r>
              <a:endParaRPr lang="en-US" dirty="0"/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371676" y="4523955"/>
            <a:ext cx="2544505" cy="1250832"/>
            <a:chOff x="8833891" y="4462223"/>
            <a:chExt cx="1714437" cy="842786"/>
          </a:xfrm>
        </p:grpSpPr>
        <p:grpSp>
          <p:nvGrpSpPr>
            <p:cNvPr id="34" name="Group 33"/>
            <p:cNvGrpSpPr/>
            <p:nvPr/>
          </p:nvGrpSpPr>
          <p:grpSpPr>
            <a:xfrm>
              <a:off x="9299182" y="4511889"/>
              <a:ext cx="1249146" cy="793120"/>
              <a:chOff x="6673651" y="4547412"/>
              <a:chExt cx="1249146" cy="793120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6673651" y="5070500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7003605" y="5070500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7333475" y="5070500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7654070" y="5070500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7156466" y="4547412"/>
                <a:ext cx="268727" cy="27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 bwMode="auto">
              <a:xfrm>
                <a:off x="6673651" y="5070500"/>
                <a:ext cx="268727" cy="270000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42" name="Isosceles Triangle 41"/>
              <p:cNvSpPr>
                <a:spLocks noChangeAspect="1"/>
              </p:cNvSpPr>
              <p:nvPr/>
            </p:nvSpPr>
            <p:spPr bwMode="auto">
              <a:xfrm rot="1500000">
                <a:off x="7117656" y="5060626"/>
                <a:ext cx="121827" cy="270000"/>
              </a:xfrm>
              <a:prstGeom prst="triangl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43" name="Isosceles Triangle 42"/>
              <p:cNvSpPr/>
              <p:nvPr/>
            </p:nvSpPr>
            <p:spPr bwMode="auto">
              <a:xfrm>
                <a:off x="7355312" y="5088532"/>
                <a:ext cx="216000" cy="252000"/>
              </a:xfrm>
              <a:prstGeom prst="triangl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sp>
            <p:nvSpPr>
              <p:cNvPr id="44" name="Isosceles Triangle 43"/>
              <p:cNvSpPr>
                <a:spLocks noChangeAspect="1"/>
              </p:cNvSpPr>
              <p:nvPr/>
            </p:nvSpPr>
            <p:spPr bwMode="auto">
              <a:xfrm rot="18900000">
                <a:off x="7656158" y="5057440"/>
                <a:ext cx="216000" cy="242082"/>
              </a:xfrm>
              <a:prstGeom prst="triangle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cxnSp>
            <p:nvCxnSpPr>
              <p:cNvPr id="45" name="Straight Arrow Connector 44"/>
              <p:cNvCxnSpPr>
                <a:stCxn id="40" idx="2"/>
                <a:endCxn id="36" idx="0"/>
              </p:cNvCxnSpPr>
              <p:nvPr/>
            </p:nvCxnSpPr>
            <p:spPr bwMode="auto">
              <a:xfrm flipH="1">
                <a:off x="6808015" y="4817412"/>
                <a:ext cx="482815" cy="2530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6" name="Straight Arrow Connector 45"/>
              <p:cNvCxnSpPr>
                <a:stCxn id="40" idx="2"/>
                <a:endCxn id="37" idx="0"/>
              </p:cNvCxnSpPr>
              <p:nvPr/>
            </p:nvCxnSpPr>
            <p:spPr bwMode="auto">
              <a:xfrm flipH="1">
                <a:off x="7137969" y="4817412"/>
                <a:ext cx="152861" cy="2530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7" name="Straight Arrow Connector 46"/>
              <p:cNvCxnSpPr>
                <a:stCxn id="40" idx="2"/>
                <a:endCxn id="38" idx="0"/>
              </p:cNvCxnSpPr>
              <p:nvPr/>
            </p:nvCxnSpPr>
            <p:spPr bwMode="auto">
              <a:xfrm>
                <a:off x="7290830" y="4817412"/>
                <a:ext cx="177009" cy="2530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8" name="Straight Arrow Connector 47"/>
              <p:cNvCxnSpPr>
                <a:stCxn id="40" idx="2"/>
                <a:endCxn id="39" idx="0"/>
              </p:cNvCxnSpPr>
              <p:nvPr/>
            </p:nvCxnSpPr>
            <p:spPr bwMode="auto">
              <a:xfrm>
                <a:off x="7290830" y="4817412"/>
                <a:ext cx="497604" cy="25308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8833891" y="4462223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BVH4</a:t>
              </a:r>
              <a:endParaRPr lang="en-US" dirty="0"/>
            </a:p>
          </p:txBody>
        </p:sp>
      </p:grpSp>
      <p:sp>
        <p:nvSpPr>
          <p:cNvPr id="51" name="Multiply 50"/>
          <p:cNvSpPr/>
          <p:nvPr/>
        </p:nvSpPr>
        <p:spPr bwMode="auto">
          <a:xfrm>
            <a:off x="8350625" y="2652892"/>
            <a:ext cx="1253007" cy="1097280"/>
          </a:xfrm>
          <a:prstGeom prst="mathMultiply">
            <a:avLst>
              <a:gd name="adj1" fmla="val 443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rutiger LT Com 55 Roman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960975" y="5154067"/>
            <a:ext cx="3193891" cy="822960"/>
            <a:chOff x="6960975" y="5154067"/>
            <a:chExt cx="3193891" cy="822960"/>
          </a:xfrm>
        </p:grpSpPr>
        <p:sp>
          <p:nvSpPr>
            <p:cNvPr id="49" name="Oval 48"/>
            <p:cNvSpPr/>
            <p:nvPr/>
          </p:nvSpPr>
          <p:spPr bwMode="auto">
            <a:xfrm>
              <a:off x="7767615" y="5154067"/>
              <a:ext cx="2387251" cy="822960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960975" y="5574377"/>
              <a:ext cx="622613" cy="318023"/>
              <a:chOff x="7870275" y="1392375"/>
              <a:chExt cx="622613" cy="318023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7870275" y="163839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 bwMode="auto">
              <a:xfrm flipV="1">
                <a:off x="7906279" y="1392375"/>
                <a:ext cx="586609" cy="277486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4" name="Rectangle 3"/>
          <p:cNvSpPr/>
          <p:nvPr/>
        </p:nvSpPr>
        <p:spPr>
          <a:xfrm>
            <a:off x="477123" y="52939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Dammertz</a:t>
            </a:r>
            <a:r>
              <a:rPr lang="en-US" dirty="0"/>
              <a:t> et al. 2008; Ernst and Greiner </a:t>
            </a:r>
            <a:r>
              <a:rPr lang="en-US" dirty="0" smtClean="0"/>
              <a:t>2008;</a:t>
            </a:r>
          </a:p>
          <a:p>
            <a:r>
              <a:rPr lang="en-US" dirty="0" smtClean="0"/>
              <a:t>Wald </a:t>
            </a:r>
            <a:r>
              <a:rPr lang="en-US" dirty="0"/>
              <a:t>et al. 2008]</a:t>
            </a:r>
          </a:p>
        </p:txBody>
      </p:sp>
    </p:spTree>
    <p:extLst>
      <p:ext uri="{BB962C8B-B14F-4D97-AF65-F5344CB8AC3E}">
        <p14:creationId xmlns:p14="http://schemas.microsoft.com/office/powerpoint/2010/main" val="9602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1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01043" y="2082592"/>
            <a:ext cx="2520280" cy="1872208"/>
            <a:chOff x="8617867" y="1412776"/>
            <a:chExt cx="2520280" cy="1872208"/>
          </a:xfrm>
        </p:grpSpPr>
        <p:sp>
          <p:nvSpPr>
            <p:cNvPr id="7" name="Rectangle 6"/>
            <p:cNvSpPr/>
            <p:nvPr/>
          </p:nvSpPr>
          <p:spPr>
            <a:xfrm>
              <a:off x="8617867" y="1412776"/>
              <a:ext cx="2520280" cy="187220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Inner Node Iteration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766268" y="1700808"/>
              <a:ext cx="2233273" cy="432048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Bounding Box Intersection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766268" y="2204864"/>
              <a:ext cx="2227861" cy="42976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Node Ordering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66268" y="2708920"/>
              <a:ext cx="2233273" cy="429768"/>
            </a:xfrm>
            <a:prstGeom prst="rect">
              <a:avLst/>
            </a:prstGeom>
            <a:solidFill>
              <a:srgbClr val="B1C800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Stack Operation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07018" y="4323224"/>
            <a:ext cx="2520280" cy="1359768"/>
            <a:chOff x="8623842" y="3437384"/>
            <a:chExt cx="2520280" cy="1359768"/>
          </a:xfrm>
        </p:grpSpPr>
        <p:sp>
          <p:nvSpPr>
            <p:cNvPr id="13" name="Rectangle 12"/>
            <p:cNvSpPr/>
            <p:nvPr/>
          </p:nvSpPr>
          <p:spPr>
            <a:xfrm>
              <a:off x="8623842" y="3437384"/>
              <a:ext cx="2520280" cy="1359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Leaf Node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772243" y="3725416"/>
              <a:ext cx="2233273" cy="43204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Triangle Intersection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772243" y="4229472"/>
              <a:ext cx="2227861" cy="4297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Stack Compaction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355419" y="1290504"/>
            <a:ext cx="2233273" cy="4320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</a:rPr>
              <a:t>Ray Setup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0" name="Curved Connector 19"/>
          <p:cNvCxnSpPr>
            <a:stCxn id="13" idx="1"/>
            <a:endCxn id="7" idx="1"/>
          </p:cNvCxnSpPr>
          <p:nvPr/>
        </p:nvCxnSpPr>
        <p:spPr>
          <a:xfrm rot="10800000">
            <a:off x="1201044" y="3018696"/>
            <a:ext cx="5975" cy="1984412"/>
          </a:xfrm>
          <a:prstGeom prst="curvedConnector3">
            <a:avLst>
              <a:gd name="adj1" fmla="val 7616452"/>
            </a:avLst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3" idx="0"/>
          </p:cNvCxnSpPr>
          <p:nvPr/>
        </p:nvCxnSpPr>
        <p:spPr>
          <a:xfrm>
            <a:off x="2461183" y="3954800"/>
            <a:ext cx="5975" cy="368424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2"/>
            <a:endCxn id="7" idx="0"/>
          </p:cNvCxnSpPr>
          <p:nvPr/>
        </p:nvCxnSpPr>
        <p:spPr>
          <a:xfrm flipH="1">
            <a:off x="2461183" y="1722552"/>
            <a:ext cx="10873" cy="360040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10800000" flipH="1">
            <a:off x="3734706" y="2495204"/>
            <a:ext cx="5975" cy="1188720"/>
          </a:xfrm>
          <a:prstGeom prst="curvedConnector3">
            <a:avLst>
              <a:gd name="adj1" fmla="val 7233858"/>
            </a:avLst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729435" y="2461084"/>
            <a:ext cx="1695611" cy="1183940"/>
            <a:chOff x="1475656" y="2348880"/>
            <a:chExt cx="1695611" cy="1183940"/>
          </a:xfrm>
        </p:grpSpPr>
        <p:grpSp>
          <p:nvGrpSpPr>
            <p:cNvPr id="31" name="Group 30"/>
            <p:cNvGrpSpPr/>
            <p:nvPr/>
          </p:nvGrpSpPr>
          <p:grpSpPr>
            <a:xfrm>
              <a:off x="1763087" y="2455383"/>
              <a:ext cx="1408180" cy="973617"/>
              <a:chOff x="1763087" y="2455383"/>
              <a:chExt cx="1408180" cy="973617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763087" y="2455383"/>
                <a:ext cx="792689" cy="510231"/>
              </a:xfrm>
              <a:prstGeom prst="rect">
                <a:avLst/>
              </a:prstGeom>
              <a:solidFill>
                <a:srgbClr val="00B0F0">
                  <a:alpha val="50196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177169" y="2740713"/>
                <a:ext cx="305999" cy="688287"/>
              </a:xfrm>
              <a:prstGeom prst="rect">
                <a:avLst/>
              </a:prstGeom>
              <a:solidFill>
                <a:srgbClr val="C0504D">
                  <a:alpha val="50196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555777" y="2708919"/>
                <a:ext cx="432048" cy="375938"/>
              </a:xfrm>
              <a:prstGeom prst="rect">
                <a:avLst/>
              </a:prstGeom>
              <a:solidFill>
                <a:srgbClr val="8064A2">
                  <a:alpha val="50196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699793" y="3011436"/>
                <a:ext cx="471474" cy="374358"/>
              </a:xfrm>
              <a:prstGeom prst="rect">
                <a:avLst/>
              </a:prstGeom>
              <a:solidFill>
                <a:srgbClr val="F79646">
                  <a:alpha val="50196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1475656" y="2348880"/>
              <a:ext cx="1656184" cy="118394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lg" len="lg"/>
              <a:tailEnd type="stealth" w="lg" len="lg"/>
            </a:ln>
            <a:effectLst/>
          </p:spPr>
        </p:cxnSp>
        <p:sp>
          <p:nvSpPr>
            <p:cNvPr id="34" name="Oval 33"/>
            <p:cNvSpPr/>
            <p:nvPr/>
          </p:nvSpPr>
          <p:spPr>
            <a:xfrm>
              <a:off x="1745087" y="2537288"/>
              <a:ext cx="36000" cy="36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313471" y="2947240"/>
              <a:ext cx="36000" cy="36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61361" y="2841569"/>
              <a:ext cx="36000" cy="3600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65168" y="3052773"/>
              <a:ext cx="36000" cy="36000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681793" y="3213372"/>
              <a:ext cx="36000" cy="36000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894167" y="3367794"/>
              <a:ext cx="36000" cy="36000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216065" y="2570410"/>
            <a:ext cx="1833850" cy="767067"/>
            <a:chOff x="8185819" y="2373901"/>
            <a:chExt cx="1833850" cy="767067"/>
          </a:xfrm>
        </p:grpSpPr>
        <p:sp>
          <p:nvSpPr>
            <p:cNvPr id="52" name="Rectangle 51"/>
            <p:cNvSpPr/>
            <p:nvPr/>
          </p:nvSpPr>
          <p:spPr>
            <a:xfrm>
              <a:off x="8185819" y="2700568"/>
              <a:ext cx="288000" cy="288000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623338" y="2700568"/>
              <a:ext cx="288000" cy="2880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055354" y="2700568"/>
              <a:ext cx="288000" cy="288000"/>
            </a:xfrm>
            <a:prstGeom prst="rect">
              <a:avLst/>
            </a:prstGeom>
            <a:solidFill>
              <a:srgbClr val="F79646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487370" y="2700568"/>
              <a:ext cx="288000" cy="288000"/>
            </a:xfrm>
            <a:prstGeom prst="rect">
              <a:avLst/>
            </a:prstGeom>
            <a:solidFill>
              <a:srgbClr val="8064A2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" name="Curved Connector 56"/>
            <p:cNvCxnSpPr/>
            <p:nvPr/>
          </p:nvCxnSpPr>
          <p:spPr bwMode="auto">
            <a:xfrm rot="5400000" flipH="1" flipV="1">
              <a:off x="8547620" y="2377516"/>
              <a:ext cx="12700" cy="437519"/>
            </a:xfrm>
            <a:prstGeom prst="curvedConnector3">
              <a:avLst>
                <a:gd name="adj1" fmla="val 180000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58" name="Multiply 57"/>
            <p:cNvSpPr/>
            <p:nvPr/>
          </p:nvSpPr>
          <p:spPr bwMode="auto">
            <a:xfrm>
              <a:off x="9243070" y="2373901"/>
              <a:ext cx="776599" cy="767067"/>
            </a:xfrm>
            <a:prstGeom prst="mathMultiply">
              <a:avLst>
                <a:gd name="adj1" fmla="val 4430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0138020" y="2204864"/>
            <a:ext cx="640087" cy="1599623"/>
            <a:chOff x="10570068" y="2204864"/>
            <a:chExt cx="640087" cy="1599623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10570068" y="2204864"/>
              <a:ext cx="640087" cy="54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0" name="Rectangle 59"/>
            <p:cNvSpPr/>
            <p:nvPr/>
          </p:nvSpPr>
          <p:spPr>
            <a:xfrm flipV="1">
              <a:off x="10746113" y="2210806"/>
              <a:ext cx="288000" cy="508727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746113" y="2719554"/>
              <a:ext cx="288000" cy="288000"/>
            </a:xfrm>
            <a:prstGeom prst="rect">
              <a:avLst/>
            </a:prstGeom>
            <a:solidFill>
              <a:srgbClr val="F79646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746113" y="3007554"/>
              <a:ext cx="288000" cy="288000"/>
            </a:xfrm>
            <a:prstGeom prst="rect">
              <a:avLst/>
            </a:prstGeom>
            <a:solidFill>
              <a:srgbClr val="C0504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746112" y="3516487"/>
              <a:ext cx="288000" cy="2880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517558" y="2080326"/>
            <a:ext cx="7052637" cy="1840592"/>
            <a:chOff x="4517558" y="2080326"/>
            <a:chExt cx="7052637" cy="1840592"/>
          </a:xfrm>
        </p:grpSpPr>
        <p:cxnSp>
          <p:nvCxnSpPr>
            <p:cNvPr id="64" name="Straight Arrow Connector 63"/>
            <p:cNvCxnSpPr>
              <a:stCxn id="93" idx="3"/>
              <a:endCxn id="94" idx="1"/>
            </p:cNvCxnSpPr>
            <p:nvPr/>
          </p:nvCxnSpPr>
          <p:spPr>
            <a:xfrm flipV="1">
              <a:off x="9121923" y="2999877"/>
              <a:ext cx="288032" cy="149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lg" len="lg"/>
              <a:tailEnd type="stealth" w="lg" len="lg"/>
            </a:ln>
            <a:effectLst/>
          </p:spPr>
        </p:cxnSp>
        <p:sp>
          <p:nvSpPr>
            <p:cNvPr id="92" name="Rectangle 91"/>
            <p:cNvSpPr/>
            <p:nvPr/>
          </p:nvSpPr>
          <p:spPr bwMode="auto">
            <a:xfrm>
              <a:off x="4517558" y="2081817"/>
              <a:ext cx="2160240" cy="1839101"/>
            </a:xfrm>
            <a:prstGeom prst="rect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6961683" y="2081817"/>
              <a:ext cx="2160240" cy="1839101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9409955" y="2080326"/>
              <a:ext cx="2160240" cy="1839101"/>
            </a:xfrm>
            <a:prstGeom prst="rect">
              <a:avLst/>
            </a:prstGeom>
            <a:noFill/>
            <a:ln w="12700" cap="flat" cmpd="sng" algn="ctr">
              <a:solidFill>
                <a:srgbClr val="B1C8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cxnSp>
          <p:nvCxnSpPr>
            <p:cNvPr id="99" name="Straight Arrow Connector 98"/>
            <p:cNvCxnSpPr>
              <a:stCxn id="92" idx="3"/>
              <a:endCxn id="93" idx="1"/>
            </p:cNvCxnSpPr>
            <p:nvPr/>
          </p:nvCxnSpPr>
          <p:spPr>
            <a:xfrm>
              <a:off x="6677798" y="3001368"/>
              <a:ext cx="283885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headEnd type="none" w="lg" len="lg"/>
              <a:tailEnd type="stealth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07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Ordering: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1754190"/>
            <a:ext cx="10967189" cy="33793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Ideal traversal order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Minimal traversal iterations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Unknown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Distance heuristic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Intersection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 heuristic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Pre-compute order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6313611" y="1844824"/>
            <a:ext cx="1804135" cy="1223740"/>
            <a:chOff x="6313611" y="1844824"/>
            <a:chExt cx="1804135" cy="1223740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 bwMode="auto">
            <a:xfrm>
              <a:off x="6853011" y="1844824"/>
              <a:ext cx="756084" cy="75608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 bwMode="auto">
            <a:xfrm>
              <a:off x="7361662" y="2211455"/>
              <a:ext cx="756084" cy="756084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6594539" y="2415578"/>
              <a:ext cx="1266584" cy="652986"/>
              <a:chOff x="7812327" y="2799082"/>
              <a:chExt cx="723762" cy="373134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7812327" y="310020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 bwMode="auto">
              <a:xfrm flipV="1">
                <a:off x="7848331" y="2799082"/>
                <a:ext cx="687758" cy="331913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6313611" y="2231786"/>
              <a:ext cx="1250476" cy="208528"/>
              <a:chOff x="7449661" y="3231084"/>
              <a:chExt cx="714558" cy="119159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449661" y="323108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7485665" y="3262557"/>
                <a:ext cx="678554" cy="87686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66" name="Group 65"/>
          <p:cNvGrpSpPr/>
          <p:nvPr/>
        </p:nvGrpSpPr>
        <p:grpSpPr>
          <a:xfrm>
            <a:off x="6330590" y="4075943"/>
            <a:ext cx="2653913" cy="1223740"/>
            <a:chOff x="8337272" y="4075943"/>
            <a:chExt cx="2653913" cy="1223740"/>
          </a:xfrm>
        </p:grpSpPr>
        <p:sp>
          <p:nvSpPr>
            <p:cNvPr id="14" name="Rectangle 13"/>
            <p:cNvSpPr>
              <a:spLocks noChangeAspect="1"/>
            </p:cNvSpPr>
            <p:nvPr/>
          </p:nvSpPr>
          <p:spPr bwMode="auto">
            <a:xfrm>
              <a:off x="8876672" y="4075943"/>
              <a:ext cx="756084" cy="756084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9385323" y="4442574"/>
              <a:ext cx="756084" cy="756084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8337272" y="4462912"/>
              <a:ext cx="1187469" cy="183785"/>
              <a:chOff x="7449661" y="3231084"/>
              <a:chExt cx="678554" cy="10502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7449661" y="323108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7485665" y="3262557"/>
                <a:ext cx="642550" cy="73547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9374095" y="4275383"/>
              <a:ext cx="1617090" cy="493685"/>
              <a:chOff x="6960284" y="2890111"/>
              <a:chExt cx="924051" cy="282105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7812327" y="310020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flipH="1" flipV="1">
                <a:off x="6960284" y="2890111"/>
                <a:ext cx="888047" cy="240885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8618200" y="4646697"/>
              <a:ext cx="1266584" cy="652986"/>
              <a:chOff x="7812327" y="2799082"/>
              <a:chExt cx="723762" cy="373134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7812327" y="310020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utiger LT Com 55 Roman" pitchFamily="34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7848331" y="2799082"/>
                <a:ext cx="687758" cy="331913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67" name="Group 66"/>
          <p:cNvGrpSpPr/>
          <p:nvPr/>
        </p:nvGrpSpPr>
        <p:grpSpPr>
          <a:xfrm>
            <a:off x="6169595" y="4063960"/>
            <a:ext cx="2961870" cy="1122850"/>
            <a:chOff x="8176277" y="4063960"/>
            <a:chExt cx="2961870" cy="1122850"/>
          </a:xfrm>
        </p:grpSpPr>
        <p:sp>
          <p:nvSpPr>
            <p:cNvPr id="9" name="TextBox 8"/>
            <p:cNvSpPr txBox="1"/>
            <p:nvPr/>
          </p:nvSpPr>
          <p:spPr>
            <a:xfrm>
              <a:off x="8176277" y="406396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x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725855" y="418254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6"/>
                  </a:solidFill>
                </a:rPr>
                <a:t>1</a:t>
              </a:r>
              <a:r>
                <a:rPr lang="en-US" sz="2000" baseline="-25000" dirty="0" smtClean="0">
                  <a:solidFill>
                    <a:schemeClr val="accent6"/>
                  </a:solidFill>
                </a:rPr>
                <a:t>x</a:t>
              </a:r>
              <a:endParaRPr lang="en-US" sz="2000" baseline="-25000" dirty="0">
                <a:solidFill>
                  <a:schemeClr val="accent6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75061" y="4786700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0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x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790004" y="2276061"/>
            <a:ext cx="774083" cy="457726"/>
            <a:chOff x="6790004" y="2276061"/>
            <a:chExt cx="774083" cy="457726"/>
          </a:xfrm>
        </p:grpSpPr>
        <p:sp>
          <p:nvSpPr>
            <p:cNvPr id="57" name="Oval 56"/>
            <p:cNvSpPr/>
            <p:nvPr/>
          </p:nvSpPr>
          <p:spPr bwMode="auto">
            <a:xfrm>
              <a:off x="6790004" y="2276061"/>
              <a:ext cx="126014" cy="126014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438073" y="2534202"/>
              <a:ext cx="126014" cy="126014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280556" y="2607773"/>
              <a:ext cx="126014" cy="126014"/>
            </a:xfrm>
            <a:prstGeom prst="ellips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94246" y="2340393"/>
              <a:ext cx="126014" cy="126014"/>
            </a:xfrm>
            <a:prstGeom prst="ellipse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2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Limitations?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93" y="2420888"/>
            <a:ext cx="10967189" cy="299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Variable number of active nodes N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Treat N &lt; 3 as special cases for efficiency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Branchy code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17265" y="1052736"/>
            <a:ext cx="8352930" cy="4320480"/>
            <a:chOff x="3217265" y="1052736"/>
            <a:chExt cx="8352930" cy="4320480"/>
          </a:xfrm>
        </p:grpSpPr>
        <p:cxnSp>
          <p:nvCxnSpPr>
            <p:cNvPr id="11" name="Straight Connector 10"/>
            <p:cNvCxnSpPr>
              <a:stCxn id="8" idx="3"/>
            </p:cNvCxnSpPr>
            <p:nvPr/>
          </p:nvCxnSpPr>
          <p:spPr bwMode="auto">
            <a:xfrm flipV="1">
              <a:off x="3217265" y="1196752"/>
              <a:ext cx="4176466" cy="129500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9" idx="3"/>
            </p:cNvCxnSpPr>
            <p:nvPr/>
          </p:nvCxnSpPr>
          <p:spPr bwMode="auto">
            <a:xfrm>
              <a:off x="3222677" y="2995812"/>
              <a:ext cx="4171054" cy="22333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4" t="10907" r="74407" b="47091"/>
            <a:stretch/>
          </p:blipFill>
          <p:spPr>
            <a:xfrm>
              <a:off x="7177707" y="1052736"/>
              <a:ext cx="4392488" cy="43204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841003" y="1484784"/>
            <a:ext cx="2520280" cy="1872208"/>
            <a:chOff x="8257827" y="2060848"/>
            <a:chExt cx="2520280" cy="1872208"/>
          </a:xfrm>
        </p:grpSpPr>
        <p:sp>
          <p:nvSpPr>
            <p:cNvPr id="5" name="Rectangle 4"/>
            <p:cNvSpPr/>
            <p:nvPr/>
          </p:nvSpPr>
          <p:spPr>
            <a:xfrm>
              <a:off x="8257827" y="2060848"/>
              <a:ext cx="2520280" cy="187220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Inner Node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406228" y="2348880"/>
              <a:ext cx="2233273" cy="432048"/>
            </a:xfrm>
            <a:prstGeom prst="rect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Bounding Box Intersection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06228" y="2852936"/>
              <a:ext cx="2227861" cy="429768"/>
            </a:xfrm>
            <a:prstGeom prst="rect">
              <a:avLst/>
            </a:prstGeom>
            <a:solidFill>
              <a:srgbClr val="E2001A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Node Ordering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06228" y="3356992"/>
              <a:ext cx="2233273" cy="42976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</a:rPr>
                <a:t>Stack Operation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4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Accelerated Single Ray Tracing for </a:t>
            </a:r>
            <a:r>
              <a:rPr lang="en-US" b="1" dirty="0"/>
              <a:t>Wi</a:t>
            </a:r>
            <a:r>
              <a:rPr lang="en-US" dirty="0"/>
              <a:t>de </a:t>
            </a:r>
            <a:r>
              <a:rPr lang="en-US" b="1" dirty="0"/>
              <a:t>Ve</a:t>
            </a:r>
            <a:r>
              <a:rPr lang="en-US" dirty="0"/>
              <a:t>ctor Units</a:t>
            </a:r>
          </a:p>
        </p:txBody>
      </p:sp>
    </p:spTree>
    <p:extLst>
      <p:ext uri="{BB962C8B-B14F-4D97-AF65-F5344CB8AC3E}">
        <p14:creationId xmlns:p14="http://schemas.microsoft.com/office/powerpoint/2010/main" val="13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62"/>
</p:tagLst>
</file>

<file path=ppt/theme/theme1.xml><?xml version="1.0" encoding="utf-8"?>
<a:theme xmlns:a="http://schemas.openxmlformats.org/drawingml/2006/main" name="ITWM-16zu9-whiteHG">
  <a:themeElements>
    <a:clrScheme name="ITWM-Master mit Hinweisen 1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ITWM-Master mit Hinweise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lnDef>
  </a:objectDefaults>
  <a:extraClrSchemeLst>
    <a:extraClrScheme>
      <a:clrScheme name="ITWM-Master mit Hinweisen 1">
        <a:dk1>
          <a:srgbClr val="000000"/>
        </a:dk1>
        <a:lt1>
          <a:srgbClr val="FFFFFF"/>
        </a:lt1>
        <a:dk2>
          <a:srgbClr val="179C7D"/>
        </a:dk2>
        <a:lt2>
          <a:srgbClr val="A8AFAF"/>
        </a:lt2>
        <a:accent1>
          <a:srgbClr val="EB6A0A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F3B9AA"/>
        </a:accent5>
        <a:accent6>
          <a:srgbClr val="006384"/>
        </a:accent6>
        <a:hlink>
          <a:srgbClr val="25BAE2"/>
        </a:hlink>
        <a:folHlink>
          <a:srgbClr val="B1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ITWM-16zu9-whiteHG</Template>
  <TotalTime>4863</TotalTime>
  <Words>850</Words>
  <Application>Microsoft Office PowerPoint</Application>
  <PresentationFormat>Custom</PresentationFormat>
  <Paragraphs>372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Frutiger LT Com 45 Light</vt:lpstr>
      <vt:lpstr>Frutiger LT Com 55 Roman</vt:lpstr>
      <vt:lpstr>Wingdings</vt:lpstr>
      <vt:lpstr>ITWM-16zu9-whiteHG</vt:lpstr>
      <vt:lpstr>Accelerated Single Ray Tracing for Wide Vector Units</vt:lpstr>
      <vt:lpstr>Introduction – Ray Tracing</vt:lpstr>
      <vt:lpstr>Motivation</vt:lpstr>
      <vt:lpstr>Current Single Ray Traversal</vt:lpstr>
      <vt:lpstr>State-Of-The-Art</vt:lpstr>
      <vt:lpstr>Building Blocks</vt:lpstr>
      <vt:lpstr>Node Ordering: Heuristics</vt:lpstr>
      <vt:lpstr>Data-parallel Limitations?</vt:lpstr>
      <vt:lpstr>Wive</vt:lpstr>
      <vt:lpstr>Contributions</vt:lpstr>
      <vt:lpstr>WiVe Key Ideas</vt:lpstr>
      <vt:lpstr>WiVe Algorithm</vt:lpstr>
      <vt:lpstr>WiVe Node Order</vt:lpstr>
      <vt:lpstr>WiVe Configurations (BVH8-half)</vt:lpstr>
      <vt:lpstr>WiVe Configurations (BVH8-full)</vt:lpstr>
      <vt:lpstr>EvaLUation</vt:lpstr>
      <vt:lpstr>Experimental Setup</vt:lpstr>
      <vt:lpstr>Input / Output</vt:lpstr>
      <vt:lpstr>Results – Order Heuristic</vt:lpstr>
      <vt:lpstr>Results – Performance (BVH8-half)</vt:lpstr>
      <vt:lpstr>Results – Performance (BVH8-full)</vt:lpstr>
      <vt:lpstr>Conlusion &amp; Outlook</vt:lpstr>
      <vt:lpstr>PowerPoint Presentation</vt:lpstr>
    </vt:vector>
  </TitlesOfParts>
  <Company>Fraunhofer Gesellschaft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Allgemeine Hinweise</dc:title>
  <dc:creator>Gesa Ermel</dc:creator>
  <cp:lastModifiedBy>Valentin</cp:lastModifiedBy>
  <cp:revision>436</cp:revision>
  <dcterms:created xsi:type="dcterms:W3CDTF">2015-05-15T09:55:05Z</dcterms:created>
  <dcterms:modified xsi:type="dcterms:W3CDTF">2017-07-28T22:12:20Z</dcterms:modified>
</cp:coreProperties>
</file>