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9"/>
  </p:notesMasterIdLst>
  <p:sldIdLst>
    <p:sldId id="388" r:id="rId2"/>
    <p:sldId id="358" r:id="rId3"/>
    <p:sldId id="361" r:id="rId4"/>
    <p:sldId id="392" r:id="rId5"/>
    <p:sldId id="393" r:id="rId6"/>
    <p:sldId id="359" r:id="rId7"/>
    <p:sldId id="354" r:id="rId8"/>
    <p:sldId id="377" r:id="rId9"/>
    <p:sldId id="378" r:id="rId10"/>
    <p:sldId id="389" r:id="rId11"/>
    <p:sldId id="390" r:id="rId12"/>
    <p:sldId id="375" r:id="rId13"/>
    <p:sldId id="376" r:id="rId14"/>
    <p:sldId id="365" r:id="rId15"/>
    <p:sldId id="370" r:id="rId16"/>
    <p:sldId id="371" r:id="rId17"/>
    <p:sldId id="372" r:id="rId18"/>
    <p:sldId id="373" r:id="rId19"/>
    <p:sldId id="312" r:id="rId20"/>
    <p:sldId id="385" r:id="rId21"/>
    <p:sldId id="386" r:id="rId22"/>
    <p:sldId id="313" r:id="rId23"/>
    <p:sldId id="380" r:id="rId24"/>
    <p:sldId id="381" r:id="rId25"/>
    <p:sldId id="357" r:id="rId26"/>
    <p:sldId id="314" r:id="rId27"/>
    <p:sldId id="394" r:id="rId28"/>
    <p:sldId id="315" r:id="rId29"/>
    <p:sldId id="384" r:id="rId30"/>
    <p:sldId id="395" r:id="rId31"/>
    <p:sldId id="326" r:id="rId32"/>
    <p:sldId id="364" r:id="rId33"/>
    <p:sldId id="363" r:id="rId34"/>
    <p:sldId id="362" r:id="rId35"/>
    <p:sldId id="325" r:id="rId36"/>
    <p:sldId id="310" r:id="rId37"/>
    <p:sldId id="307" r:id="rId38"/>
  </p:sldIdLst>
  <p:sldSz cx="9144000" cy="5715000" type="screen16x10"/>
  <p:notesSz cx="6858000" cy="9144000"/>
  <p:embeddedFontLst>
    <p:embeddedFont>
      <p:font typeface="Calibri" panose="020F0502020204030204" pitchFamily="34" charset="0"/>
      <p:regular r:id="rId40"/>
      <p:bold r:id="rId41"/>
      <p:italic r:id="rId42"/>
      <p:boldItalic r:id="rId43"/>
    </p:embeddedFont>
    <p:embeddedFont>
      <p:font typeface="Franklin Gothic Medium" panose="020B0603020102020204" pitchFamily="34" charset="0"/>
      <p:regular r:id="rId44"/>
      <p:italic r:id="rId45"/>
    </p:embeddedFont>
    <p:embeddedFont>
      <p:font typeface="Franklin Gothic Book" panose="020B0604020202020204"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0B7"/>
    <a:srgbClr val="000000"/>
    <a:srgbClr val="A9C571"/>
    <a:srgbClr val="968F00"/>
    <a:srgbClr val="DED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1" autoAdjust="0"/>
    <p:restoredTop sz="62366" autoAdjust="0"/>
  </p:normalViewPr>
  <p:slideViewPr>
    <p:cSldViewPr>
      <p:cViewPr varScale="1">
        <p:scale>
          <a:sx n="50" d="100"/>
          <a:sy n="50" d="100"/>
        </p:scale>
        <p:origin x="-1738" y="-77"/>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Frame Energy (J)</c:v>
                </c:pt>
              </c:strCache>
            </c:strRef>
          </c:tx>
          <c:explosion val="1"/>
          <c:dLbls>
            <c:dLbl>
              <c:idx val="0"/>
              <c:layout>
                <c:manualLayout>
                  <c:x val="4.6472440944881892E-2"/>
                  <c:y val="-1.856534923425834E-2"/>
                </c:manualLayout>
              </c:layout>
              <c:showLegendKey val="0"/>
              <c:showVal val="0"/>
              <c:showCatName val="0"/>
              <c:showSerName val="0"/>
              <c:showPercent val="1"/>
              <c:showBubbleSize val="0"/>
            </c:dLbl>
            <c:dLbl>
              <c:idx val="1"/>
              <c:layout>
                <c:manualLayout>
                  <c:x val="-5.5027887139107612E-2"/>
                  <c:y val="-3.893917386540275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Sheet1!$A$2:$A$4</c:f>
              <c:strCache>
                <c:ptCount val="3"/>
                <c:pt idx="0">
                  <c:v>DRAM</c:v>
                </c:pt>
                <c:pt idx="1">
                  <c:v>On-chip Memory</c:v>
                </c:pt>
                <c:pt idx="2">
                  <c:v>Compute</c:v>
                </c:pt>
              </c:strCache>
            </c:strRef>
          </c:cat>
          <c:val>
            <c:numRef>
              <c:f>Sheet1!$B$2:$B$4</c:f>
              <c:numCache>
                <c:formatCode>General</c:formatCode>
                <c:ptCount val="3"/>
                <c:pt idx="0">
                  <c:v>50</c:v>
                </c:pt>
                <c:pt idx="1">
                  <c:v>47</c:v>
                </c:pt>
                <c:pt idx="2">
                  <c:v>3</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sz="2000">
              <a:solidFill>
                <a:schemeClr val="tx1">
                  <a:lumMod val="85000"/>
                  <a:lumOff val="1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F39B3-FD79-4F8A-A5E2-E617C0B82393}" type="datetimeFigureOut">
              <a:rPr lang="en-US" smtClean="0"/>
              <a:t>7/29/2017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BE52D-AD28-4CBC-80FB-B58DF00E3AAF}" type="slidenum">
              <a:rPr lang="en-US" smtClean="0"/>
              <a:t>‹#›</a:t>
            </a:fld>
            <a:endParaRPr lang="en-US"/>
          </a:p>
        </p:txBody>
      </p:sp>
    </p:spTree>
    <p:extLst>
      <p:ext uri="{BB962C8B-B14F-4D97-AF65-F5344CB8AC3E}">
        <p14:creationId xmlns:p14="http://schemas.microsoft.com/office/powerpoint/2010/main" val="84738533"/>
      </p:ext>
    </p:extLst>
  </p:cSld>
  <p:clrMap bg1="lt1" tx1="dk1" bg2="lt2" tx2="dk2" accent1="accent1" accent2="accent2" accent3="accent3" accent4="accent4" accent5="accent5" accent6="accent6" hlink="hlink" folHlink="folHlink"/>
  <p:notesStyle>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Good afternoon everyone. My name is Konstantin </a:t>
            </a:r>
            <a:r>
              <a:rPr lang="en-US" dirty="0" err="1" smtClean="0"/>
              <a:t>Shkurko</a:t>
            </a:r>
            <a:r>
              <a:rPr lang="en-US" dirty="0" smtClean="0"/>
              <a:t> and I am part of the hardware</a:t>
            </a:r>
            <a:r>
              <a:rPr lang="en-US" baseline="0" dirty="0" smtClean="0"/>
              <a:t> ray tracing group at the university of Utah. Our group has been working on dedicated ray tracing hardware for a number of years and I’ll present our recent work. Dual streaming for hardware accelerated ray tracing.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Ray tracing accesses memory randomly and quickly becomes burdened by the modern DRAM. Specialized hardware architectures offer an opportunity to co-design hardware with software and gain synergistic effects. </a:t>
            </a:r>
          </a:p>
        </p:txBody>
      </p:sp>
      <p:sp>
        <p:nvSpPr>
          <p:cNvPr id="4" name="Slide Number Placeholder 3"/>
          <p:cNvSpPr>
            <a:spLocks noGrp="1"/>
          </p:cNvSpPr>
          <p:nvPr>
            <p:ph type="sldNum" sz="quarter" idx="10"/>
          </p:nvPr>
        </p:nvSpPr>
        <p:spPr/>
        <p:txBody>
          <a:bodyPr/>
          <a:lstStyle/>
          <a:p>
            <a:fld id="{C19BE52D-AD28-4CBC-80FB-B58DF00E3AAF}" type="slidenum">
              <a:rPr lang="en-US" smtClean="0"/>
              <a:t>1</a:t>
            </a:fld>
            <a:endParaRPr lang="en-US"/>
          </a:p>
        </p:txBody>
      </p:sp>
    </p:spTree>
    <p:extLst>
      <p:ext uri="{BB962C8B-B14F-4D97-AF65-F5344CB8AC3E}">
        <p14:creationId xmlns:p14="http://schemas.microsoft.com/office/powerpoint/2010/main" val="529679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Rays are added into appropriate queues when they cross segment boundaries.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Imagine a ray that starts at the root segment shown in red. Traditional ray tracing would pass this ray through a few segments in depth-first order: from red to yellow to red to green. However, with dual streaming we fetch the red segment once. We then iterates through other segments one at a time in a completely predicted manner, so yellow green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because the ray can visit two child segments yellow and green, we have to add it into both of their queues. </a:t>
            </a:r>
          </a:p>
        </p:txBody>
      </p:sp>
      <p:sp>
        <p:nvSpPr>
          <p:cNvPr id="4" name="Slide Number Placeholder 3"/>
          <p:cNvSpPr>
            <a:spLocks noGrp="1"/>
          </p:cNvSpPr>
          <p:nvPr>
            <p:ph type="sldNum" sz="quarter" idx="10"/>
          </p:nvPr>
        </p:nvSpPr>
        <p:spPr/>
        <p:txBody>
          <a:bodyPr/>
          <a:lstStyle/>
          <a:p>
            <a:fld id="{C19BE52D-AD28-4CBC-80FB-B58DF00E3AAF}" type="slidenum">
              <a:rPr lang="en-US" smtClean="0"/>
              <a:t>10</a:t>
            </a:fld>
            <a:endParaRPr lang="en-US"/>
          </a:p>
        </p:txBody>
      </p:sp>
    </p:spTree>
    <p:extLst>
      <p:ext uri="{BB962C8B-B14F-4D97-AF65-F5344CB8AC3E}">
        <p14:creationId xmlns:p14="http://schemas.microsoft.com/office/powerpoint/2010/main" val="2337242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subtle benefit of this ray duplication is we no longer need to store a traversal stack. This dramatically lowers storage needs for the ray state</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11</a:t>
            </a:fld>
            <a:endParaRPr lang="en-US"/>
          </a:p>
        </p:txBody>
      </p:sp>
    </p:spTree>
    <p:extLst>
      <p:ext uri="{BB962C8B-B14F-4D97-AF65-F5344CB8AC3E}">
        <p14:creationId xmlns:p14="http://schemas.microsoft.com/office/powerpoint/2010/main" val="2337242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store each ray queue as a linked list of ray buckets. This forms the ray stream.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Scene segments form the scene </a:t>
            </a:r>
            <a:r>
              <a:rPr lang="en-US" baseline="0" dirty="0" smtClean="0"/>
              <a:t>stream</a:t>
            </a:r>
            <a:endParaRPr lang="en-US" baseline="0"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12</a:t>
            </a:fld>
            <a:endParaRPr lang="en-US"/>
          </a:p>
        </p:txBody>
      </p:sp>
    </p:spTree>
    <p:extLst>
      <p:ext uri="{BB962C8B-B14F-4D97-AF65-F5344CB8AC3E}">
        <p14:creationId xmlns:p14="http://schemas.microsoft.com/office/powerpoint/2010/main" val="2337242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Both streams</a:t>
            </a:r>
            <a:r>
              <a:rPr lang="en-US" baseline="0" dirty="0" smtClean="0"/>
              <a:t> are sized to fit nicely within DRAM rows. In this case, each scene segment uses 8 rows, and each row stores 4 ray buckets. When prefetching data from either stream, we load the entire segment or ray bucket. This loads data from the row buffer sequentially, dramatically decreasing access latency and energy.</a:t>
            </a:r>
          </a:p>
          <a:p>
            <a:endParaRPr lang="en-US" baseline="0" dirty="0" smtClean="0"/>
          </a:p>
          <a:p>
            <a:r>
              <a:rPr lang="en-US" baseline="0" dirty="0" smtClean="0"/>
              <a:t>I’d like to reiterate, data layout alone is not enough, one must also consider access patterns and the number of accesses.</a:t>
            </a:r>
          </a:p>
          <a:p>
            <a:endParaRPr lang="en-US" baseline="0" dirty="0" smtClean="0"/>
          </a:p>
          <a:p>
            <a:r>
              <a:rPr lang="en-US" baseline="0" dirty="0" smtClean="0"/>
              <a:t>Our predictive traversal order ensures data reuse. Our data layout and prefetching ensure efficient use of DRAM</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13</a:t>
            </a:fld>
            <a:endParaRPr lang="en-US"/>
          </a:p>
        </p:txBody>
      </p:sp>
    </p:spTree>
    <p:extLst>
      <p:ext uri="{BB962C8B-B14F-4D97-AF65-F5344CB8AC3E}">
        <p14:creationId xmlns:p14="http://schemas.microsoft.com/office/powerpoint/2010/main" val="2337242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designed the dual</a:t>
            </a:r>
            <a:r>
              <a:rPr lang="en-US" baseline="0" dirty="0" smtClean="0"/>
              <a:t> streaming traversal algorithm specifically to exploit the known DRAM behavior and created custom memory subsystem to accelerate this traversal.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architecture shares a lot of common traits with many parallel architectures like shared resources, many threads organized hierarchically and operation in SPMD mode.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small L2 data cache is used only for shading data, NOT stream data. What makes dual streaming architecture unique is that it allows to use a sequence of buffers rather than caches for stream data. I will briefly highlight the hardware units dual streaming adds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14</a:t>
            </a:fld>
            <a:endParaRPr lang="en-US"/>
          </a:p>
        </p:txBody>
      </p:sp>
    </p:spTree>
    <p:extLst>
      <p:ext uri="{BB962C8B-B14F-4D97-AF65-F5344CB8AC3E}">
        <p14:creationId xmlns:p14="http://schemas.microsoft.com/office/powerpoint/2010/main" val="8319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scene buffer</a:t>
            </a:r>
            <a:r>
              <a:rPr lang="en-US" baseline="0" dirty="0" smtClean="0"/>
              <a:t> is a global unit that basically replaces a traditional L2 data cache. It fully stores a number of scene segments within.</a:t>
            </a:r>
            <a:r>
              <a:rPr lang="en-US" dirty="0" smtClean="0"/>
              <a:t> When a scene segment is scheduled,</a:t>
            </a:r>
            <a:r>
              <a:rPr lang="en-US" baseline="0" dirty="0" smtClean="0"/>
              <a:t> it is </a:t>
            </a:r>
            <a:r>
              <a:rPr lang="en-US" baseline="0" dirty="0" err="1" smtClean="0"/>
              <a:t>prefetched</a:t>
            </a:r>
            <a:r>
              <a:rPr lang="en-US" baseline="0" dirty="0" smtClean="0"/>
              <a:t> from DRAM into the scene buffer ahead of traversal. During traversal, each TP requests scene data from the L1 cache. After a cache miss, the L1 cache fetches data from the scene buffer, which does not reach out to DRAM itself.</a:t>
            </a:r>
            <a:endParaRPr lang="en-US" dirty="0"/>
          </a:p>
        </p:txBody>
      </p:sp>
      <p:sp>
        <p:nvSpPr>
          <p:cNvPr id="4" name="Slide Number Placeholder 3"/>
          <p:cNvSpPr>
            <a:spLocks noGrp="1"/>
          </p:cNvSpPr>
          <p:nvPr>
            <p:ph type="sldNum" sz="quarter" idx="10"/>
          </p:nvPr>
        </p:nvSpPr>
        <p:spPr/>
        <p:txBody>
          <a:bodyPr/>
          <a:lstStyle/>
          <a:p>
            <a:fld id="{C19BE52D-AD28-4CBC-80FB-B58DF00E3AAF}" type="slidenum">
              <a:rPr lang="en-US" smtClean="0"/>
              <a:t>15</a:t>
            </a:fld>
            <a:endParaRPr lang="en-US"/>
          </a:p>
        </p:txBody>
      </p:sp>
    </p:spTree>
    <p:extLst>
      <p:ext uri="{BB962C8B-B14F-4D97-AF65-F5344CB8AC3E}">
        <p14:creationId xmlns:p14="http://schemas.microsoft.com/office/powerpoint/2010/main" val="2860783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accommodate the ray stream, </a:t>
            </a:r>
            <a:r>
              <a:rPr lang="en-US" dirty="0" smtClean="0"/>
              <a:t>our thread multiprocessors include a</a:t>
            </a:r>
            <a:r>
              <a:rPr lang="en-US" baseline="0" dirty="0" smtClean="0"/>
              <a:t> special staging buffer. The input ray staging buffer stores 2 ray buckets: one for processing and another for prefetching. Threads request rays from it. Note this unit is also not a cache.</a:t>
            </a:r>
          </a:p>
        </p:txBody>
      </p:sp>
      <p:sp>
        <p:nvSpPr>
          <p:cNvPr id="4" name="Slide Number Placeholder 3"/>
          <p:cNvSpPr>
            <a:spLocks noGrp="1"/>
          </p:cNvSpPr>
          <p:nvPr>
            <p:ph type="sldNum" sz="quarter" idx="10"/>
          </p:nvPr>
        </p:nvSpPr>
        <p:spPr/>
        <p:txBody>
          <a:bodyPr/>
          <a:lstStyle/>
          <a:p>
            <a:fld id="{C19BE52D-AD28-4CBC-80FB-B58DF00E3AAF}" type="slidenum">
              <a:rPr lang="en-US" smtClean="0"/>
              <a:t>16</a:t>
            </a:fld>
            <a:endParaRPr lang="en-US"/>
          </a:p>
        </p:txBody>
      </p:sp>
    </p:spTree>
    <p:extLst>
      <p:ext uri="{BB962C8B-B14F-4D97-AF65-F5344CB8AC3E}">
        <p14:creationId xmlns:p14="http://schemas.microsoft.com/office/powerpoint/2010/main" val="343531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stream scheduler</a:t>
            </a:r>
            <a:r>
              <a:rPr lang="en-US" baseline="0" dirty="0" smtClean="0"/>
              <a:t> manages the workload for the chip. It </a:t>
            </a:r>
            <a:r>
              <a:rPr lang="en-US" baseline="0" dirty="0" err="1" smtClean="0"/>
              <a:t>prefetches</a:t>
            </a:r>
            <a:r>
              <a:rPr lang="en-US" baseline="0" dirty="0" smtClean="0"/>
              <a:t> ray buckets into ray staging buffers, and writes rays out from TMs into the main memory. </a:t>
            </a:r>
          </a:p>
        </p:txBody>
      </p:sp>
      <p:sp>
        <p:nvSpPr>
          <p:cNvPr id="4" name="Slide Number Placeholder 3"/>
          <p:cNvSpPr>
            <a:spLocks noGrp="1"/>
          </p:cNvSpPr>
          <p:nvPr>
            <p:ph type="sldNum" sz="quarter" idx="10"/>
          </p:nvPr>
        </p:nvSpPr>
        <p:spPr/>
        <p:txBody>
          <a:bodyPr/>
          <a:lstStyle/>
          <a:p>
            <a:fld id="{C19BE52D-AD28-4CBC-80FB-B58DF00E3AAF}" type="slidenum">
              <a:rPr lang="en-US" smtClean="0"/>
              <a:t>17</a:t>
            </a:fld>
            <a:endParaRPr lang="en-US"/>
          </a:p>
        </p:txBody>
      </p:sp>
    </p:spTree>
    <p:extLst>
      <p:ext uri="{BB962C8B-B14F-4D97-AF65-F5344CB8AC3E}">
        <p14:creationId xmlns:p14="http://schemas.microsoft.com/office/powerpoint/2010/main" val="1950528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dual streaming introduces another global</a:t>
            </a:r>
            <a:r>
              <a:rPr lang="en-US" baseline="0" dirty="0" smtClean="0"/>
              <a:t> unit: the hit record updater. It updates hit records atomically because rays can be duplicated</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18</a:t>
            </a:fld>
            <a:endParaRPr lang="en-US"/>
          </a:p>
        </p:txBody>
      </p:sp>
    </p:spTree>
    <p:extLst>
      <p:ext uri="{BB962C8B-B14F-4D97-AF65-F5344CB8AC3E}">
        <p14:creationId xmlns:p14="http://schemas.microsoft.com/office/powerpoint/2010/main" val="2347039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evaluate the performance of our architectures using path tracing up to depth 5 to generate incoherent rays. We use 1024x1024 pixel resolution and all surfaces are </a:t>
            </a:r>
            <a:r>
              <a:rPr lang="en-US" baseline="0" dirty="0" err="1" smtClean="0"/>
              <a:t>Lambertian</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We</a:t>
            </a:r>
            <a:r>
              <a:rPr lang="en-US" baseline="0" dirty="0" smtClean="0"/>
              <a:t> t</a:t>
            </a:r>
            <a:r>
              <a:rPr lang="en-US" dirty="0" smtClean="0"/>
              <a:t>ested</a:t>
            </a:r>
            <a:r>
              <a:rPr lang="en-US" baseline="0" dirty="0" smtClean="0"/>
              <a:t> 3 sets of scenes at different sizes. Benchmark scenes represent typical real-time scenarios. San Miguel uses no instancing. </a:t>
            </a:r>
          </a:p>
        </p:txBody>
      </p:sp>
      <p:sp>
        <p:nvSpPr>
          <p:cNvPr id="4" name="Slide Number Placeholder 3"/>
          <p:cNvSpPr>
            <a:spLocks noGrp="1"/>
          </p:cNvSpPr>
          <p:nvPr>
            <p:ph type="sldNum" sz="quarter" idx="10"/>
          </p:nvPr>
        </p:nvSpPr>
        <p:spPr/>
        <p:txBody>
          <a:bodyPr/>
          <a:lstStyle/>
          <a:p>
            <a:fld id="{C19BE52D-AD28-4CBC-80FB-B58DF00E3AAF}" type="slidenum">
              <a:rPr lang="en-US" smtClean="0"/>
              <a:t>19</a:t>
            </a:fld>
            <a:endParaRPr lang="en-US"/>
          </a:p>
        </p:txBody>
      </p:sp>
    </p:spTree>
    <p:extLst>
      <p:ext uri="{BB962C8B-B14F-4D97-AF65-F5344CB8AC3E}">
        <p14:creationId xmlns:p14="http://schemas.microsoft.com/office/powerpoint/2010/main" val="38786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it’s name, dynamic random access memory, is really designed</a:t>
            </a:r>
            <a:r>
              <a:rPr lang="en-US" baseline="0" dirty="0" smtClean="0"/>
              <a:t> to access data in large chunks sequentially.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reason for this behavior is an internal structure called the row buffer. One can think of it as a hidden cache. Using it efficiently reduces access latency and energy. </a:t>
            </a:r>
          </a:p>
        </p:txBody>
      </p:sp>
      <p:sp>
        <p:nvSpPr>
          <p:cNvPr id="4" name="Slide Number Placeholder 3"/>
          <p:cNvSpPr>
            <a:spLocks noGrp="1"/>
          </p:cNvSpPr>
          <p:nvPr>
            <p:ph type="sldNum" sz="quarter" idx="10"/>
          </p:nvPr>
        </p:nvSpPr>
        <p:spPr/>
        <p:txBody>
          <a:bodyPr/>
          <a:lstStyle/>
          <a:p>
            <a:fld id="{C19BE52D-AD28-4CBC-80FB-B58DF00E3AAF}" type="slidenum">
              <a:rPr lang="en-US" smtClean="0"/>
              <a:t>2</a:t>
            </a:fld>
            <a:endParaRPr lang="en-US"/>
          </a:p>
        </p:txBody>
      </p:sp>
    </p:spTree>
    <p:extLst>
      <p:ext uri="{BB962C8B-B14F-4D97-AF65-F5344CB8AC3E}">
        <p14:creationId xmlns:p14="http://schemas.microsoft.com/office/powerpoint/2010/main" val="62288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Small scenes are tiny and will fit into on-chip caches. They were selected to evaluate the overhead of dual streaming.</a:t>
            </a:r>
          </a:p>
          <a:p>
            <a:endParaRPr lang="en-US" baseline="0"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20</a:t>
            </a:fld>
            <a:endParaRPr lang="en-US"/>
          </a:p>
        </p:txBody>
      </p:sp>
    </p:spTree>
    <p:extLst>
      <p:ext uri="{BB962C8B-B14F-4D97-AF65-F5344CB8AC3E}">
        <p14:creationId xmlns:p14="http://schemas.microsoft.com/office/powerpoint/2010/main" val="387865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Scenes with high depth complexity can benefit significantly from early ray termination, which is not present in the current implementation of dual streaming.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21</a:t>
            </a:fld>
            <a:endParaRPr lang="en-US"/>
          </a:p>
        </p:txBody>
      </p:sp>
    </p:spTree>
    <p:extLst>
      <p:ext uri="{BB962C8B-B14F-4D97-AF65-F5344CB8AC3E}">
        <p14:creationId xmlns:p14="http://schemas.microsoft.com/office/powerpoint/2010/main" val="387865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consider the frame render time.</a:t>
            </a:r>
            <a:r>
              <a:rPr lang="en-US" baseline="0" dirty="0" smtClean="0"/>
              <a:t> We compare dual streaming to our previous ray tracing architecture named strata, because it is focused on optimizing DRAM access patterns for scene data. However, strata uses traditional ray traversal order, unlike dual streaming. Both processors are set up equivalently.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Dual streaming outperforms strata in benchmark scenes, with a wider gap for larger scenes, like San Miguel. The rendering times are similar between dual streaming and strata for small scenes. For scenes with high depth complexity, our current implementation of dual streaming performs worse because it lacks early ray termination and relies on more ray intersection tests and higher ray duplication rate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22</a:t>
            </a:fld>
            <a:endParaRPr lang="en-US"/>
          </a:p>
        </p:txBody>
      </p:sp>
    </p:spTree>
    <p:extLst>
      <p:ext uri="{BB962C8B-B14F-4D97-AF65-F5344CB8AC3E}">
        <p14:creationId xmlns:p14="http://schemas.microsoft.com/office/powerpoint/2010/main" val="120460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evaluate the effect that</a:t>
            </a:r>
            <a:r>
              <a:rPr lang="en-US" baseline="0" dirty="0" smtClean="0"/>
              <a:t> early ray termination has on performance, we also compare strata with early termination disabled. It performs significantly worse in all metrics for all scenes. </a:t>
            </a:r>
            <a:endParaRPr lang="en-US"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23</a:t>
            </a:fld>
            <a:endParaRPr lang="en-US"/>
          </a:p>
        </p:txBody>
      </p:sp>
    </p:spTree>
    <p:extLst>
      <p:ext uri="{BB962C8B-B14F-4D97-AF65-F5344CB8AC3E}">
        <p14:creationId xmlns:p14="http://schemas.microsoft.com/office/powerpoint/2010/main" val="120460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baseline="0" dirty="0" smtClean="0"/>
              <a:t>also compared to </a:t>
            </a:r>
            <a:r>
              <a:rPr lang="en-US" baseline="0" dirty="0" err="1" smtClean="0"/>
              <a:t>OptiX</a:t>
            </a:r>
            <a:r>
              <a:rPr lang="en-US" baseline="0" dirty="0" smtClean="0"/>
              <a:t> and </a:t>
            </a:r>
            <a:r>
              <a:rPr lang="en-US" baseline="0" dirty="0" err="1" smtClean="0"/>
              <a:t>Embree</a:t>
            </a:r>
            <a:r>
              <a:rPr lang="en-US" baseline="0" dirty="0" smtClean="0"/>
              <a:t> running on real hardware. Please consider these numbers as a point of reference rather than apples to apples comparison.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used contemporary hardware configuration for these</a:t>
            </a:r>
            <a:r>
              <a:rPr lang="en-US" baseline="0" dirty="0" smtClean="0"/>
              <a:t> tests. Dual Streaming and Strata were set up equivalently, while </a:t>
            </a:r>
            <a:r>
              <a:rPr lang="en-US" baseline="0" dirty="0" err="1" smtClean="0"/>
              <a:t>OptiX</a:t>
            </a:r>
            <a:r>
              <a:rPr lang="en-US" baseline="0" dirty="0" smtClean="0"/>
              <a:t> and </a:t>
            </a:r>
            <a:r>
              <a:rPr lang="en-US" baseline="0" dirty="0" err="1" smtClean="0"/>
              <a:t>Embree</a:t>
            </a:r>
            <a:r>
              <a:rPr lang="en-US" baseline="0" dirty="0" smtClean="0"/>
              <a:t> ran on recent hardware.</a:t>
            </a:r>
          </a:p>
          <a:p>
            <a:endParaRPr lang="en-US" baseline="0"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24</a:t>
            </a:fld>
            <a:endParaRPr lang="en-US"/>
          </a:p>
        </p:txBody>
      </p:sp>
    </p:spTree>
    <p:extLst>
      <p:ext uri="{BB962C8B-B14F-4D97-AF65-F5344CB8AC3E}">
        <p14:creationId xmlns:p14="http://schemas.microsoft.com/office/powerpoint/2010/main" val="120460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Similar core counts and frequency to GPU.</a:t>
            </a:r>
          </a:p>
          <a:p>
            <a:r>
              <a:rPr lang="en-US" baseline="0" dirty="0" smtClean="0"/>
              <a:t>The on chip memory includes all buffers, caches and register files. </a:t>
            </a:r>
          </a:p>
          <a:p>
            <a:r>
              <a:rPr lang="en-US" baseline="0" dirty="0" smtClean="0"/>
              <a:t>More up to date BW. </a:t>
            </a:r>
          </a:p>
        </p:txBody>
      </p:sp>
      <p:sp>
        <p:nvSpPr>
          <p:cNvPr id="4" name="Slide Number Placeholder 3"/>
          <p:cNvSpPr>
            <a:spLocks noGrp="1"/>
          </p:cNvSpPr>
          <p:nvPr>
            <p:ph type="sldNum" sz="quarter" idx="10"/>
          </p:nvPr>
        </p:nvSpPr>
        <p:spPr/>
        <p:txBody>
          <a:bodyPr/>
          <a:lstStyle/>
          <a:p>
            <a:fld id="{C19BE52D-AD28-4CBC-80FB-B58DF00E3AAF}" type="slidenum">
              <a:rPr lang="en-US" smtClean="0"/>
              <a:t>25</a:t>
            </a:fld>
            <a:endParaRPr lang="en-US"/>
          </a:p>
        </p:txBody>
      </p:sp>
    </p:spTree>
    <p:extLst>
      <p:ext uri="{BB962C8B-B14F-4D97-AF65-F5344CB8AC3E}">
        <p14:creationId xmlns:p14="http://schemas.microsoft.com/office/powerpoint/2010/main" val="584759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rendering</a:t>
            </a:r>
            <a:r>
              <a:rPr lang="en-US" baseline="0" dirty="0" smtClean="0"/>
              <a:t> time, it is important to consider energy taken per frame. In our simulations, DRAM used about half, compute 3% at most and the rest was used by the on-chip memory system. Because DRAM takes such a significant portion, we look at it specifically</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26</a:t>
            </a:fld>
            <a:endParaRPr lang="en-US"/>
          </a:p>
        </p:txBody>
      </p:sp>
    </p:spTree>
    <p:extLst>
      <p:ext uri="{BB962C8B-B14F-4D97-AF65-F5344CB8AC3E}">
        <p14:creationId xmlns:p14="http://schemas.microsoft.com/office/powerpoint/2010/main" val="1638356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again, dual streaming performs better in the benchmark scenes. </a:t>
            </a:r>
          </a:p>
          <a:p>
            <a:endParaRPr lang="en-US" baseline="0" dirty="0" smtClean="0"/>
          </a:p>
          <a:p>
            <a:r>
              <a:rPr lang="en-US" baseline="0" dirty="0" smtClean="0"/>
              <a:t>The small scenes use more DRAM energy. This is because dual streaming introduces extra DRAM traffic from the ray stream, while Strata keeps its rays on chip. </a:t>
            </a:r>
          </a:p>
          <a:p>
            <a:endParaRPr lang="en-US" baseline="0" dirty="0" smtClean="0"/>
          </a:p>
          <a:p>
            <a:r>
              <a:rPr lang="en-US" baseline="0" dirty="0" smtClean="0"/>
              <a:t>Even though performance for scenes of high depth complexity is somewhat worse than strata, dram energy is still reduced. </a:t>
            </a:r>
          </a:p>
          <a:p>
            <a:endParaRPr lang="en-US" baseline="0" dirty="0" smtClean="0"/>
          </a:p>
          <a:p>
            <a:r>
              <a:rPr lang="en-US" baseline="0" dirty="0" smtClean="0"/>
              <a:t>Notice that strata without early termination requires considerably more DRAM energy in all but small scenes. This can be attributed to a significant increase in memory traffic (2x than strata</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27</a:t>
            </a:fld>
            <a:endParaRPr lang="en-US"/>
          </a:p>
        </p:txBody>
      </p:sp>
    </p:spTree>
    <p:extLst>
      <p:ext uri="{BB962C8B-B14F-4D97-AF65-F5344CB8AC3E}">
        <p14:creationId xmlns:p14="http://schemas.microsoft.com/office/powerpoint/2010/main" val="1638356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u="none" strike="noStrike" kern="1200" baseline="0" dirty="0" smtClean="0">
                <a:solidFill>
                  <a:schemeClr val="tx1"/>
                </a:solidFill>
                <a:latin typeface="+mn-lt"/>
                <a:ea typeface="+mn-ea"/>
                <a:cs typeface="+mn-cs"/>
              </a:rPr>
              <a:t>We measure total traffic as the number of cache lines transferred between DRAM and the processor. First, let’s consider scene traffic only. It is clear that dual streaming reduces scene traffic significantly for all scenes, even the small scenes</a:t>
            </a:r>
            <a:r>
              <a:rPr lang="en-US" sz="1300" b="0" i="0" u="none" strike="noStrike" kern="1200" baseline="0" dirty="0" smtClean="0">
                <a:solidFill>
                  <a:schemeClr val="tx1"/>
                </a:solidFill>
                <a:latin typeface="+mn-lt"/>
                <a:ea typeface="+mn-ea"/>
                <a:cs typeface="+mn-cs"/>
              </a:rPr>
              <a:t>.</a:t>
            </a:r>
            <a:endParaRPr lang="en-US" sz="13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9BE52D-AD28-4CBC-80FB-B58DF00E3AAF}" type="slidenum">
              <a:rPr lang="en-US" smtClean="0"/>
              <a:t>28</a:t>
            </a:fld>
            <a:endParaRPr lang="en-US"/>
          </a:p>
        </p:txBody>
      </p:sp>
    </p:spTree>
    <p:extLst>
      <p:ext uri="{BB962C8B-B14F-4D97-AF65-F5344CB8AC3E}">
        <p14:creationId xmlns:p14="http://schemas.microsoft.com/office/powerpoint/2010/main" val="199183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u="none" strike="noStrike" kern="1200" baseline="0" dirty="0" smtClean="0">
                <a:solidFill>
                  <a:schemeClr val="tx1"/>
                </a:solidFill>
                <a:latin typeface="+mn-lt"/>
                <a:ea typeface="+mn-ea"/>
                <a:cs typeface="+mn-cs"/>
              </a:rPr>
              <a:t>However, dual streaming trades some of that traffic savings for the ray stream, hit record and shading data. The ray stream makes up a large portion of the total traffic. This is because of ray duplication and lack of early ray termination in the current implementation. Reducing this creates an interesting opportunity for future work. </a:t>
            </a:r>
          </a:p>
        </p:txBody>
      </p:sp>
      <p:sp>
        <p:nvSpPr>
          <p:cNvPr id="4" name="Slide Number Placeholder 3"/>
          <p:cNvSpPr>
            <a:spLocks noGrp="1"/>
          </p:cNvSpPr>
          <p:nvPr>
            <p:ph type="sldNum" sz="quarter" idx="10"/>
          </p:nvPr>
        </p:nvSpPr>
        <p:spPr/>
        <p:txBody>
          <a:bodyPr/>
          <a:lstStyle/>
          <a:p>
            <a:fld id="{C19BE52D-AD28-4CBC-80FB-B58DF00E3AAF}" type="slidenum">
              <a:rPr lang="en-US" smtClean="0"/>
              <a:t>29</a:t>
            </a:fld>
            <a:endParaRPr lang="en-US"/>
          </a:p>
        </p:txBody>
      </p:sp>
    </p:spTree>
    <p:extLst>
      <p:ext uri="{BB962C8B-B14F-4D97-AF65-F5344CB8AC3E}">
        <p14:creationId xmlns:p14="http://schemas.microsoft.com/office/powerpoint/2010/main" val="19918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are not the first to recognize that memory behavior for ray tracing is</a:t>
            </a:r>
            <a:r>
              <a:rPr lang="en-US" baseline="0" dirty="0" smtClean="0"/>
              <a:t> an issue and there </a:t>
            </a:r>
            <a:r>
              <a:rPr lang="en-US" dirty="0" smtClean="0"/>
              <a:t>is</a:t>
            </a:r>
            <a:r>
              <a:rPr lang="en-US" baseline="0" dirty="0" smtClean="0"/>
              <a:t> a large body of work improving it. Loosely there are 2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 Improving data reuse by improving memory access patterns. Methods like grouping or sorting rays.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Improving</a:t>
            </a:r>
            <a:r>
              <a:rPr lang="en-US" baseline="0" dirty="0" smtClean="0"/>
              <a:t> bandwidth by improving how much data is fetched. Methods like subdividing or compressing scene data. </a:t>
            </a:r>
          </a:p>
        </p:txBody>
      </p:sp>
      <p:sp>
        <p:nvSpPr>
          <p:cNvPr id="4" name="Slide Number Placeholder 3"/>
          <p:cNvSpPr>
            <a:spLocks noGrp="1"/>
          </p:cNvSpPr>
          <p:nvPr>
            <p:ph type="sldNum" sz="quarter" idx="10"/>
          </p:nvPr>
        </p:nvSpPr>
        <p:spPr/>
        <p:txBody>
          <a:bodyPr/>
          <a:lstStyle/>
          <a:p>
            <a:fld id="{C19BE52D-AD28-4CBC-80FB-B58DF00E3AAF}" type="slidenum">
              <a:rPr lang="en-US" smtClean="0"/>
              <a:t>3</a:t>
            </a:fld>
            <a:endParaRPr lang="en-US"/>
          </a:p>
        </p:txBody>
      </p:sp>
    </p:spTree>
    <p:extLst>
      <p:ext uri="{BB962C8B-B14F-4D97-AF65-F5344CB8AC3E}">
        <p14:creationId xmlns:p14="http://schemas.microsoft.com/office/powerpoint/2010/main" val="3271777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u="none" strike="noStrike" kern="1200" baseline="0" dirty="0" smtClean="0">
                <a:solidFill>
                  <a:schemeClr val="tx1"/>
                </a:solidFill>
                <a:latin typeface="+mn-lt"/>
                <a:ea typeface="+mn-ea"/>
                <a:cs typeface="+mn-cs"/>
              </a:rPr>
              <a:t>Note Dragon </a:t>
            </a:r>
            <a:r>
              <a:rPr lang="en-US" sz="1300" b="0" i="0" u="none" strike="noStrike" kern="1200" baseline="0" dirty="0" err="1" smtClean="0">
                <a:solidFill>
                  <a:schemeClr val="tx1"/>
                </a:solidFill>
                <a:latin typeface="+mn-lt"/>
                <a:ea typeface="+mn-ea"/>
                <a:cs typeface="+mn-cs"/>
              </a:rPr>
              <a:t>Sponza</a:t>
            </a:r>
            <a:r>
              <a:rPr lang="en-US" sz="1300" b="0" i="0" u="none" strike="noStrike" kern="1200" baseline="0" dirty="0" smtClean="0">
                <a:solidFill>
                  <a:schemeClr val="tx1"/>
                </a:solidFill>
                <a:latin typeface="+mn-lt"/>
                <a:ea typeface="+mn-ea"/>
                <a:cs typeface="+mn-cs"/>
              </a:rPr>
              <a:t> scene. Even though dual streaming improves performance and reduces DRAM energy, it transfers more data from DRAM. This result is not intuitive: more transfers can lead to lower energy and latency IF we can use DRAM row buffer efficiently.</a:t>
            </a:r>
          </a:p>
          <a:p>
            <a:endParaRPr lang="en-US" sz="13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mn-lt"/>
                <a:ea typeface="+mn-ea"/>
                <a:cs typeface="+mn-cs"/>
              </a:rPr>
              <a:t>Please see the paper for more in depth evaluation of dual streaming.</a:t>
            </a:r>
          </a:p>
          <a:p>
            <a:endParaRPr lang="en-US" sz="13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9BE52D-AD28-4CBC-80FB-B58DF00E3AAF}" type="slidenum">
              <a:rPr lang="en-US" smtClean="0"/>
              <a:t>30</a:t>
            </a:fld>
            <a:endParaRPr lang="en-US"/>
          </a:p>
        </p:txBody>
      </p:sp>
    </p:spTree>
    <p:extLst>
      <p:ext uri="{BB962C8B-B14F-4D97-AF65-F5344CB8AC3E}">
        <p14:creationId xmlns:p14="http://schemas.microsoft.com/office/powerpoint/2010/main" val="199183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mn-lt"/>
                <a:ea typeface="+mn-ea"/>
                <a:cs typeface="+mn-cs"/>
              </a:rPr>
              <a:t>The new ray traversal order gives us a lot of benefits but also exposes new and interesting challenges. They represent fertile ground for future research. See the paper for a more in depth discussion. I will mention only a few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mn-lt"/>
                <a:ea typeface="+mn-ea"/>
                <a:cs typeface="+mn-cs"/>
              </a:rPr>
              <a:t>Implementing early ray termination is non-trivial because rays can be duplicated. Our paper evaluates a couple of approaches but they were only marginally effective. Likely further changes to the algorithm and hardware are required</a:t>
            </a:r>
            <a:r>
              <a:rPr lang="en-US" sz="1300" b="0" i="0" u="none" strike="noStrike" kern="1200" baseline="0" dirty="0" smtClean="0">
                <a:solidFill>
                  <a:schemeClr val="tx1"/>
                </a:solidFill>
                <a:latin typeface="+mn-lt"/>
                <a:ea typeface="+mn-ea"/>
                <a:cs typeface="+mn-cs"/>
              </a:rPr>
              <a:t>.</a:t>
            </a:r>
            <a:endParaRPr lang="en-US" sz="13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9BE52D-AD28-4CBC-80FB-B58DF00E3AAF}" type="slidenum">
              <a:rPr lang="en-US" smtClean="0"/>
              <a:t>31</a:t>
            </a:fld>
            <a:endParaRPr lang="en-US"/>
          </a:p>
        </p:txBody>
      </p:sp>
    </p:spTree>
    <p:extLst>
      <p:ext uri="{BB962C8B-B14F-4D97-AF65-F5344CB8AC3E}">
        <p14:creationId xmlns:p14="http://schemas.microsoft.com/office/powerpoint/2010/main" val="2052989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mn-lt"/>
                <a:ea typeface="+mn-ea"/>
                <a:cs typeface="+mn-cs"/>
              </a:rPr>
              <a:t>Performance could be improved significantly by adjusting the order of scheduling segments. One could use dynamic statistics to update this ordering on the fly. This could dramatically increase the effectiveness of early termination schemes.</a:t>
            </a:r>
          </a:p>
        </p:txBody>
      </p:sp>
      <p:sp>
        <p:nvSpPr>
          <p:cNvPr id="4" name="Slide Number Placeholder 3"/>
          <p:cNvSpPr>
            <a:spLocks noGrp="1"/>
          </p:cNvSpPr>
          <p:nvPr>
            <p:ph type="sldNum" sz="quarter" idx="10"/>
          </p:nvPr>
        </p:nvSpPr>
        <p:spPr/>
        <p:txBody>
          <a:bodyPr/>
          <a:lstStyle/>
          <a:p>
            <a:fld id="{C19BE52D-AD28-4CBC-80FB-B58DF00E3AAF}" type="slidenum">
              <a:rPr lang="en-US" smtClean="0"/>
              <a:t>32</a:t>
            </a:fld>
            <a:endParaRPr lang="en-US"/>
          </a:p>
        </p:txBody>
      </p:sp>
    </p:spTree>
    <p:extLst>
      <p:ext uri="{BB962C8B-B14F-4D97-AF65-F5344CB8AC3E}">
        <p14:creationId xmlns:p14="http://schemas.microsoft.com/office/powerpoint/2010/main" val="1223037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u="none" strike="noStrike" kern="1200" baseline="0" dirty="0" smtClean="0">
                <a:solidFill>
                  <a:schemeClr val="tx1"/>
                </a:solidFill>
                <a:latin typeface="+mn-lt"/>
                <a:ea typeface="+mn-ea"/>
                <a:cs typeface="+mn-cs"/>
              </a:rPr>
              <a:t>For our evaluation we used </a:t>
            </a:r>
            <a:r>
              <a:rPr lang="en-US" sz="1300" b="0" i="0" u="none" strike="noStrike" kern="1200" baseline="0" dirty="0" err="1" smtClean="0">
                <a:solidFill>
                  <a:schemeClr val="tx1"/>
                </a:solidFill>
                <a:latin typeface="+mn-lt"/>
                <a:ea typeface="+mn-ea"/>
                <a:cs typeface="+mn-cs"/>
              </a:rPr>
              <a:t>treelets</a:t>
            </a:r>
            <a:r>
              <a:rPr lang="en-US" sz="1300" b="0" i="0" u="none" strike="noStrike" kern="1200" baseline="0" dirty="0" smtClean="0">
                <a:solidFill>
                  <a:schemeClr val="tx1"/>
                </a:solidFill>
                <a:latin typeface="+mn-lt"/>
                <a:ea typeface="+mn-ea"/>
                <a:cs typeface="+mn-cs"/>
              </a:rPr>
              <a:t> built to minimize SAH. However, alternative build schemes could help. For example would shallower or deeper </a:t>
            </a:r>
            <a:r>
              <a:rPr lang="en-US" sz="1300" b="0" i="0" u="none" strike="noStrike" kern="1200" baseline="0" dirty="0" err="1" smtClean="0">
                <a:solidFill>
                  <a:schemeClr val="tx1"/>
                </a:solidFill>
                <a:latin typeface="+mn-lt"/>
                <a:ea typeface="+mn-ea"/>
                <a:cs typeface="+mn-cs"/>
              </a:rPr>
              <a:t>treelets</a:t>
            </a:r>
            <a:r>
              <a:rPr lang="en-US" sz="1300" b="0" i="0" u="none" strike="noStrike" kern="1200" baseline="0" dirty="0" smtClean="0">
                <a:solidFill>
                  <a:schemeClr val="tx1"/>
                </a:solidFill>
                <a:latin typeface="+mn-lt"/>
                <a:ea typeface="+mn-ea"/>
                <a:cs typeface="+mn-cs"/>
              </a:rPr>
              <a:t> reduce ray duplication?</a:t>
            </a:r>
          </a:p>
        </p:txBody>
      </p:sp>
      <p:sp>
        <p:nvSpPr>
          <p:cNvPr id="4" name="Slide Number Placeholder 3"/>
          <p:cNvSpPr>
            <a:spLocks noGrp="1"/>
          </p:cNvSpPr>
          <p:nvPr>
            <p:ph type="sldNum" sz="quarter" idx="10"/>
          </p:nvPr>
        </p:nvSpPr>
        <p:spPr/>
        <p:txBody>
          <a:bodyPr/>
          <a:lstStyle/>
          <a:p>
            <a:fld id="{C19BE52D-AD28-4CBC-80FB-B58DF00E3AAF}" type="slidenum">
              <a:rPr lang="en-US" smtClean="0"/>
              <a:t>33</a:t>
            </a:fld>
            <a:endParaRPr lang="en-US"/>
          </a:p>
        </p:txBody>
      </p:sp>
    </p:spTree>
    <p:extLst>
      <p:ext uri="{BB962C8B-B14F-4D97-AF65-F5344CB8AC3E}">
        <p14:creationId xmlns:p14="http://schemas.microsoft.com/office/powerpoint/2010/main" val="3225966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mn-lt"/>
                <a:ea typeface="+mn-ea"/>
                <a:cs typeface="+mn-cs"/>
              </a:rPr>
              <a:t>Finally compressing both streams. Decreasing ray stream can reduce its impact on total traffic significantly, and improve performance. Compressing scene data will likely reduce ray traffic. It would reduce the total number of segments and thus reduce ray duplication.</a:t>
            </a:r>
          </a:p>
        </p:txBody>
      </p:sp>
      <p:sp>
        <p:nvSpPr>
          <p:cNvPr id="4" name="Slide Number Placeholder 3"/>
          <p:cNvSpPr>
            <a:spLocks noGrp="1"/>
          </p:cNvSpPr>
          <p:nvPr>
            <p:ph type="sldNum" sz="quarter" idx="10"/>
          </p:nvPr>
        </p:nvSpPr>
        <p:spPr/>
        <p:txBody>
          <a:bodyPr/>
          <a:lstStyle/>
          <a:p>
            <a:fld id="{C19BE52D-AD28-4CBC-80FB-B58DF00E3AAF}" type="slidenum">
              <a:rPr lang="en-US" smtClean="0"/>
              <a:t>34</a:t>
            </a:fld>
            <a:endParaRPr lang="en-US"/>
          </a:p>
        </p:txBody>
      </p:sp>
    </p:spTree>
    <p:extLst>
      <p:ext uri="{BB962C8B-B14F-4D97-AF65-F5344CB8AC3E}">
        <p14:creationId xmlns:p14="http://schemas.microsoft.com/office/powerpoint/2010/main" val="3980714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conclusion, we</a:t>
            </a:r>
            <a:r>
              <a:rPr lang="en-US" baseline="0" dirty="0" smtClean="0"/>
              <a:t> reformulate ray tracing for the first time in a fully streamed fashion. The two streams, one for scene and ray data, access memory in a way that is predictive for perfect prefetching and exploits DRAM behavior. </a:t>
            </a:r>
          </a:p>
          <a:p>
            <a:endParaRPr lang="en-US" baseline="0" dirty="0" smtClean="0"/>
          </a:p>
          <a:p>
            <a:r>
              <a:rPr lang="en-US" baseline="0" dirty="0" smtClean="0"/>
              <a:t>Besides regularizing the memory traffic for scene data, the new traversal order drives it to its absolute minimum.</a:t>
            </a:r>
          </a:p>
          <a:p>
            <a:endParaRPr lang="en-US" baseline="0" dirty="0" smtClean="0"/>
          </a:p>
          <a:p>
            <a:r>
              <a:rPr lang="en-US" baseline="0" dirty="0" smtClean="0"/>
              <a:t>We also co-designed a hardware architecture implementing dual streaming. We believe our work only scratches the surface of the predictable traversal order and opens up a lot of exciting opportunities for future research.</a:t>
            </a:r>
          </a:p>
          <a:p>
            <a:endParaRPr lang="en-US" dirty="0"/>
          </a:p>
        </p:txBody>
      </p:sp>
      <p:sp>
        <p:nvSpPr>
          <p:cNvPr id="4" name="Slide Number Placeholder 3"/>
          <p:cNvSpPr>
            <a:spLocks noGrp="1"/>
          </p:cNvSpPr>
          <p:nvPr>
            <p:ph type="sldNum" sz="quarter" idx="10"/>
          </p:nvPr>
        </p:nvSpPr>
        <p:spPr/>
        <p:txBody>
          <a:bodyPr/>
          <a:lstStyle/>
          <a:p>
            <a:fld id="{C19BE52D-AD28-4CBC-80FB-B58DF00E3AAF}" type="slidenum">
              <a:rPr lang="en-US" smtClean="0"/>
              <a:t>35</a:t>
            </a:fld>
            <a:endParaRPr lang="en-US"/>
          </a:p>
        </p:txBody>
      </p:sp>
    </p:spTree>
    <p:extLst>
      <p:ext uri="{BB962C8B-B14F-4D97-AF65-F5344CB8AC3E}">
        <p14:creationId xmlns:p14="http://schemas.microsoft.com/office/powerpoint/2010/main" val="885141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u="none" strike="noStrike" kern="1200" baseline="0" dirty="0" smtClean="0">
                <a:solidFill>
                  <a:schemeClr val="tx1"/>
                </a:solidFill>
                <a:latin typeface="+mn-lt"/>
                <a:ea typeface="+mn-ea"/>
                <a:cs typeface="+mn-cs"/>
              </a:rPr>
              <a:t>We would like to acknowledge many folks for providing feedback and scenes for our work. And of course NSF for supporting it.</a:t>
            </a:r>
          </a:p>
          <a:p>
            <a:endParaRPr lang="en-US" sz="13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9BE52D-AD28-4CBC-80FB-B58DF00E3AAF}" type="slidenum">
              <a:rPr lang="en-US" smtClean="0"/>
              <a:t>36</a:t>
            </a:fld>
            <a:endParaRPr lang="en-US"/>
          </a:p>
        </p:txBody>
      </p:sp>
    </p:spTree>
    <p:extLst>
      <p:ext uri="{BB962C8B-B14F-4D97-AF65-F5344CB8AC3E}">
        <p14:creationId xmlns:p14="http://schemas.microsoft.com/office/powerpoint/2010/main" val="380221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Dual streaming builds on previous work and converts scene and ray data into predictable sequential streams. These streams feed the intersection</a:t>
            </a:r>
            <a:r>
              <a:rPr lang="en-US" baseline="0" dirty="0" smtClean="0"/>
              <a:t> hardware.</a:t>
            </a:r>
            <a:endParaRPr lang="en-US"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4</a:t>
            </a:fld>
            <a:endParaRPr lang="en-US"/>
          </a:p>
        </p:txBody>
      </p:sp>
    </p:spTree>
    <p:extLst>
      <p:ext uri="{BB962C8B-B14F-4D97-AF65-F5344CB8AC3E}">
        <p14:creationId xmlns:p14="http://schemas.microsoft.com/office/powerpoint/2010/main" val="406863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Technically the</a:t>
            </a:r>
            <a:r>
              <a:rPr lang="en-US" baseline="0" dirty="0" smtClean="0"/>
              <a:t> picture is a bit more complicated because the scene data is transmitted in chunks, and the intersection pipeline generates more rays for the system.</a:t>
            </a:r>
            <a:endParaRPr lang="en-US"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5</a:t>
            </a:fld>
            <a:endParaRPr lang="en-US"/>
          </a:p>
        </p:txBody>
      </p:sp>
    </p:spTree>
    <p:extLst>
      <p:ext uri="{BB962C8B-B14F-4D97-AF65-F5344CB8AC3E}">
        <p14:creationId xmlns:p14="http://schemas.microsoft.com/office/powerpoint/2010/main" val="406863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Our main contribution is</a:t>
            </a:r>
            <a:r>
              <a:rPr lang="en-US" baseline="0" dirty="0" smtClean="0"/>
              <a:t> the reformulation of ray tracing for the first time in a fully streamed manner. The two streams, one for scene and ray data, access memory in a way that is predictable for perfect prefetching and exploits DRAM behavior. The new traversal order loads scene data at most once per ray </a:t>
            </a:r>
            <a:r>
              <a:rPr lang="en-US" baseline="0" dirty="0" err="1" smtClean="0"/>
              <a:t>wavefront</a:t>
            </a:r>
            <a:r>
              <a:rPr lang="en-US" baseline="0" dirty="0" smtClean="0"/>
              <a:t>. Ray </a:t>
            </a:r>
            <a:r>
              <a:rPr lang="en-US" baseline="0" dirty="0" err="1" smtClean="0"/>
              <a:t>wavefront</a:t>
            </a:r>
            <a:r>
              <a:rPr lang="en-US" baseline="0" dirty="0" smtClean="0"/>
              <a:t> being all rays at the same depth.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Besides regularizing the memory traffic for scene data, we reduce it to its absolute minimum.</a:t>
            </a:r>
          </a:p>
          <a:p>
            <a:endParaRPr lang="en-US" baseline="0" dirty="0" smtClean="0"/>
          </a:p>
          <a:p>
            <a:r>
              <a:rPr lang="en-US" baseline="0" dirty="0" smtClean="0"/>
              <a:t>We also co-designed a hardware architecture implementing dual streaming. We believe our work only scratches the surface of the predictable traversal order and opens up a lot of exciting opportunities for future research</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6</a:t>
            </a:fld>
            <a:endParaRPr lang="en-US"/>
          </a:p>
        </p:txBody>
      </p:sp>
    </p:spTree>
    <p:extLst>
      <p:ext uri="{BB962C8B-B14F-4D97-AF65-F5344CB8AC3E}">
        <p14:creationId xmlns:p14="http://schemas.microsoft.com/office/powerpoint/2010/main" val="107696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Predictive traversal order we introduce maximizes</a:t>
            </a:r>
            <a:r>
              <a:rPr lang="en-US" baseline="0" dirty="0" smtClean="0"/>
              <a:t> scene data reuse and converts DRAM access patterns to be sequential. Consider a scene BVH, shown here</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C19BE52D-AD28-4CBC-80FB-B58DF00E3AAF}" type="slidenum">
              <a:rPr lang="en-US" smtClean="0"/>
              <a:t>7</a:t>
            </a:fld>
            <a:endParaRPr lang="en-US"/>
          </a:p>
        </p:txBody>
      </p:sp>
    </p:spTree>
    <p:extLst>
      <p:ext uri="{BB962C8B-B14F-4D97-AF65-F5344CB8AC3E}">
        <p14:creationId xmlns:p14="http://schemas.microsoft.com/office/powerpoint/2010/main" val="2337242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subdivide it</a:t>
            </a:r>
            <a:r>
              <a:rPr lang="en-US" baseline="0" dirty="0" smtClean="0"/>
              <a:t> </a:t>
            </a:r>
            <a:r>
              <a:rPr lang="en-US" dirty="0" smtClean="0"/>
              <a:t>into segments. While</a:t>
            </a:r>
            <a:r>
              <a:rPr lang="en-US" baseline="0" dirty="0" smtClean="0"/>
              <a:t> we rely on BVH </a:t>
            </a:r>
            <a:r>
              <a:rPr lang="en-US" baseline="0" dirty="0" err="1" smtClean="0"/>
              <a:t>treelets</a:t>
            </a:r>
            <a:r>
              <a:rPr lang="en-US" baseline="0" dirty="0" smtClean="0"/>
              <a:t>, other acceleration structures can also work. Note that both node and triangle data are stored within each segment.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rays start traversal at the root segment, depicted here in red. </a:t>
            </a:r>
          </a:p>
        </p:txBody>
      </p:sp>
      <p:sp>
        <p:nvSpPr>
          <p:cNvPr id="4" name="Slide Number Placeholder 3"/>
          <p:cNvSpPr>
            <a:spLocks noGrp="1"/>
          </p:cNvSpPr>
          <p:nvPr>
            <p:ph type="sldNum" sz="quarter" idx="10"/>
          </p:nvPr>
        </p:nvSpPr>
        <p:spPr/>
        <p:txBody>
          <a:bodyPr/>
          <a:lstStyle/>
          <a:p>
            <a:fld id="{C19BE52D-AD28-4CBC-80FB-B58DF00E3AAF}" type="slidenum">
              <a:rPr lang="en-US" smtClean="0"/>
              <a:t>8</a:t>
            </a:fld>
            <a:endParaRPr lang="en-US"/>
          </a:p>
        </p:txBody>
      </p:sp>
    </p:spTree>
    <p:extLst>
      <p:ext uri="{BB962C8B-B14F-4D97-AF65-F5344CB8AC3E}">
        <p14:creationId xmlns:p14="http://schemas.microsoft.com/office/powerpoint/2010/main" val="2337242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store the rays in a queue assigned to the red segment. As we process those rays, they will traverse other segments. </a:t>
            </a:r>
          </a:p>
        </p:txBody>
      </p:sp>
      <p:sp>
        <p:nvSpPr>
          <p:cNvPr id="4" name="Slide Number Placeholder 3"/>
          <p:cNvSpPr>
            <a:spLocks noGrp="1"/>
          </p:cNvSpPr>
          <p:nvPr>
            <p:ph type="sldNum" sz="quarter" idx="10"/>
          </p:nvPr>
        </p:nvSpPr>
        <p:spPr/>
        <p:txBody>
          <a:bodyPr/>
          <a:lstStyle/>
          <a:p>
            <a:fld id="{C19BE52D-AD28-4CBC-80FB-B58DF00E3AAF}" type="slidenum">
              <a:rPr lang="en-US" smtClean="0"/>
              <a:t>9</a:t>
            </a:fld>
            <a:endParaRPr lang="en-US"/>
          </a:p>
        </p:txBody>
      </p:sp>
    </p:spTree>
    <p:extLst>
      <p:ext uri="{BB962C8B-B14F-4D97-AF65-F5344CB8AC3E}">
        <p14:creationId xmlns:p14="http://schemas.microsoft.com/office/powerpoint/2010/main" val="2337242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9A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3504"/>
            <a:ext cx="7772400" cy="1225021"/>
          </a:xfrm>
        </p:spPr>
        <p:txBody>
          <a:bodyPr/>
          <a:lstStyle>
            <a:lvl1pPr algn="ct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937000"/>
            <a:ext cx="6400800" cy="1270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8DB9507-AEDD-4553-867E-F9F8F72947D9}" type="datetimeFigureOut">
              <a:rPr lang="en-US" smtClean="0"/>
              <a:t>7/29/2017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6ECAA-CB7C-4BF0-85CF-B73B30228A95}" type="slidenum">
              <a:rPr lang="en-US" smtClean="0"/>
              <a:t>‹#›</a:t>
            </a:fld>
            <a:endParaRPr lang="en-US"/>
          </a:p>
        </p:txBody>
      </p:sp>
      <p:pic>
        <p:nvPicPr>
          <p:cNvPr id="11" name="Picture 2" descr="C:\Users\cem\Desktop\utah_teapot_white.emf"/>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3692" y="924900"/>
            <a:ext cx="2696625" cy="132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792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5"/>
            <a:ext cx="5486400" cy="670719"/>
          </a:xfrm>
        </p:spPr>
        <p:txBody>
          <a:bodyPr/>
          <a:lstStyle>
            <a:lvl1pPr marL="0" indent="0">
              <a:buNone/>
              <a:defRPr sz="1400"/>
            </a:lvl1pPr>
            <a:lvl2pPr marL="457200" indent="0">
              <a:buNone/>
              <a:defRPr sz="13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B9507-AEDD-4553-867E-F9F8F72947D9}" type="datetimeFigureOut">
              <a:rPr lang="en-US" smtClean="0"/>
              <a:t>7/29/2017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3947150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DB9507-AEDD-4553-867E-F9F8F72947D9}" type="datetimeFigureOut">
              <a:rPr lang="en-US" smtClean="0"/>
              <a:t>7/29/2017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105712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DB9507-AEDD-4553-867E-F9F8F72947D9}" type="datetimeFigureOut">
              <a:rPr lang="en-US" smtClean="0"/>
              <a:t>7/29/2017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616090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DB9507-AEDD-4553-867E-F9F8F72947D9}" type="datetimeFigureOut">
              <a:rPr lang="en-US" smtClean="0"/>
              <a:t>7/29/2017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3515886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1016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7" name="Rectangle 6"/>
          <p:cNvSpPr/>
          <p:nvPr/>
        </p:nvSpPr>
        <p:spPr>
          <a:xfrm>
            <a:off x="0" y="0"/>
            <a:ext cx="9144000" cy="42291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4" name="Date Placeholder 3"/>
          <p:cNvSpPr>
            <a:spLocks noGrp="1"/>
          </p:cNvSpPr>
          <p:nvPr>
            <p:ph type="dt" sz="half" idx="10"/>
          </p:nvPr>
        </p:nvSpPr>
        <p:spPr/>
        <p:txBody>
          <a:bodyPr/>
          <a:lstStyle/>
          <a:p>
            <a:fld id="{88DB9507-AEDD-4553-867E-F9F8F72947D9}" type="datetimeFigureOut">
              <a:rPr lang="en-US" smtClean="0"/>
              <a:t>7/29/2017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6ECAA-CB7C-4BF0-85CF-B73B30228A95}" type="slidenum">
              <a:rPr lang="en-US" smtClean="0"/>
              <a:t>‹#›</a:t>
            </a:fld>
            <a:endParaRPr lang="en-US"/>
          </a:p>
        </p:txBody>
      </p:sp>
      <p:sp>
        <p:nvSpPr>
          <p:cNvPr id="3" name="Text Placeholder 2"/>
          <p:cNvSpPr>
            <a:spLocks noGrp="1"/>
          </p:cNvSpPr>
          <p:nvPr>
            <p:ph type="body" idx="1"/>
          </p:nvPr>
        </p:nvSpPr>
        <p:spPr>
          <a:xfrm>
            <a:off x="722313" y="4229100"/>
            <a:ext cx="7772400" cy="1021557"/>
          </a:xfrm>
        </p:spPr>
        <p:txBody>
          <a:bodyPr anchor="t"/>
          <a:lstStyle>
            <a:lvl1pPr marL="0" indent="0">
              <a:buNone/>
              <a:defRPr sz="2000">
                <a:solidFill>
                  <a:srgbClr val="9A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722313" y="2705100"/>
            <a:ext cx="7772400" cy="1524000"/>
          </a:xfrm>
        </p:spPr>
        <p:txBody>
          <a:bodyPr anchor="b">
            <a:normAutofit/>
          </a:bodyPr>
          <a:lstStyle>
            <a:lvl1pPr algn="l">
              <a:defRPr sz="4400" b="0" cap="none">
                <a:solidFill>
                  <a:schemeClr val="bg1"/>
                </a:solidFill>
              </a:defRPr>
            </a:lvl1pPr>
          </a:lstStyle>
          <a:p>
            <a:r>
              <a:rPr lang="en-US" dirty="0" smtClean="0"/>
              <a:t>Click To Edit Master Title Style</a:t>
            </a:r>
            <a:endParaRPr lang="en-US" dirty="0"/>
          </a:p>
        </p:txBody>
      </p:sp>
      <p:pic>
        <p:nvPicPr>
          <p:cNvPr id="13" name="Picture 2" descr="C:\Users\cem\Desktop\utah_teapot_white.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247085"/>
            <a:ext cx="1078650" cy="529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8990" y="952500"/>
            <a:ext cx="670657" cy="462590"/>
          </a:xfrm>
          <a:prstGeom prst="rect">
            <a:avLst/>
          </a:prstGeom>
        </p:spPr>
      </p:pic>
    </p:spTree>
    <p:extLst>
      <p:ext uri="{BB962C8B-B14F-4D97-AF65-F5344CB8AC3E}">
        <p14:creationId xmlns:p14="http://schemas.microsoft.com/office/powerpoint/2010/main" val="434220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tmplLst>
          <p:tmpl lvl="1">
            <p:tnLst>
              <p:par>
                <p:cTn presetID="22" presetClass="entr" presetSubtype="1"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Exit">
    <p:spTree>
      <p:nvGrpSpPr>
        <p:cNvPr id="1" name=""/>
        <p:cNvGrpSpPr/>
        <p:nvPr/>
      </p:nvGrpSpPr>
      <p:grpSpPr>
        <a:xfrm>
          <a:off x="0" y="0"/>
          <a:ext cx="0" cy="0"/>
          <a:chOff x="0" y="0"/>
          <a:chExt cx="0" cy="0"/>
        </a:xfrm>
      </p:grpSpPr>
      <p:sp>
        <p:nvSpPr>
          <p:cNvPr id="10" name="Rectangle 9"/>
          <p:cNvSpPr/>
          <p:nvPr userDrawn="1"/>
        </p:nvSpPr>
        <p:spPr>
          <a:xfrm>
            <a:off x="0" y="0"/>
            <a:ext cx="9144000" cy="1016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7" name="Rectangle 6"/>
          <p:cNvSpPr/>
          <p:nvPr/>
        </p:nvSpPr>
        <p:spPr>
          <a:xfrm>
            <a:off x="0" y="0"/>
            <a:ext cx="9144000" cy="42291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4" name="Date Placeholder 3"/>
          <p:cNvSpPr>
            <a:spLocks noGrp="1"/>
          </p:cNvSpPr>
          <p:nvPr>
            <p:ph type="dt" sz="half" idx="10"/>
          </p:nvPr>
        </p:nvSpPr>
        <p:spPr/>
        <p:txBody>
          <a:bodyPr/>
          <a:lstStyle/>
          <a:p>
            <a:fld id="{88DB9507-AEDD-4553-867E-F9F8F72947D9}" type="datetimeFigureOut">
              <a:rPr lang="en-US" smtClean="0"/>
              <a:t>7/29/2017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6ECAA-CB7C-4BF0-85CF-B73B30228A95}" type="slidenum">
              <a:rPr lang="en-US" smtClean="0"/>
              <a:t>‹#›</a:t>
            </a:fld>
            <a:endParaRPr lang="en-US"/>
          </a:p>
        </p:txBody>
      </p:sp>
      <p:sp>
        <p:nvSpPr>
          <p:cNvPr id="3" name="Text Placeholder 2"/>
          <p:cNvSpPr>
            <a:spLocks noGrp="1"/>
          </p:cNvSpPr>
          <p:nvPr>
            <p:ph type="body" idx="1"/>
          </p:nvPr>
        </p:nvSpPr>
        <p:spPr>
          <a:xfrm>
            <a:off x="722313" y="4229100"/>
            <a:ext cx="7772400" cy="1021557"/>
          </a:xfrm>
        </p:spPr>
        <p:txBody>
          <a:bodyPr anchor="t"/>
          <a:lstStyle>
            <a:lvl1pPr marL="0" indent="0">
              <a:buNone/>
              <a:defRPr sz="2000">
                <a:solidFill>
                  <a:srgbClr val="9A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hasCustomPrompt="1"/>
          </p:nvPr>
        </p:nvSpPr>
        <p:spPr>
          <a:xfrm>
            <a:off x="722313" y="2705100"/>
            <a:ext cx="7772400" cy="1524000"/>
          </a:xfrm>
        </p:spPr>
        <p:txBody>
          <a:bodyPr anchor="b">
            <a:normAutofit/>
          </a:bodyPr>
          <a:lstStyle>
            <a:lvl1pPr algn="l">
              <a:defRPr sz="4400" b="0" cap="none">
                <a:solidFill>
                  <a:schemeClr val="bg1"/>
                </a:solidFill>
              </a:defRPr>
            </a:lvl1pPr>
          </a:lstStyle>
          <a:p>
            <a:r>
              <a:rPr lang="en-US" dirty="0" smtClean="0"/>
              <a:t>Click To Edit Master Title Style</a:t>
            </a:r>
            <a:endParaRPr lang="en-US" dirty="0"/>
          </a:p>
        </p:txBody>
      </p:sp>
      <p:pic>
        <p:nvPicPr>
          <p:cNvPr id="13" name="Picture 2" descr="C:\Users\cem\Desktop\utah_teapot_white.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247085"/>
            <a:ext cx="1078650" cy="529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8990" y="952500"/>
            <a:ext cx="670657" cy="462590"/>
          </a:xfrm>
          <a:prstGeom prst="rect">
            <a:avLst/>
          </a:prstGeom>
        </p:spPr>
      </p:pic>
    </p:spTree>
    <p:extLst>
      <p:ext uri="{BB962C8B-B14F-4D97-AF65-F5344CB8AC3E}">
        <p14:creationId xmlns:p14="http://schemas.microsoft.com/office/powerpoint/2010/main" val="4162609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accel="100000" fill="hold" grpId="0" nodeType="after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0-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1" accel="50000" decel="50000" fill="hold" grpId="1" nodeType="withEffect">
                                  <p:stCondLst>
                                    <p:cond delay="0"/>
                                  </p:stCondLst>
                                  <p:childTnLst>
                                    <p:anim calcmode="lin" valueType="num">
                                      <p:cBhvr additive="base">
                                        <p:cTn id="10" dur="1000"/>
                                        <p:tgtEl>
                                          <p:spTgt spid="7"/>
                                        </p:tgtEl>
                                        <p:attrNameLst>
                                          <p:attrName>ppt_x</p:attrName>
                                        </p:attrNameLst>
                                      </p:cBhvr>
                                      <p:tavLst>
                                        <p:tav tm="0">
                                          <p:val>
                                            <p:strVal val="ppt_x"/>
                                          </p:val>
                                        </p:tav>
                                        <p:tav tm="100000">
                                          <p:val>
                                            <p:strVal val="ppt_x"/>
                                          </p:val>
                                        </p:tav>
                                      </p:tavLst>
                                    </p:anim>
                                    <p:anim calcmode="lin" valueType="num">
                                      <p:cBhvr additive="base">
                                        <p:cTn id="11" dur="1000"/>
                                        <p:tgtEl>
                                          <p:spTgt spid="7"/>
                                        </p:tgtEl>
                                        <p:attrNameLst>
                                          <p:attrName>ppt_y</p:attrName>
                                        </p:attrNameLst>
                                      </p:cBhvr>
                                      <p:tavLst>
                                        <p:tav tm="0">
                                          <p:val>
                                            <p:strVal val="ppt_y"/>
                                          </p:val>
                                        </p:tav>
                                        <p:tav tm="100000">
                                          <p:val>
                                            <p:strVal val="0-ppt_h/2"/>
                                          </p:val>
                                        </p:tav>
                                      </p:tavLst>
                                    </p:anim>
                                    <p:set>
                                      <p:cBhvr>
                                        <p:cTn id="12"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3" grpId="0" build="p">
        <p:tmplLst>
          <p:tmpl lvl="1">
            <p:tnLst>
              <p:par>
                <p:cTn presetID="2" presetClass="exit" presetSubtype="1" accel="100000" fill="hold" nodeType="afterEffect">
                  <p:stCondLst>
                    <p:cond delay="0"/>
                  </p:stCondLst>
                  <p:childTnLst>
                    <p:anim calcmode="lin" valueType="num">
                      <p:cBhvr additive="base">
                        <p:cTn dur="500"/>
                        <p:tgtEl>
                          <p:spTgt spid="3"/>
                        </p:tgtEl>
                        <p:attrNameLst>
                          <p:attrName>ppt_x</p:attrName>
                        </p:attrNameLst>
                      </p:cBhvr>
                      <p:tavLst>
                        <p:tav tm="0">
                          <p:val>
                            <p:strVal val="ppt_x"/>
                          </p:val>
                        </p:tav>
                        <p:tav tm="100000">
                          <p:val>
                            <p:strVal val="ppt_x"/>
                          </p:val>
                        </p:tav>
                      </p:tavLst>
                    </p:anim>
                    <p:anim calcmode="lin" valueType="num">
                      <p:cBhvr additive="base">
                        <p:cTn dur="500"/>
                        <p:tgtEl>
                          <p:spTgt spid="3"/>
                        </p:tgtEl>
                        <p:attrNameLst>
                          <p:attrName>ppt_y</p:attrName>
                        </p:attrNameLst>
                      </p:cBhvr>
                      <p:tavLst>
                        <p:tav tm="0">
                          <p:val>
                            <p:strVal val="ppt_y"/>
                          </p:val>
                        </p:tav>
                        <p:tav tm="100000">
                          <p:val>
                            <p:strVal val="0-ppt_h/2"/>
                          </p:val>
                        </p:tav>
                      </p:tavLst>
                    </p:anim>
                    <p:set>
                      <p:cBhvr>
                        <p:cTn dur="1" fill="hold">
                          <p:stCondLst>
                            <p:cond delay="499"/>
                          </p:stCondLst>
                        </p:cTn>
                        <p:tgtEl>
                          <p:spTgt spid="3"/>
                        </p:tgtEl>
                        <p:attrNameLst>
                          <p:attrName>style.visibility</p:attrName>
                        </p:attrNameLst>
                      </p:cBhvr>
                      <p:to>
                        <p:strVal val="hidden"/>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DB9507-AEDD-4553-867E-F9F8F72947D9}" type="datetimeFigureOut">
              <a:rPr lang="en-US" smtClean="0"/>
              <a:t>7/29/2017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345094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279262"/>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DB9507-AEDD-4553-867E-F9F8F72947D9}" type="datetimeFigureOut">
              <a:rPr lang="en-US" smtClean="0"/>
              <a:t>7/29/2017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3273825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DB9507-AEDD-4553-867E-F9F8F72947D9}" type="datetimeFigureOut">
              <a:rPr lang="en-US" smtClean="0"/>
              <a:t>7/29/2017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1526822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326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27543"/>
            <a:ext cx="3008313" cy="96837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4"/>
            <a:ext cx="5111750" cy="4877594"/>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195919"/>
            <a:ext cx="3008313" cy="3909219"/>
          </a:xfrm>
        </p:spPr>
        <p:txBody>
          <a:bodyPr/>
          <a:lstStyle>
            <a:lvl1pPr marL="0" indent="0">
              <a:buNone/>
              <a:defRPr sz="1400"/>
            </a:lvl1pPr>
            <a:lvl2pPr marL="457200" indent="0">
              <a:buNone/>
              <a:defRPr sz="13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B9507-AEDD-4553-867E-F9F8F72947D9}" type="datetimeFigureOut">
              <a:rPr lang="en-US" smtClean="0"/>
              <a:t>7/29/2017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1372424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1016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 name="Title Placeholder 1"/>
          <p:cNvSpPr>
            <a:spLocks noGrp="1"/>
          </p:cNvSpPr>
          <p:nvPr>
            <p:ph type="title"/>
          </p:nvPr>
        </p:nvSpPr>
        <p:spPr>
          <a:xfrm>
            <a:off x="457200" y="190501"/>
            <a:ext cx="7162800" cy="82516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1"/>
            <a:ext cx="2133600" cy="304271"/>
          </a:xfrm>
          <a:prstGeom prst="rect">
            <a:avLst/>
          </a:prstGeom>
        </p:spPr>
        <p:txBody>
          <a:bodyPr vert="horz" lIns="91440" tIns="45720" rIns="91440" bIns="45720" rtlCol="0" anchor="ctr"/>
          <a:lstStyle>
            <a:lvl1pPr algn="l">
              <a:defRPr sz="1300">
                <a:solidFill>
                  <a:schemeClr val="tx1">
                    <a:tint val="75000"/>
                  </a:schemeClr>
                </a:solidFill>
              </a:defRPr>
            </a:lvl1pPr>
          </a:lstStyle>
          <a:p>
            <a:fld id="{88DB9507-AEDD-4553-867E-F9F8F72947D9}" type="datetimeFigureOut">
              <a:rPr lang="en-US" smtClean="0"/>
              <a:t>7/29/2017</a:t>
            </a:fld>
            <a:endParaRPr lang="en-US"/>
          </a:p>
        </p:txBody>
      </p:sp>
      <p:sp>
        <p:nvSpPr>
          <p:cNvPr id="5" name="Footer Placeholder 4"/>
          <p:cNvSpPr>
            <a:spLocks noGrp="1"/>
          </p:cNvSpPr>
          <p:nvPr>
            <p:ph type="ftr" sz="quarter" idx="3"/>
          </p:nvPr>
        </p:nvSpPr>
        <p:spPr>
          <a:xfrm>
            <a:off x="3124200" y="5296961"/>
            <a:ext cx="2895600" cy="304271"/>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91440" tIns="45720" rIns="91440" bIns="45720" rtlCol="0" anchor="ctr"/>
          <a:lstStyle>
            <a:lvl1pPr algn="r">
              <a:defRPr sz="1300">
                <a:solidFill>
                  <a:schemeClr val="tx1">
                    <a:tint val="75000"/>
                  </a:schemeClr>
                </a:solidFill>
              </a:defRPr>
            </a:lvl1pPr>
          </a:lstStyle>
          <a:p>
            <a:fld id="{4866ECAA-CB7C-4BF0-85CF-B73B30228A95}" type="slidenum">
              <a:rPr lang="en-US" smtClean="0"/>
              <a:t>‹#›</a:t>
            </a:fld>
            <a:endParaRPr lang="en-US"/>
          </a:p>
        </p:txBody>
      </p:sp>
      <p:pic>
        <p:nvPicPr>
          <p:cNvPr id="7" name="Picture 2" descr="C:\Users\cem\Desktop\utah_teapot_white.e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24800" y="247085"/>
            <a:ext cx="1078650" cy="529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31518" y="313696"/>
            <a:ext cx="670657" cy="462590"/>
          </a:xfrm>
          <a:prstGeom prst="rect">
            <a:avLst/>
          </a:prstGeom>
        </p:spPr>
      </p:pic>
    </p:spTree>
    <p:extLst>
      <p:ext uri="{BB962C8B-B14F-4D97-AF65-F5344CB8AC3E}">
        <p14:creationId xmlns:p14="http://schemas.microsoft.com/office/powerpoint/2010/main" val="1241793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914400" rtl="0" eaLnBrk="1" latinLnBrk="0" hangingPunct="1">
        <a:lnSpc>
          <a:spcPts val="4000"/>
        </a:lnSpc>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4.jpeg"/><Relationship Id="rId7"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4.jpeg"/><Relationship Id="rId7"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7.jpeg"/><Relationship Id="rId4" Type="http://schemas.openxmlformats.org/officeDocument/2006/relationships/image" Target="../media/image40.jpeg"/><Relationship Id="rId9"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2313" y="4305300"/>
            <a:ext cx="7772400" cy="1295400"/>
          </a:xfrm>
        </p:spPr>
        <p:txBody>
          <a:bodyPr>
            <a:normAutofit/>
          </a:bodyPr>
          <a:lstStyle/>
          <a:p>
            <a:r>
              <a:rPr lang="en-US" dirty="0">
                <a:solidFill>
                  <a:schemeClr val="tx1"/>
                </a:solidFill>
              </a:rPr>
              <a:t>Konstantin </a:t>
            </a:r>
            <a:r>
              <a:rPr lang="en-US" dirty="0" err="1">
                <a:solidFill>
                  <a:schemeClr val="tx1"/>
                </a:solidFill>
              </a:rPr>
              <a:t>Shkurko</a:t>
            </a:r>
            <a:r>
              <a:rPr lang="en-US" dirty="0">
                <a:solidFill>
                  <a:schemeClr val="tx1"/>
                </a:solidFill>
              </a:rPr>
              <a:t>   </a:t>
            </a:r>
            <a:r>
              <a:rPr lang="en-US" dirty="0" smtClean="0">
                <a:solidFill>
                  <a:schemeClr val="tx1"/>
                </a:solidFill>
              </a:rPr>
              <a:t>	Tim </a:t>
            </a:r>
            <a:r>
              <a:rPr lang="en-US" dirty="0">
                <a:solidFill>
                  <a:schemeClr val="tx1"/>
                </a:solidFill>
              </a:rPr>
              <a:t>Grant   </a:t>
            </a:r>
            <a:r>
              <a:rPr lang="en-US" dirty="0" smtClean="0">
                <a:solidFill>
                  <a:schemeClr val="tx1"/>
                </a:solidFill>
              </a:rPr>
              <a:t>	Daniel </a:t>
            </a:r>
            <a:r>
              <a:rPr lang="en-US" dirty="0" err="1" smtClean="0">
                <a:solidFill>
                  <a:schemeClr val="tx1"/>
                </a:solidFill>
              </a:rPr>
              <a:t>Kopta</a:t>
            </a:r>
            <a:r>
              <a:rPr lang="en-US" dirty="0" smtClean="0">
                <a:solidFill>
                  <a:schemeClr val="tx1"/>
                </a:solidFill>
              </a:rPr>
              <a:t/>
            </a:r>
            <a:br>
              <a:rPr lang="en-US" dirty="0" smtClean="0">
                <a:solidFill>
                  <a:schemeClr val="tx1"/>
                </a:solidFill>
              </a:rPr>
            </a:br>
            <a:r>
              <a:rPr lang="en-US" dirty="0" smtClean="0">
                <a:solidFill>
                  <a:schemeClr val="tx1"/>
                </a:solidFill>
              </a:rPr>
              <a:t>Ian </a:t>
            </a:r>
            <a:r>
              <a:rPr lang="en-US" dirty="0" err="1" smtClean="0">
                <a:solidFill>
                  <a:schemeClr val="tx1"/>
                </a:solidFill>
              </a:rPr>
              <a:t>Mallett</a:t>
            </a:r>
            <a:r>
              <a:rPr lang="en-US" dirty="0">
                <a:solidFill>
                  <a:schemeClr val="tx1"/>
                </a:solidFill>
              </a:rPr>
              <a:t>	</a:t>
            </a:r>
            <a:r>
              <a:rPr lang="en-US" dirty="0" smtClean="0">
                <a:solidFill>
                  <a:schemeClr val="tx1"/>
                </a:solidFill>
              </a:rPr>
              <a:t>	</a:t>
            </a:r>
            <a:r>
              <a:rPr lang="en-US" dirty="0" err="1" smtClean="0">
                <a:solidFill>
                  <a:schemeClr val="tx1"/>
                </a:solidFill>
              </a:rPr>
              <a:t>Cem</a:t>
            </a:r>
            <a:r>
              <a:rPr lang="en-US" dirty="0" smtClean="0">
                <a:solidFill>
                  <a:schemeClr val="tx1"/>
                </a:solidFill>
              </a:rPr>
              <a:t> </a:t>
            </a:r>
            <a:r>
              <a:rPr lang="en-US" dirty="0" err="1">
                <a:solidFill>
                  <a:schemeClr val="tx1"/>
                </a:solidFill>
              </a:rPr>
              <a:t>Yuksel</a:t>
            </a:r>
            <a:r>
              <a:rPr lang="en-US" dirty="0">
                <a:solidFill>
                  <a:schemeClr val="tx1"/>
                </a:solidFill>
              </a:rPr>
              <a:t>   </a:t>
            </a:r>
            <a:r>
              <a:rPr lang="en-US" dirty="0" smtClean="0">
                <a:solidFill>
                  <a:schemeClr val="tx1"/>
                </a:solidFill>
              </a:rPr>
              <a:t>	Erik Brunvand</a:t>
            </a:r>
          </a:p>
          <a:p>
            <a:endParaRPr lang="en-US" sz="1200" dirty="0">
              <a:solidFill>
                <a:schemeClr val="tx1"/>
              </a:solidFill>
            </a:endParaRPr>
          </a:p>
          <a:p>
            <a:r>
              <a:rPr lang="en-US" dirty="0" smtClean="0">
                <a:solidFill>
                  <a:srgbClr val="C00000"/>
                </a:solidFill>
              </a:rPr>
              <a:t>University of Utah</a:t>
            </a:r>
            <a:endParaRPr lang="en-US" dirty="0">
              <a:solidFill>
                <a:srgbClr val="C00000"/>
              </a:solidFill>
            </a:endParaRPr>
          </a:p>
          <a:p>
            <a:endParaRPr lang="en-US" dirty="0"/>
          </a:p>
        </p:txBody>
      </p:sp>
      <p:sp>
        <p:nvSpPr>
          <p:cNvPr id="3" name="Title 2"/>
          <p:cNvSpPr>
            <a:spLocks noGrp="1"/>
          </p:cNvSpPr>
          <p:nvPr>
            <p:ph type="title"/>
          </p:nvPr>
        </p:nvSpPr>
        <p:spPr/>
        <p:txBody>
          <a:bodyPr/>
          <a:lstStyle/>
          <a:p>
            <a:r>
              <a:rPr lang="en-US" dirty="0"/>
              <a:t>Dual Streaming for Hardware-Accelerated Ray Tracing</a:t>
            </a:r>
          </a:p>
        </p:txBody>
      </p:sp>
      <p:pic>
        <p:nvPicPr>
          <p:cNvPr id="4" name="Picture 3" descr="Campus Fall Panorama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696200" cy="2735027"/>
          </a:xfrm>
          <a:prstGeom prst="rect">
            <a:avLst/>
          </a:prstGeom>
        </p:spPr>
      </p:pic>
      <p:sp>
        <p:nvSpPr>
          <p:cNvPr id="5" name="TextBox 4"/>
          <p:cNvSpPr txBox="1"/>
          <p:nvPr/>
        </p:nvSpPr>
        <p:spPr>
          <a:xfrm>
            <a:off x="7200900" y="5398431"/>
            <a:ext cx="1905000" cy="307777"/>
          </a:xfrm>
          <a:prstGeom prst="rect">
            <a:avLst/>
          </a:prstGeom>
          <a:noFill/>
        </p:spPr>
        <p:txBody>
          <a:bodyPr wrap="square" rtlCol="0">
            <a:spAutoFit/>
          </a:bodyPr>
          <a:lstStyle/>
          <a:p>
            <a:pPr algn="r"/>
            <a:r>
              <a:rPr lang="en-US" sz="1400" dirty="0" smtClean="0">
                <a:solidFill>
                  <a:schemeClr val="bg2">
                    <a:lumMod val="50000"/>
                  </a:schemeClr>
                </a:solidFill>
              </a:rPr>
              <a:t>HPG ’17   7.29.17</a:t>
            </a:r>
            <a:endParaRPr lang="en-US" sz="1400" dirty="0">
              <a:solidFill>
                <a:schemeClr val="bg2">
                  <a:lumMod val="50000"/>
                </a:schemeClr>
              </a:solidFill>
            </a:endParaRPr>
          </a:p>
        </p:txBody>
      </p:sp>
    </p:spTree>
    <p:extLst>
      <p:ext uri="{BB962C8B-B14F-4D97-AF65-F5344CB8AC3E}">
        <p14:creationId xmlns:p14="http://schemas.microsoft.com/office/powerpoint/2010/main" val="3945619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1" y="1973569"/>
            <a:ext cx="9047033" cy="1937595"/>
          </a:xfrm>
          <a:prstGeom prst="rect">
            <a:avLst/>
          </a:prstGeom>
        </p:spPr>
      </p:pic>
      <p:sp>
        <p:nvSpPr>
          <p:cNvPr id="2" name="Title 1"/>
          <p:cNvSpPr>
            <a:spLocks noGrp="1"/>
          </p:cNvSpPr>
          <p:nvPr>
            <p:ph type="title"/>
          </p:nvPr>
        </p:nvSpPr>
        <p:spPr/>
        <p:txBody>
          <a:bodyPr>
            <a:normAutofit/>
          </a:bodyPr>
          <a:lstStyle/>
          <a:p>
            <a:r>
              <a:rPr lang="en-US" dirty="0"/>
              <a:t>Predictive Traversal Order</a:t>
            </a:r>
          </a:p>
        </p:txBody>
      </p:sp>
    </p:spTree>
    <p:extLst>
      <p:ext uri="{BB962C8B-B14F-4D97-AF65-F5344CB8AC3E}">
        <p14:creationId xmlns:p14="http://schemas.microsoft.com/office/powerpoint/2010/main" val="1745061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1" y="1973569"/>
            <a:ext cx="9047033" cy="1937595"/>
          </a:xfrm>
          <a:prstGeom prst="rect">
            <a:avLst/>
          </a:prstGeom>
        </p:spPr>
      </p:pic>
      <p:sp>
        <p:nvSpPr>
          <p:cNvPr id="2" name="Title 1"/>
          <p:cNvSpPr>
            <a:spLocks noGrp="1"/>
          </p:cNvSpPr>
          <p:nvPr>
            <p:ph type="title"/>
          </p:nvPr>
        </p:nvSpPr>
        <p:spPr/>
        <p:txBody>
          <a:bodyPr>
            <a:normAutofit/>
          </a:bodyPr>
          <a:lstStyle/>
          <a:p>
            <a:r>
              <a:rPr lang="en-US" dirty="0"/>
              <a:t>Predictive Traversal Order</a:t>
            </a:r>
          </a:p>
        </p:txBody>
      </p:sp>
      <p:sp>
        <p:nvSpPr>
          <p:cNvPr id="4" name="TextBox 3"/>
          <p:cNvSpPr txBox="1"/>
          <p:nvPr/>
        </p:nvSpPr>
        <p:spPr>
          <a:xfrm>
            <a:off x="2276475" y="4305300"/>
            <a:ext cx="4591050" cy="1107996"/>
          </a:xfrm>
          <a:prstGeom prst="rect">
            <a:avLst/>
          </a:prstGeom>
          <a:noFill/>
        </p:spPr>
        <p:txBody>
          <a:bodyPr wrap="square" rtlCol="0">
            <a:spAutoFit/>
          </a:bodyPr>
          <a:lstStyle/>
          <a:p>
            <a:r>
              <a:rPr lang="en-US" sz="3300" dirty="0" smtClean="0"/>
              <a:t>Rays can be duplicated</a:t>
            </a:r>
          </a:p>
          <a:p>
            <a:r>
              <a:rPr lang="en-US" sz="3300" dirty="0" smtClean="0"/>
              <a:t>No traversal stack stored</a:t>
            </a:r>
          </a:p>
        </p:txBody>
      </p:sp>
    </p:spTree>
    <p:extLst>
      <p:ext uri="{BB962C8B-B14F-4D97-AF65-F5344CB8AC3E}">
        <p14:creationId xmlns:p14="http://schemas.microsoft.com/office/powerpoint/2010/main" val="2358073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9" y="1973569"/>
            <a:ext cx="9047037" cy="1937595"/>
          </a:xfrm>
          <a:prstGeom prst="rect">
            <a:avLst/>
          </a:prstGeom>
        </p:spPr>
      </p:pic>
      <p:sp>
        <p:nvSpPr>
          <p:cNvPr id="2" name="Title 1"/>
          <p:cNvSpPr>
            <a:spLocks noGrp="1"/>
          </p:cNvSpPr>
          <p:nvPr>
            <p:ph type="title"/>
          </p:nvPr>
        </p:nvSpPr>
        <p:spPr/>
        <p:txBody>
          <a:bodyPr>
            <a:normAutofit/>
          </a:bodyPr>
          <a:lstStyle/>
          <a:p>
            <a:r>
              <a:rPr lang="en-US" dirty="0"/>
              <a:t>Stream Layout in DRAM</a:t>
            </a:r>
          </a:p>
        </p:txBody>
      </p:sp>
    </p:spTree>
    <p:extLst>
      <p:ext uri="{BB962C8B-B14F-4D97-AF65-F5344CB8AC3E}">
        <p14:creationId xmlns:p14="http://schemas.microsoft.com/office/powerpoint/2010/main" val="320515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1" y="1973569"/>
            <a:ext cx="9047033" cy="1937595"/>
          </a:xfrm>
          <a:prstGeom prst="rect">
            <a:avLst/>
          </a:prstGeom>
        </p:spPr>
      </p:pic>
      <p:sp>
        <p:nvSpPr>
          <p:cNvPr id="2" name="Title 1"/>
          <p:cNvSpPr>
            <a:spLocks noGrp="1"/>
          </p:cNvSpPr>
          <p:nvPr>
            <p:ph type="title"/>
          </p:nvPr>
        </p:nvSpPr>
        <p:spPr/>
        <p:txBody>
          <a:bodyPr>
            <a:normAutofit/>
          </a:bodyPr>
          <a:lstStyle/>
          <a:p>
            <a:r>
              <a:rPr lang="en-US" dirty="0" smtClean="0"/>
              <a:t>Stream Layout in DRAM</a:t>
            </a:r>
            <a:endParaRPr lang="en-US" dirty="0"/>
          </a:p>
        </p:txBody>
      </p:sp>
    </p:spTree>
    <p:extLst>
      <p:ext uri="{BB962C8B-B14F-4D97-AF65-F5344CB8AC3E}">
        <p14:creationId xmlns:p14="http://schemas.microsoft.com/office/powerpoint/2010/main" val="3028772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30" y="1257300"/>
            <a:ext cx="6824740" cy="4094844"/>
          </a:xfrm>
          <a:prstGeom prst="rect">
            <a:avLst/>
          </a:prstGeom>
        </p:spPr>
      </p:pic>
      <p:sp>
        <p:nvSpPr>
          <p:cNvPr id="2" name="Title 1"/>
          <p:cNvSpPr>
            <a:spLocks noGrp="1"/>
          </p:cNvSpPr>
          <p:nvPr>
            <p:ph type="title"/>
          </p:nvPr>
        </p:nvSpPr>
        <p:spPr/>
        <p:txBody>
          <a:bodyPr/>
          <a:lstStyle/>
          <a:p>
            <a:r>
              <a:rPr lang="en-US" dirty="0" smtClean="0"/>
              <a:t>Hardware Architecture</a:t>
            </a:r>
            <a:endParaRPr lang="en-US" dirty="0"/>
          </a:p>
        </p:txBody>
      </p:sp>
    </p:spTree>
    <p:extLst>
      <p:ext uri="{BB962C8B-B14F-4D97-AF65-F5344CB8AC3E}">
        <p14:creationId xmlns:p14="http://schemas.microsoft.com/office/powerpoint/2010/main" val="1296864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30" y="1257300"/>
            <a:ext cx="6824740" cy="4094843"/>
          </a:xfrm>
          <a:prstGeom prst="rect">
            <a:avLst/>
          </a:prstGeom>
        </p:spPr>
      </p:pic>
      <p:sp>
        <p:nvSpPr>
          <p:cNvPr id="2" name="Title 1"/>
          <p:cNvSpPr>
            <a:spLocks noGrp="1"/>
          </p:cNvSpPr>
          <p:nvPr>
            <p:ph type="title"/>
          </p:nvPr>
        </p:nvSpPr>
        <p:spPr/>
        <p:txBody>
          <a:bodyPr/>
          <a:lstStyle/>
          <a:p>
            <a:r>
              <a:rPr lang="en-US" dirty="0" smtClean="0"/>
              <a:t>Hardware Architecture</a:t>
            </a:r>
            <a:endParaRPr lang="en-US" dirty="0"/>
          </a:p>
        </p:txBody>
      </p:sp>
    </p:spTree>
    <p:extLst>
      <p:ext uri="{BB962C8B-B14F-4D97-AF65-F5344CB8AC3E}">
        <p14:creationId xmlns:p14="http://schemas.microsoft.com/office/powerpoint/2010/main" val="4058866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31" y="1257300"/>
            <a:ext cx="6824738" cy="4094843"/>
          </a:xfrm>
          <a:prstGeom prst="rect">
            <a:avLst/>
          </a:prstGeom>
        </p:spPr>
      </p:pic>
      <p:sp>
        <p:nvSpPr>
          <p:cNvPr id="2" name="Title 1"/>
          <p:cNvSpPr>
            <a:spLocks noGrp="1"/>
          </p:cNvSpPr>
          <p:nvPr>
            <p:ph type="title"/>
          </p:nvPr>
        </p:nvSpPr>
        <p:spPr/>
        <p:txBody>
          <a:bodyPr/>
          <a:lstStyle/>
          <a:p>
            <a:r>
              <a:rPr lang="en-US" dirty="0" smtClean="0"/>
              <a:t>Hardware Architecture</a:t>
            </a:r>
            <a:endParaRPr lang="en-US" dirty="0"/>
          </a:p>
        </p:txBody>
      </p:sp>
    </p:spTree>
    <p:extLst>
      <p:ext uri="{BB962C8B-B14F-4D97-AF65-F5344CB8AC3E}">
        <p14:creationId xmlns:p14="http://schemas.microsoft.com/office/powerpoint/2010/main" val="146211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31" y="1257300"/>
            <a:ext cx="6824738" cy="4094842"/>
          </a:xfrm>
          <a:prstGeom prst="rect">
            <a:avLst/>
          </a:prstGeom>
        </p:spPr>
      </p:pic>
      <p:sp>
        <p:nvSpPr>
          <p:cNvPr id="2" name="Title 1"/>
          <p:cNvSpPr>
            <a:spLocks noGrp="1"/>
          </p:cNvSpPr>
          <p:nvPr>
            <p:ph type="title"/>
          </p:nvPr>
        </p:nvSpPr>
        <p:spPr/>
        <p:txBody>
          <a:bodyPr/>
          <a:lstStyle/>
          <a:p>
            <a:r>
              <a:rPr lang="en-US" dirty="0" smtClean="0"/>
              <a:t>Hardware Architecture</a:t>
            </a:r>
            <a:endParaRPr lang="en-US" dirty="0"/>
          </a:p>
        </p:txBody>
      </p:sp>
    </p:spTree>
    <p:extLst>
      <p:ext uri="{BB962C8B-B14F-4D97-AF65-F5344CB8AC3E}">
        <p14:creationId xmlns:p14="http://schemas.microsoft.com/office/powerpoint/2010/main" val="1909189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32" y="1257300"/>
            <a:ext cx="6824736" cy="4094842"/>
          </a:xfrm>
          <a:prstGeom prst="rect">
            <a:avLst/>
          </a:prstGeom>
        </p:spPr>
      </p:pic>
      <p:sp>
        <p:nvSpPr>
          <p:cNvPr id="2" name="Title 1"/>
          <p:cNvSpPr>
            <a:spLocks noGrp="1"/>
          </p:cNvSpPr>
          <p:nvPr>
            <p:ph type="title"/>
          </p:nvPr>
        </p:nvSpPr>
        <p:spPr/>
        <p:txBody>
          <a:bodyPr/>
          <a:lstStyle/>
          <a:p>
            <a:r>
              <a:rPr lang="en-US" dirty="0" smtClean="0"/>
              <a:t>Hardware Architecture</a:t>
            </a:r>
            <a:endParaRPr lang="en-US" dirty="0"/>
          </a:p>
        </p:txBody>
      </p:sp>
    </p:spTree>
    <p:extLst>
      <p:ext uri="{BB962C8B-B14F-4D97-AF65-F5344CB8AC3E}">
        <p14:creationId xmlns:p14="http://schemas.microsoft.com/office/powerpoint/2010/main" val="4151180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rot="16200000">
            <a:off x="3495125" y="-1222302"/>
            <a:ext cx="2144858" cy="69433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Results: Scenes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950" y="1711437"/>
            <a:ext cx="1545336" cy="15453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4867" y="1711437"/>
            <a:ext cx="1545336" cy="154533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1315" y="1711437"/>
            <a:ext cx="1545336" cy="154533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7763" y="1711437"/>
            <a:ext cx="1545336" cy="1545336"/>
          </a:xfrm>
          <a:prstGeom prst="rect">
            <a:avLst/>
          </a:prstGeom>
        </p:spPr>
      </p:pic>
      <p:sp>
        <p:nvSpPr>
          <p:cNvPr id="16" name="TextBox 15"/>
          <p:cNvSpPr txBox="1"/>
          <p:nvPr/>
        </p:nvSpPr>
        <p:spPr>
          <a:xfrm>
            <a:off x="1162950" y="1186851"/>
            <a:ext cx="1545336" cy="523220"/>
          </a:xfrm>
          <a:prstGeom prst="rect">
            <a:avLst/>
          </a:prstGeom>
          <a:noFill/>
        </p:spPr>
        <p:txBody>
          <a:bodyPr wrap="square" rtlCol="0">
            <a:spAutoFit/>
          </a:bodyPr>
          <a:lstStyle/>
          <a:p>
            <a:pPr algn="ctr"/>
            <a:r>
              <a:rPr lang="en-US" sz="1400" dirty="0">
                <a:solidFill>
                  <a:schemeClr val="tx1">
                    <a:lumMod val="85000"/>
                    <a:lumOff val="15000"/>
                  </a:schemeClr>
                </a:solidFill>
              </a:rPr>
              <a:t>Dragon</a:t>
            </a:r>
          </a:p>
          <a:p>
            <a:pPr algn="ctr"/>
            <a:r>
              <a:rPr lang="en-US" sz="1400" dirty="0">
                <a:solidFill>
                  <a:schemeClr val="tx1">
                    <a:lumMod val="85000"/>
                    <a:lumOff val="15000"/>
                  </a:schemeClr>
                </a:solidFill>
              </a:rPr>
              <a:t>870 K</a:t>
            </a:r>
          </a:p>
        </p:txBody>
      </p:sp>
      <p:sp>
        <p:nvSpPr>
          <p:cNvPr id="17" name="TextBox 16"/>
          <p:cNvSpPr txBox="1"/>
          <p:nvPr/>
        </p:nvSpPr>
        <p:spPr>
          <a:xfrm>
            <a:off x="2919397" y="1186851"/>
            <a:ext cx="1549589" cy="523220"/>
          </a:xfrm>
          <a:prstGeom prst="rect">
            <a:avLst/>
          </a:prstGeom>
          <a:noFill/>
        </p:spPr>
        <p:txBody>
          <a:bodyPr wrap="square" rtlCol="0">
            <a:spAutoFit/>
          </a:bodyPr>
          <a:lstStyle/>
          <a:p>
            <a:pPr algn="ctr"/>
            <a:r>
              <a:rPr lang="en-US" sz="1400" dirty="0">
                <a:solidFill>
                  <a:schemeClr val="tx1">
                    <a:lumMod val="85000"/>
                    <a:lumOff val="15000"/>
                  </a:schemeClr>
                </a:solidFill>
              </a:rPr>
              <a:t>Dragon Box</a:t>
            </a:r>
          </a:p>
          <a:p>
            <a:pPr algn="ctr"/>
            <a:r>
              <a:rPr lang="en-US" sz="1400" dirty="0">
                <a:solidFill>
                  <a:schemeClr val="tx1">
                    <a:lumMod val="85000"/>
                    <a:lumOff val="15000"/>
                  </a:schemeClr>
                </a:solidFill>
              </a:rPr>
              <a:t>870 K</a:t>
            </a:r>
          </a:p>
        </p:txBody>
      </p:sp>
      <p:sp>
        <p:nvSpPr>
          <p:cNvPr id="18" name="TextBox 17"/>
          <p:cNvSpPr txBox="1"/>
          <p:nvPr/>
        </p:nvSpPr>
        <p:spPr>
          <a:xfrm>
            <a:off x="4680095" y="1181100"/>
            <a:ext cx="1545340" cy="523220"/>
          </a:xfrm>
          <a:prstGeom prst="rect">
            <a:avLst/>
          </a:prstGeom>
          <a:noFill/>
        </p:spPr>
        <p:txBody>
          <a:bodyPr wrap="square" rtlCol="0">
            <a:spAutoFit/>
          </a:bodyPr>
          <a:lstStyle/>
          <a:p>
            <a:pPr algn="ctr"/>
            <a:r>
              <a:rPr lang="en-US" sz="1400" dirty="0">
                <a:solidFill>
                  <a:schemeClr val="tx1">
                    <a:lumMod val="85000"/>
                    <a:lumOff val="15000"/>
                  </a:schemeClr>
                </a:solidFill>
              </a:rPr>
              <a:t>Dragon </a:t>
            </a:r>
            <a:r>
              <a:rPr lang="en-US" sz="1400" dirty="0" err="1">
                <a:solidFill>
                  <a:schemeClr val="tx1">
                    <a:lumMod val="85000"/>
                    <a:lumOff val="15000"/>
                  </a:schemeClr>
                </a:solidFill>
              </a:rPr>
              <a:t>Sponza</a:t>
            </a:r>
            <a:endParaRPr lang="en-US" sz="1400" dirty="0">
              <a:solidFill>
                <a:schemeClr val="tx1">
                  <a:lumMod val="85000"/>
                  <a:lumOff val="15000"/>
                </a:schemeClr>
              </a:solidFill>
            </a:endParaRPr>
          </a:p>
          <a:p>
            <a:pPr algn="ctr"/>
            <a:r>
              <a:rPr lang="en-US" sz="1400" dirty="0">
                <a:solidFill>
                  <a:schemeClr val="tx1">
                    <a:lumMod val="85000"/>
                    <a:lumOff val="15000"/>
                  </a:schemeClr>
                </a:solidFill>
              </a:rPr>
              <a:t>6.6 M</a:t>
            </a:r>
          </a:p>
        </p:txBody>
      </p:sp>
      <p:sp>
        <p:nvSpPr>
          <p:cNvPr id="19" name="TextBox 18"/>
          <p:cNvSpPr txBox="1"/>
          <p:nvPr/>
        </p:nvSpPr>
        <p:spPr>
          <a:xfrm>
            <a:off x="6438234" y="1188217"/>
            <a:ext cx="1543649" cy="523220"/>
          </a:xfrm>
          <a:prstGeom prst="rect">
            <a:avLst/>
          </a:prstGeom>
          <a:noFill/>
        </p:spPr>
        <p:txBody>
          <a:bodyPr wrap="square" rtlCol="0">
            <a:spAutoFit/>
          </a:bodyPr>
          <a:lstStyle/>
          <a:p>
            <a:pPr algn="ctr"/>
            <a:r>
              <a:rPr lang="en-US" sz="1400" dirty="0">
                <a:solidFill>
                  <a:schemeClr val="tx1">
                    <a:lumMod val="85000"/>
                    <a:lumOff val="15000"/>
                  </a:schemeClr>
                </a:solidFill>
              </a:rPr>
              <a:t>San Miguel</a:t>
            </a:r>
          </a:p>
          <a:p>
            <a:pPr algn="ctr"/>
            <a:r>
              <a:rPr lang="en-US" sz="1400" dirty="0">
                <a:solidFill>
                  <a:schemeClr val="tx1">
                    <a:lumMod val="85000"/>
                    <a:lumOff val="15000"/>
                  </a:schemeClr>
                </a:solidFill>
              </a:rPr>
              <a:t>10.5 M</a:t>
            </a:r>
          </a:p>
        </p:txBody>
      </p:sp>
      <p:sp>
        <p:nvSpPr>
          <p:cNvPr id="29" name="TextBox 28"/>
          <p:cNvSpPr txBox="1"/>
          <p:nvPr/>
        </p:nvSpPr>
        <p:spPr>
          <a:xfrm>
            <a:off x="0" y="2095481"/>
            <a:ext cx="1095880" cy="307777"/>
          </a:xfrm>
          <a:prstGeom prst="rect">
            <a:avLst/>
          </a:prstGeom>
          <a:noFill/>
        </p:spPr>
        <p:txBody>
          <a:bodyPr wrap="square" rtlCol="0">
            <a:spAutoFit/>
          </a:bodyPr>
          <a:lstStyle/>
          <a:p>
            <a:pPr algn="r"/>
            <a:r>
              <a:rPr lang="en-US" sz="1400" dirty="0"/>
              <a:t>Benchmark</a:t>
            </a:r>
          </a:p>
        </p:txBody>
      </p:sp>
      <p:cxnSp>
        <p:nvCxnSpPr>
          <p:cNvPr id="31" name="Straight Connector 30"/>
          <p:cNvCxnSpPr/>
          <p:nvPr/>
        </p:nvCxnSpPr>
        <p:spPr>
          <a:xfrm>
            <a:off x="1095880" y="1176941"/>
            <a:ext cx="0" cy="2144859"/>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572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298406" y="1015670"/>
            <a:ext cx="4547188" cy="2965336"/>
          </a:xfrm>
          <a:prstGeom prst="rect">
            <a:avLst/>
          </a:prstGeom>
        </p:spPr>
      </p:pic>
      <p:pic>
        <p:nvPicPr>
          <p:cNvPr id="7" name="Picture 6"/>
          <p:cNvPicPr>
            <a:picLocks noChangeAspect="1"/>
          </p:cNvPicPr>
          <p:nvPr/>
        </p:nvPicPr>
        <p:blipFill>
          <a:blip r:embed="rId4"/>
          <a:stretch>
            <a:fillRect/>
          </a:stretch>
        </p:blipFill>
        <p:spPr>
          <a:xfrm>
            <a:off x="1333500" y="4062868"/>
            <a:ext cx="6477000" cy="1526426"/>
          </a:xfrm>
          <a:prstGeom prst="rect">
            <a:avLst/>
          </a:prstGeom>
        </p:spPr>
      </p:pic>
    </p:spTree>
    <p:extLst>
      <p:ext uri="{BB962C8B-B14F-4D97-AF65-F5344CB8AC3E}">
        <p14:creationId xmlns:p14="http://schemas.microsoft.com/office/powerpoint/2010/main" val="3163655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rot="16200000">
            <a:off x="3495125" y="-1222302"/>
            <a:ext cx="2144858" cy="69433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16200000">
            <a:off x="1746789" y="2755984"/>
            <a:ext cx="2136315" cy="34381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Results: Scenes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23651" y="3473287"/>
            <a:ext cx="1545336" cy="1545336"/>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2950" y="1711437"/>
            <a:ext cx="1545336" cy="154533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4867" y="1711437"/>
            <a:ext cx="1545336" cy="154533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1315" y="1711437"/>
            <a:ext cx="1545336" cy="154533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5988" y="3473287"/>
            <a:ext cx="1545336" cy="154533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7763" y="1711437"/>
            <a:ext cx="1545336" cy="1545336"/>
          </a:xfrm>
          <a:prstGeom prst="rect">
            <a:avLst/>
          </a:prstGeom>
        </p:spPr>
      </p:pic>
      <p:sp>
        <p:nvSpPr>
          <p:cNvPr id="12" name="TextBox 11"/>
          <p:cNvSpPr txBox="1"/>
          <p:nvPr/>
        </p:nvSpPr>
        <p:spPr>
          <a:xfrm>
            <a:off x="1162950" y="5019989"/>
            <a:ext cx="1545336" cy="523220"/>
          </a:xfrm>
          <a:prstGeom prst="rect">
            <a:avLst/>
          </a:prstGeom>
          <a:noFill/>
        </p:spPr>
        <p:txBody>
          <a:bodyPr wrap="square" rtlCol="0">
            <a:spAutoFit/>
          </a:bodyPr>
          <a:lstStyle/>
          <a:p>
            <a:pPr algn="ctr"/>
            <a:r>
              <a:rPr lang="en-US" sz="1400" dirty="0">
                <a:solidFill>
                  <a:schemeClr val="tx1">
                    <a:lumMod val="85000"/>
                    <a:lumOff val="15000"/>
                  </a:schemeClr>
                </a:solidFill>
              </a:rPr>
              <a:t>Fairy Forest</a:t>
            </a:r>
          </a:p>
          <a:p>
            <a:pPr algn="ctr"/>
            <a:r>
              <a:rPr lang="en-US" sz="1400" dirty="0">
                <a:solidFill>
                  <a:schemeClr val="tx1">
                    <a:lumMod val="85000"/>
                    <a:lumOff val="15000"/>
                  </a:schemeClr>
                </a:solidFill>
              </a:rPr>
              <a:t>174 K</a:t>
            </a:r>
          </a:p>
        </p:txBody>
      </p:sp>
      <p:sp>
        <p:nvSpPr>
          <p:cNvPr id="13" name="TextBox 12"/>
          <p:cNvSpPr txBox="1"/>
          <p:nvPr/>
        </p:nvSpPr>
        <p:spPr>
          <a:xfrm>
            <a:off x="2919398" y="5019989"/>
            <a:ext cx="1549589" cy="523220"/>
          </a:xfrm>
          <a:prstGeom prst="rect">
            <a:avLst/>
          </a:prstGeom>
          <a:noFill/>
        </p:spPr>
        <p:txBody>
          <a:bodyPr wrap="square" rtlCol="0">
            <a:spAutoFit/>
          </a:bodyPr>
          <a:lstStyle/>
          <a:p>
            <a:pPr algn="ctr"/>
            <a:r>
              <a:rPr lang="en-US" sz="1400" dirty="0" err="1">
                <a:solidFill>
                  <a:schemeClr val="tx1">
                    <a:lumMod val="85000"/>
                    <a:lumOff val="15000"/>
                  </a:schemeClr>
                </a:solidFill>
              </a:rPr>
              <a:t>Crytek</a:t>
            </a:r>
            <a:r>
              <a:rPr lang="en-US" sz="1400" dirty="0">
                <a:solidFill>
                  <a:schemeClr val="tx1">
                    <a:lumMod val="85000"/>
                    <a:lumOff val="15000"/>
                  </a:schemeClr>
                </a:solidFill>
              </a:rPr>
              <a:t> </a:t>
            </a:r>
            <a:r>
              <a:rPr lang="en-US" sz="1400" dirty="0" err="1">
                <a:solidFill>
                  <a:schemeClr val="tx1">
                    <a:lumMod val="85000"/>
                    <a:lumOff val="15000"/>
                  </a:schemeClr>
                </a:solidFill>
              </a:rPr>
              <a:t>Sponza</a:t>
            </a:r>
            <a:endParaRPr lang="en-US" sz="1400" dirty="0">
              <a:solidFill>
                <a:schemeClr val="tx1">
                  <a:lumMod val="85000"/>
                  <a:lumOff val="15000"/>
                </a:schemeClr>
              </a:solidFill>
            </a:endParaRPr>
          </a:p>
          <a:p>
            <a:pPr algn="ctr"/>
            <a:r>
              <a:rPr lang="en-US" sz="1400" dirty="0">
                <a:solidFill>
                  <a:schemeClr val="tx1">
                    <a:lumMod val="85000"/>
                    <a:lumOff val="15000"/>
                  </a:schemeClr>
                </a:solidFill>
              </a:rPr>
              <a:t>262 K</a:t>
            </a:r>
          </a:p>
        </p:txBody>
      </p:sp>
      <p:sp>
        <p:nvSpPr>
          <p:cNvPr id="16" name="TextBox 15"/>
          <p:cNvSpPr txBox="1"/>
          <p:nvPr/>
        </p:nvSpPr>
        <p:spPr>
          <a:xfrm>
            <a:off x="1162950" y="1186851"/>
            <a:ext cx="1545336" cy="523220"/>
          </a:xfrm>
          <a:prstGeom prst="rect">
            <a:avLst/>
          </a:prstGeom>
          <a:noFill/>
        </p:spPr>
        <p:txBody>
          <a:bodyPr wrap="square" rtlCol="0">
            <a:spAutoFit/>
          </a:bodyPr>
          <a:lstStyle/>
          <a:p>
            <a:pPr algn="ctr"/>
            <a:r>
              <a:rPr lang="en-US" sz="1400" dirty="0">
                <a:solidFill>
                  <a:schemeClr val="tx1">
                    <a:lumMod val="85000"/>
                    <a:lumOff val="15000"/>
                  </a:schemeClr>
                </a:solidFill>
              </a:rPr>
              <a:t>Dragon</a:t>
            </a:r>
          </a:p>
          <a:p>
            <a:pPr algn="ctr"/>
            <a:r>
              <a:rPr lang="en-US" sz="1400" dirty="0">
                <a:solidFill>
                  <a:schemeClr val="tx1">
                    <a:lumMod val="85000"/>
                    <a:lumOff val="15000"/>
                  </a:schemeClr>
                </a:solidFill>
              </a:rPr>
              <a:t>870 K</a:t>
            </a:r>
          </a:p>
        </p:txBody>
      </p:sp>
      <p:sp>
        <p:nvSpPr>
          <p:cNvPr id="17" name="TextBox 16"/>
          <p:cNvSpPr txBox="1"/>
          <p:nvPr/>
        </p:nvSpPr>
        <p:spPr>
          <a:xfrm>
            <a:off x="2919397" y="1186851"/>
            <a:ext cx="1549589" cy="523220"/>
          </a:xfrm>
          <a:prstGeom prst="rect">
            <a:avLst/>
          </a:prstGeom>
          <a:noFill/>
        </p:spPr>
        <p:txBody>
          <a:bodyPr wrap="square" rtlCol="0">
            <a:spAutoFit/>
          </a:bodyPr>
          <a:lstStyle/>
          <a:p>
            <a:pPr algn="ctr"/>
            <a:r>
              <a:rPr lang="en-US" sz="1400" dirty="0">
                <a:solidFill>
                  <a:schemeClr val="tx1">
                    <a:lumMod val="85000"/>
                    <a:lumOff val="15000"/>
                  </a:schemeClr>
                </a:solidFill>
              </a:rPr>
              <a:t>Dragon Box</a:t>
            </a:r>
          </a:p>
          <a:p>
            <a:pPr algn="ctr"/>
            <a:r>
              <a:rPr lang="en-US" sz="1400" dirty="0">
                <a:solidFill>
                  <a:schemeClr val="tx1">
                    <a:lumMod val="85000"/>
                    <a:lumOff val="15000"/>
                  </a:schemeClr>
                </a:solidFill>
              </a:rPr>
              <a:t>870 K</a:t>
            </a:r>
          </a:p>
        </p:txBody>
      </p:sp>
      <p:sp>
        <p:nvSpPr>
          <p:cNvPr id="18" name="TextBox 17"/>
          <p:cNvSpPr txBox="1"/>
          <p:nvPr/>
        </p:nvSpPr>
        <p:spPr>
          <a:xfrm>
            <a:off x="4680095" y="1181100"/>
            <a:ext cx="1545340" cy="523220"/>
          </a:xfrm>
          <a:prstGeom prst="rect">
            <a:avLst/>
          </a:prstGeom>
          <a:noFill/>
        </p:spPr>
        <p:txBody>
          <a:bodyPr wrap="square" rtlCol="0">
            <a:spAutoFit/>
          </a:bodyPr>
          <a:lstStyle/>
          <a:p>
            <a:pPr algn="ctr"/>
            <a:r>
              <a:rPr lang="en-US" sz="1400" dirty="0">
                <a:solidFill>
                  <a:schemeClr val="tx1">
                    <a:lumMod val="85000"/>
                    <a:lumOff val="15000"/>
                  </a:schemeClr>
                </a:solidFill>
              </a:rPr>
              <a:t>Dragon </a:t>
            </a:r>
            <a:r>
              <a:rPr lang="en-US" sz="1400" dirty="0" err="1">
                <a:solidFill>
                  <a:schemeClr val="tx1">
                    <a:lumMod val="85000"/>
                    <a:lumOff val="15000"/>
                  </a:schemeClr>
                </a:solidFill>
              </a:rPr>
              <a:t>Sponza</a:t>
            </a:r>
            <a:endParaRPr lang="en-US" sz="1400" dirty="0">
              <a:solidFill>
                <a:schemeClr val="tx1">
                  <a:lumMod val="85000"/>
                  <a:lumOff val="15000"/>
                </a:schemeClr>
              </a:solidFill>
            </a:endParaRPr>
          </a:p>
          <a:p>
            <a:pPr algn="ctr"/>
            <a:r>
              <a:rPr lang="en-US" sz="1400" dirty="0">
                <a:solidFill>
                  <a:schemeClr val="tx1">
                    <a:lumMod val="85000"/>
                    <a:lumOff val="15000"/>
                  </a:schemeClr>
                </a:solidFill>
              </a:rPr>
              <a:t>6.6 M</a:t>
            </a:r>
          </a:p>
        </p:txBody>
      </p:sp>
      <p:sp>
        <p:nvSpPr>
          <p:cNvPr id="19" name="TextBox 18"/>
          <p:cNvSpPr txBox="1"/>
          <p:nvPr/>
        </p:nvSpPr>
        <p:spPr>
          <a:xfrm>
            <a:off x="6438234" y="1188217"/>
            <a:ext cx="1543649" cy="523220"/>
          </a:xfrm>
          <a:prstGeom prst="rect">
            <a:avLst/>
          </a:prstGeom>
          <a:noFill/>
        </p:spPr>
        <p:txBody>
          <a:bodyPr wrap="square" rtlCol="0">
            <a:spAutoFit/>
          </a:bodyPr>
          <a:lstStyle/>
          <a:p>
            <a:pPr algn="ctr"/>
            <a:r>
              <a:rPr lang="en-US" sz="1400" dirty="0">
                <a:solidFill>
                  <a:schemeClr val="tx1">
                    <a:lumMod val="85000"/>
                    <a:lumOff val="15000"/>
                  </a:schemeClr>
                </a:solidFill>
              </a:rPr>
              <a:t>San Miguel</a:t>
            </a:r>
          </a:p>
          <a:p>
            <a:pPr algn="ctr"/>
            <a:r>
              <a:rPr lang="en-US" sz="1400" dirty="0">
                <a:solidFill>
                  <a:schemeClr val="tx1">
                    <a:lumMod val="85000"/>
                    <a:lumOff val="15000"/>
                  </a:schemeClr>
                </a:solidFill>
              </a:rPr>
              <a:t>10.5 M</a:t>
            </a:r>
          </a:p>
        </p:txBody>
      </p:sp>
      <p:sp>
        <p:nvSpPr>
          <p:cNvPr id="20" name="TextBox 19"/>
          <p:cNvSpPr txBox="1"/>
          <p:nvPr/>
        </p:nvSpPr>
        <p:spPr>
          <a:xfrm>
            <a:off x="1" y="4319223"/>
            <a:ext cx="1092842" cy="307777"/>
          </a:xfrm>
          <a:prstGeom prst="rect">
            <a:avLst/>
          </a:prstGeom>
          <a:noFill/>
        </p:spPr>
        <p:txBody>
          <a:bodyPr wrap="square" rtlCol="0">
            <a:spAutoFit/>
          </a:bodyPr>
          <a:lstStyle/>
          <a:p>
            <a:pPr algn="r"/>
            <a:r>
              <a:rPr lang="en-US" sz="1400" dirty="0"/>
              <a:t>Small</a:t>
            </a:r>
          </a:p>
        </p:txBody>
      </p:sp>
      <p:sp>
        <p:nvSpPr>
          <p:cNvPr id="29" name="TextBox 28"/>
          <p:cNvSpPr txBox="1"/>
          <p:nvPr/>
        </p:nvSpPr>
        <p:spPr>
          <a:xfrm>
            <a:off x="0" y="2095481"/>
            <a:ext cx="1095880" cy="307777"/>
          </a:xfrm>
          <a:prstGeom prst="rect">
            <a:avLst/>
          </a:prstGeom>
          <a:noFill/>
        </p:spPr>
        <p:txBody>
          <a:bodyPr wrap="square" rtlCol="0">
            <a:spAutoFit/>
          </a:bodyPr>
          <a:lstStyle/>
          <a:p>
            <a:pPr algn="r"/>
            <a:r>
              <a:rPr lang="en-US" sz="1400" dirty="0"/>
              <a:t>Benchmark</a:t>
            </a:r>
          </a:p>
        </p:txBody>
      </p:sp>
      <p:cxnSp>
        <p:nvCxnSpPr>
          <p:cNvPr id="31" name="Straight Connector 30"/>
          <p:cNvCxnSpPr/>
          <p:nvPr/>
        </p:nvCxnSpPr>
        <p:spPr>
          <a:xfrm>
            <a:off x="1095880" y="1176941"/>
            <a:ext cx="0" cy="214485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95880" y="3406892"/>
            <a:ext cx="0" cy="213631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508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rot="16200000">
            <a:off x="3495125" y="-1222302"/>
            <a:ext cx="2144858" cy="69433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6200000">
            <a:off x="5251997" y="2755978"/>
            <a:ext cx="2136316" cy="34381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16200000">
            <a:off x="1746789" y="2755984"/>
            <a:ext cx="2136315" cy="34381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Results: Scenes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23651" y="3473287"/>
            <a:ext cx="1545336" cy="1545336"/>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2950" y="1711437"/>
            <a:ext cx="1545336" cy="154533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4867" y="1711437"/>
            <a:ext cx="1545336" cy="154533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1315" y="1711437"/>
            <a:ext cx="1545336" cy="154533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5988" y="3473287"/>
            <a:ext cx="1545336" cy="154533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6547" y="3473287"/>
            <a:ext cx="1545336" cy="1545336"/>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7763" y="1711437"/>
            <a:ext cx="1545336" cy="1545336"/>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0099" y="3473287"/>
            <a:ext cx="1545336" cy="1545336"/>
          </a:xfrm>
          <a:prstGeom prst="rect">
            <a:avLst/>
          </a:prstGeom>
        </p:spPr>
      </p:pic>
      <p:sp>
        <p:nvSpPr>
          <p:cNvPr id="12" name="TextBox 11"/>
          <p:cNvSpPr txBox="1"/>
          <p:nvPr/>
        </p:nvSpPr>
        <p:spPr>
          <a:xfrm>
            <a:off x="1162950" y="5019989"/>
            <a:ext cx="1545336" cy="523220"/>
          </a:xfrm>
          <a:prstGeom prst="rect">
            <a:avLst/>
          </a:prstGeom>
          <a:noFill/>
        </p:spPr>
        <p:txBody>
          <a:bodyPr wrap="square" rtlCol="0">
            <a:spAutoFit/>
          </a:bodyPr>
          <a:lstStyle/>
          <a:p>
            <a:pPr algn="ctr"/>
            <a:r>
              <a:rPr lang="en-US" sz="1400" dirty="0">
                <a:solidFill>
                  <a:schemeClr val="tx1">
                    <a:lumMod val="85000"/>
                    <a:lumOff val="15000"/>
                  </a:schemeClr>
                </a:solidFill>
              </a:rPr>
              <a:t>Fairy Forest</a:t>
            </a:r>
          </a:p>
          <a:p>
            <a:pPr algn="ctr"/>
            <a:r>
              <a:rPr lang="en-US" sz="1400" dirty="0">
                <a:solidFill>
                  <a:schemeClr val="tx1">
                    <a:lumMod val="85000"/>
                    <a:lumOff val="15000"/>
                  </a:schemeClr>
                </a:solidFill>
              </a:rPr>
              <a:t>174 K</a:t>
            </a:r>
          </a:p>
        </p:txBody>
      </p:sp>
      <p:sp>
        <p:nvSpPr>
          <p:cNvPr id="13" name="TextBox 12"/>
          <p:cNvSpPr txBox="1"/>
          <p:nvPr/>
        </p:nvSpPr>
        <p:spPr>
          <a:xfrm>
            <a:off x="2919398" y="5019989"/>
            <a:ext cx="1549589" cy="523220"/>
          </a:xfrm>
          <a:prstGeom prst="rect">
            <a:avLst/>
          </a:prstGeom>
          <a:noFill/>
        </p:spPr>
        <p:txBody>
          <a:bodyPr wrap="square" rtlCol="0">
            <a:spAutoFit/>
          </a:bodyPr>
          <a:lstStyle/>
          <a:p>
            <a:pPr algn="ctr"/>
            <a:r>
              <a:rPr lang="en-US" sz="1400" dirty="0" err="1">
                <a:solidFill>
                  <a:schemeClr val="tx1">
                    <a:lumMod val="85000"/>
                    <a:lumOff val="15000"/>
                  </a:schemeClr>
                </a:solidFill>
              </a:rPr>
              <a:t>Crytek</a:t>
            </a:r>
            <a:r>
              <a:rPr lang="en-US" sz="1400" dirty="0">
                <a:solidFill>
                  <a:schemeClr val="tx1">
                    <a:lumMod val="85000"/>
                    <a:lumOff val="15000"/>
                  </a:schemeClr>
                </a:solidFill>
              </a:rPr>
              <a:t> </a:t>
            </a:r>
            <a:r>
              <a:rPr lang="en-US" sz="1400" dirty="0" err="1">
                <a:solidFill>
                  <a:schemeClr val="tx1">
                    <a:lumMod val="85000"/>
                    <a:lumOff val="15000"/>
                  </a:schemeClr>
                </a:solidFill>
              </a:rPr>
              <a:t>Sponza</a:t>
            </a:r>
            <a:endParaRPr lang="en-US" sz="1400" dirty="0">
              <a:solidFill>
                <a:schemeClr val="tx1">
                  <a:lumMod val="85000"/>
                  <a:lumOff val="15000"/>
                </a:schemeClr>
              </a:solidFill>
            </a:endParaRPr>
          </a:p>
          <a:p>
            <a:pPr algn="ctr"/>
            <a:r>
              <a:rPr lang="en-US" sz="1400" dirty="0">
                <a:solidFill>
                  <a:schemeClr val="tx1">
                    <a:lumMod val="85000"/>
                    <a:lumOff val="15000"/>
                  </a:schemeClr>
                </a:solidFill>
              </a:rPr>
              <a:t>262 K</a:t>
            </a:r>
          </a:p>
        </p:txBody>
      </p:sp>
      <p:sp>
        <p:nvSpPr>
          <p:cNvPr id="14" name="TextBox 13"/>
          <p:cNvSpPr txBox="1"/>
          <p:nvPr/>
        </p:nvSpPr>
        <p:spPr>
          <a:xfrm>
            <a:off x="4684351" y="5019989"/>
            <a:ext cx="1541084" cy="523220"/>
          </a:xfrm>
          <a:prstGeom prst="rect">
            <a:avLst/>
          </a:prstGeom>
          <a:noFill/>
        </p:spPr>
        <p:txBody>
          <a:bodyPr wrap="square" rtlCol="0">
            <a:spAutoFit/>
          </a:bodyPr>
          <a:lstStyle/>
          <a:p>
            <a:pPr algn="ctr"/>
            <a:r>
              <a:rPr lang="en-US" sz="1400" dirty="0">
                <a:solidFill>
                  <a:schemeClr val="tx1">
                    <a:lumMod val="85000"/>
                    <a:lumOff val="15000"/>
                  </a:schemeClr>
                </a:solidFill>
              </a:rPr>
              <a:t>Vegetation</a:t>
            </a:r>
          </a:p>
          <a:p>
            <a:pPr algn="ctr"/>
            <a:r>
              <a:rPr lang="en-US" sz="1400" dirty="0">
                <a:solidFill>
                  <a:schemeClr val="tx1">
                    <a:lumMod val="85000"/>
                    <a:lumOff val="15000"/>
                  </a:schemeClr>
                </a:solidFill>
              </a:rPr>
              <a:t>1.1 M</a:t>
            </a:r>
          </a:p>
        </p:txBody>
      </p:sp>
      <p:sp>
        <p:nvSpPr>
          <p:cNvPr id="15" name="TextBox 14"/>
          <p:cNvSpPr txBox="1"/>
          <p:nvPr/>
        </p:nvSpPr>
        <p:spPr>
          <a:xfrm>
            <a:off x="6436547" y="5019989"/>
            <a:ext cx="1548374" cy="523220"/>
          </a:xfrm>
          <a:prstGeom prst="rect">
            <a:avLst/>
          </a:prstGeom>
          <a:noFill/>
        </p:spPr>
        <p:txBody>
          <a:bodyPr wrap="square" rtlCol="0">
            <a:spAutoFit/>
          </a:bodyPr>
          <a:lstStyle/>
          <a:p>
            <a:pPr algn="ctr"/>
            <a:r>
              <a:rPr lang="en-US" sz="1400" dirty="0">
                <a:solidFill>
                  <a:schemeClr val="tx1">
                    <a:lumMod val="85000"/>
                    <a:lumOff val="15000"/>
                  </a:schemeClr>
                </a:solidFill>
              </a:rPr>
              <a:t>Hairball</a:t>
            </a:r>
          </a:p>
          <a:p>
            <a:pPr algn="ctr"/>
            <a:r>
              <a:rPr lang="en-US" sz="1400" dirty="0">
                <a:solidFill>
                  <a:schemeClr val="tx1">
                    <a:lumMod val="85000"/>
                    <a:lumOff val="15000"/>
                  </a:schemeClr>
                </a:solidFill>
              </a:rPr>
              <a:t>2.9 M</a:t>
            </a:r>
          </a:p>
        </p:txBody>
      </p:sp>
      <p:sp>
        <p:nvSpPr>
          <p:cNvPr id="16" name="TextBox 15"/>
          <p:cNvSpPr txBox="1"/>
          <p:nvPr/>
        </p:nvSpPr>
        <p:spPr>
          <a:xfrm>
            <a:off x="1162950" y="1186851"/>
            <a:ext cx="1545336" cy="523220"/>
          </a:xfrm>
          <a:prstGeom prst="rect">
            <a:avLst/>
          </a:prstGeom>
          <a:noFill/>
        </p:spPr>
        <p:txBody>
          <a:bodyPr wrap="square" rtlCol="0">
            <a:spAutoFit/>
          </a:bodyPr>
          <a:lstStyle/>
          <a:p>
            <a:pPr algn="ctr"/>
            <a:r>
              <a:rPr lang="en-US" sz="1400" dirty="0">
                <a:solidFill>
                  <a:schemeClr val="tx1">
                    <a:lumMod val="85000"/>
                    <a:lumOff val="15000"/>
                  </a:schemeClr>
                </a:solidFill>
              </a:rPr>
              <a:t>Dragon</a:t>
            </a:r>
          </a:p>
          <a:p>
            <a:pPr algn="ctr"/>
            <a:r>
              <a:rPr lang="en-US" sz="1400" dirty="0">
                <a:solidFill>
                  <a:schemeClr val="tx1">
                    <a:lumMod val="85000"/>
                    <a:lumOff val="15000"/>
                  </a:schemeClr>
                </a:solidFill>
              </a:rPr>
              <a:t>870 K</a:t>
            </a:r>
          </a:p>
        </p:txBody>
      </p:sp>
      <p:sp>
        <p:nvSpPr>
          <p:cNvPr id="17" name="TextBox 16"/>
          <p:cNvSpPr txBox="1"/>
          <p:nvPr/>
        </p:nvSpPr>
        <p:spPr>
          <a:xfrm>
            <a:off x="2919397" y="1186851"/>
            <a:ext cx="1549589" cy="523220"/>
          </a:xfrm>
          <a:prstGeom prst="rect">
            <a:avLst/>
          </a:prstGeom>
          <a:noFill/>
        </p:spPr>
        <p:txBody>
          <a:bodyPr wrap="square" rtlCol="0">
            <a:spAutoFit/>
          </a:bodyPr>
          <a:lstStyle/>
          <a:p>
            <a:pPr algn="ctr"/>
            <a:r>
              <a:rPr lang="en-US" sz="1400" dirty="0">
                <a:solidFill>
                  <a:schemeClr val="tx1">
                    <a:lumMod val="85000"/>
                    <a:lumOff val="15000"/>
                  </a:schemeClr>
                </a:solidFill>
              </a:rPr>
              <a:t>Dragon Box</a:t>
            </a:r>
          </a:p>
          <a:p>
            <a:pPr algn="ctr"/>
            <a:r>
              <a:rPr lang="en-US" sz="1400" dirty="0">
                <a:solidFill>
                  <a:schemeClr val="tx1">
                    <a:lumMod val="85000"/>
                    <a:lumOff val="15000"/>
                  </a:schemeClr>
                </a:solidFill>
              </a:rPr>
              <a:t>870 K</a:t>
            </a:r>
          </a:p>
        </p:txBody>
      </p:sp>
      <p:sp>
        <p:nvSpPr>
          <p:cNvPr id="18" name="TextBox 17"/>
          <p:cNvSpPr txBox="1"/>
          <p:nvPr/>
        </p:nvSpPr>
        <p:spPr>
          <a:xfrm>
            <a:off x="4680095" y="1181100"/>
            <a:ext cx="1545340" cy="523220"/>
          </a:xfrm>
          <a:prstGeom prst="rect">
            <a:avLst/>
          </a:prstGeom>
          <a:noFill/>
        </p:spPr>
        <p:txBody>
          <a:bodyPr wrap="square" rtlCol="0">
            <a:spAutoFit/>
          </a:bodyPr>
          <a:lstStyle/>
          <a:p>
            <a:pPr algn="ctr"/>
            <a:r>
              <a:rPr lang="en-US" sz="1400" dirty="0">
                <a:solidFill>
                  <a:schemeClr val="tx1">
                    <a:lumMod val="85000"/>
                    <a:lumOff val="15000"/>
                  </a:schemeClr>
                </a:solidFill>
              </a:rPr>
              <a:t>Dragon </a:t>
            </a:r>
            <a:r>
              <a:rPr lang="en-US" sz="1400" dirty="0" err="1">
                <a:solidFill>
                  <a:schemeClr val="tx1">
                    <a:lumMod val="85000"/>
                    <a:lumOff val="15000"/>
                  </a:schemeClr>
                </a:solidFill>
              </a:rPr>
              <a:t>Sponza</a:t>
            </a:r>
            <a:endParaRPr lang="en-US" sz="1400" dirty="0">
              <a:solidFill>
                <a:schemeClr val="tx1">
                  <a:lumMod val="85000"/>
                  <a:lumOff val="15000"/>
                </a:schemeClr>
              </a:solidFill>
            </a:endParaRPr>
          </a:p>
          <a:p>
            <a:pPr algn="ctr"/>
            <a:r>
              <a:rPr lang="en-US" sz="1400" dirty="0">
                <a:solidFill>
                  <a:schemeClr val="tx1">
                    <a:lumMod val="85000"/>
                    <a:lumOff val="15000"/>
                  </a:schemeClr>
                </a:solidFill>
              </a:rPr>
              <a:t>6.6 M</a:t>
            </a:r>
          </a:p>
        </p:txBody>
      </p:sp>
      <p:sp>
        <p:nvSpPr>
          <p:cNvPr id="19" name="TextBox 18"/>
          <p:cNvSpPr txBox="1"/>
          <p:nvPr/>
        </p:nvSpPr>
        <p:spPr>
          <a:xfrm>
            <a:off x="6438234" y="1188217"/>
            <a:ext cx="1543649" cy="523220"/>
          </a:xfrm>
          <a:prstGeom prst="rect">
            <a:avLst/>
          </a:prstGeom>
          <a:noFill/>
        </p:spPr>
        <p:txBody>
          <a:bodyPr wrap="square" rtlCol="0">
            <a:spAutoFit/>
          </a:bodyPr>
          <a:lstStyle/>
          <a:p>
            <a:pPr algn="ctr"/>
            <a:r>
              <a:rPr lang="en-US" sz="1400" dirty="0">
                <a:solidFill>
                  <a:schemeClr val="tx1">
                    <a:lumMod val="85000"/>
                    <a:lumOff val="15000"/>
                  </a:schemeClr>
                </a:solidFill>
              </a:rPr>
              <a:t>San Miguel</a:t>
            </a:r>
          </a:p>
          <a:p>
            <a:pPr algn="ctr"/>
            <a:r>
              <a:rPr lang="en-US" sz="1400" dirty="0">
                <a:solidFill>
                  <a:schemeClr val="tx1">
                    <a:lumMod val="85000"/>
                    <a:lumOff val="15000"/>
                  </a:schemeClr>
                </a:solidFill>
              </a:rPr>
              <a:t>10.5 M</a:t>
            </a:r>
          </a:p>
        </p:txBody>
      </p:sp>
      <p:sp>
        <p:nvSpPr>
          <p:cNvPr id="20" name="TextBox 19"/>
          <p:cNvSpPr txBox="1"/>
          <p:nvPr/>
        </p:nvSpPr>
        <p:spPr>
          <a:xfrm>
            <a:off x="1" y="4319223"/>
            <a:ext cx="1092842" cy="307777"/>
          </a:xfrm>
          <a:prstGeom prst="rect">
            <a:avLst/>
          </a:prstGeom>
          <a:noFill/>
        </p:spPr>
        <p:txBody>
          <a:bodyPr wrap="square" rtlCol="0">
            <a:spAutoFit/>
          </a:bodyPr>
          <a:lstStyle/>
          <a:p>
            <a:pPr algn="r"/>
            <a:r>
              <a:rPr lang="en-US" sz="1400" dirty="0"/>
              <a:t>Small</a:t>
            </a:r>
          </a:p>
        </p:txBody>
      </p:sp>
      <p:sp>
        <p:nvSpPr>
          <p:cNvPr id="21" name="TextBox 20"/>
          <p:cNvSpPr txBox="1"/>
          <p:nvPr/>
        </p:nvSpPr>
        <p:spPr>
          <a:xfrm>
            <a:off x="8039214" y="4245955"/>
            <a:ext cx="1109755" cy="523220"/>
          </a:xfrm>
          <a:prstGeom prst="rect">
            <a:avLst/>
          </a:prstGeom>
          <a:noFill/>
        </p:spPr>
        <p:txBody>
          <a:bodyPr wrap="square" rtlCol="0">
            <a:spAutoFit/>
          </a:bodyPr>
          <a:lstStyle/>
          <a:p>
            <a:r>
              <a:rPr lang="en-US" sz="1400" dirty="0"/>
              <a:t>High Depth Complexity</a:t>
            </a:r>
          </a:p>
        </p:txBody>
      </p:sp>
      <p:sp>
        <p:nvSpPr>
          <p:cNvPr id="29" name="TextBox 28"/>
          <p:cNvSpPr txBox="1"/>
          <p:nvPr/>
        </p:nvSpPr>
        <p:spPr>
          <a:xfrm>
            <a:off x="0" y="2095481"/>
            <a:ext cx="1095880" cy="307777"/>
          </a:xfrm>
          <a:prstGeom prst="rect">
            <a:avLst/>
          </a:prstGeom>
          <a:noFill/>
        </p:spPr>
        <p:txBody>
          <a:bodyPr wrap="square" rtlCol="0">
            <a:spAutoFit/>
          </a:bodyPr>
          <a:lstStyle/>
          <a:p>
            <a:pPr algn="r"/>
            <a:r>
              <a:rPr lang="en-US" sz="1400" dirty="0"/>
              <a:t>Benchmark</a:t>
            </a:r>
          </a:p>
        </p:txBody>
      </p:sp>
      <p:cxnSp>
        <p:nvCxnSpPr>
          <p:cNvPr id="31" name="Straight Connector 30"/>
          <p:cNvCxnSpPr/>
          <p:nvPr/>
        </p:nvCxnSpPr>
        <p:spPr>
          <a:xfrm>
            <a:off x="1095880" y="1176941"/>
            <a:ext cx="0" cy="214485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95880" y="3406892"/>
            <a:ext cx="0" cy="213631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039227" y="3406891"/>
            <a:ext cx="1" cy="213631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377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t="18579"/>
          <a:stretch/>
        </p:blipFill>
        <p:spPr>
          <a:xfrm>
            <a:off x="552450" y="1134034"/>
            <a:ext cx="8039100" cy="27566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20" y="1498466"/>
            <a:ext cx="7639910" cy="3264033"/>
          </a:xfrm>
          <a:prstGeom prst="rect">
            <a:avLst/>
          </a:prstGeom>
        </p:spPr>
      </p:pic>
      <p:sp>
        <p:nvSpPr>
          <p:cNvPr id="2" name="Title 1"/>
          <p:cNvSpPr>
            <a:spLocks noGrp="1"/>
          </p:cNvSpPr>
          <p:nvPr>
            <p:ph type="title"/>
          </p:nvPr>
        </p:nvSpPr>
        <p:spPr/>
        <p:txBody>
          <a:bodyPr>
            <a:normAutofit/>
          </a:bodyPr>
          <a:lstStyle/>
          <a:p>
            <a:r>
              <a:rPr lang="en-US" dirty="0" smtClean="0"/>
              <a:t>Results: Render Time</a:t>
            </a:r>
            <a:endParaRPr lang="en-US" dirty="0"/>
          </a:p>
        </p:txBody>
      </p:sp>
      <p:sp>
        <p:nvSpPr>
          <p:cNvPr id="13" name="Rectangle 12"/>
          <p:cNvSpPr/>
          <p:nvPr/>
        </p:nvSpPr>
        <p:spPr>
          <a:xfrm>
            <a:off x="6154615" y="116915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24600" y="1060130"/>
            <a:ext cx="2895600" cy="369332"/>
          </a:xfrm>
          <a:prstGeom prst="rect">
            <a:avLst/>
          </a:prstGeom>
          <a:noFill/>
        </p:spPr>
        <p:txBody>
          <a:bodyPr wrap="square" rtlCol="0">
            <a:spAutoFit/>
          </a:bodyPr>
          <a:lstStyle/>
          <a:p>
            <a:r>
              <a:rPr lang="en-US" dirty="0" smtClean="0"/>
              <a:t>Strata no early termination</a:t>
            </a:r>
            <a:endParaRPr lang="en-US" dirty="0"/>
          </a:p>
        </p:txBody>
      </p:sp>
      <p:cxnSp>
        <p:nvCxnSpPr>
          <p:cNvPr id="16" name="Straight Connector 15"/>
          <p:cNvCxnSpPr/>
          <p:nvPr/>
        </p:nvCxnSpPr>
        <p:spPr>
          <a:xfrm>
            <a:off x="1676400" y="4914900"/>
            <a:ext cx="3124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6400" y="4914900"/>
            <a:ext cx="312420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Benchmark</a:t>
            </a:r>
            <a:endParaRPr lang="en-US" dirty="0">
              <a:solidFill>
                <a:schemeClr val="tx1">
                  <a:lumMod val="75000"/>
                  <a:lumOff val="25000"/>
                </a:schemeClr>
              </a:solidFill>
              <a:latin typeface="Myriad Pro" pitchFamily="34" charset="0"/>
            </a:endParaRPr>
          </a:p>
        </p:txBody>
      </p:sp>
      <p:cxnSp>
        <p:nvCxnSpPr>
          <p:cNvPr id="19" name="Straight Connector 18"/>
          <p:cNvCxnSpPr/>
          <p:nvPr/>
        </p:nvCxnSpPr>
        <p:spPr>
          <a:xfrm>
            <a:off x="5079751" y="4914900"/>
            <a:ext cx="143076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79751" y="4914900"/>
            <a:ext cx="1430765"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Small</a:t>
            </a:r>
            <a:endParaRPr lang="en-US" dirty="0">
              <a:solidFill>
                <a:schemeClr val="tx1">
                  <a:lumMod val="75000"/>
                  <a:lumOff val="25000"/>
                </a:schemeClr>
              </a:solidFill>
              <a:latin typeface="Myriad Pro" pitchFamily="34" charset="0"/>
            </a:endParaRPr>
          </a:p>
        </p:txBody>
      </p:sp>
      <p:cxnSp>
        <p:nvCxnSpPr>
          <p:cNvPr id="23" name="Straight Connector 22"/>
          <p:cNvCxnSpPr/>
          <p:nvPr/>
        </p:nvCxnSpPr>
        <p:spPr>
          <a:xfrm>
            <a:off x="6705600" y="4914900"/>
            <a:ext cx="149835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05600" y="4914900"/>
            <a:ext cx="1498351" cy="646331"/>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High Depth</a:t>
            </a:r>
          </a:p>
          <a:p>
            <a:pPr algn="ctr"/>
            <a:r>
              <a:rPr lang="en-US" dirty="0" smtClean="0">
                <a:solidFill>
                  <a:schemeClr val="tx1">
                    <a:lumMod val="75000"/>
                    <a:lumOff val="25000"/>
                  </a:schemeClr>
                </a:solidFill>
                <a:latin typeface="Myriad Pro" pitchFamily="34" charset="0"/>
              </a:rPr>
              <a:t>Complexity</a:t>
            </a:r>
            <a:endParaRPr lang="en-US" dirty="0">
              <a:solidFill>
                <a:schemeClr val="tx1">
                  <a:lumMod val="75000"/>
                  <a:lumOff val="25000"/>
                </a:schemeClr>
              </a:solidFill>
              <a:latin typeface="Myriad Pro" pitchFamily="34" charset="0"/>
            </a:endParaRPr>
          </a:p>
        </p:txBody>
      </p:sp>
      <p:sp>
        <p:nvSpPr>
          <p:cNvPr id="26" name="Rectangle 25"/>
          <p:cNvSpPr/>
          <p:nvPr/>
        </p:nvSpPr>
        <p:spPr>
          <a:xfrm>
            <a:off x="3505200" y="1062866"/>
            <a:ext cx="5638800" cy="366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50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0" y="1498466"/>
            <a:ext cx="7639910" cy="3264032"/>
          </a:xfrm>
          <a:prstGeom prst="rect">
            <a:avLst/>
          </a:prstGeom>
        </p:spPr>
      </p:pic>
      <p:sp>
        <p:nvSpPr>
          <p:cNvPr id="2" name="Title 1"/>
          <p:cNvSpPr>
            <a:spLocks noGrp="1"/>
          </p:cNvSpPr>
          <p:nvPr>
            <p:ph type="title"/>
          </p:nvPr>
        </p:nvSpPr>
        <p:spPr/>
        <p:txBody>
          <a:bodyPr>
            <a:normAutofit/>
          </a:bodyPr>
          <a:lstStyle/>
          <a:p>
            <a:r>
              <a:rPr lang="en-US" dirty="0" smtClean="0"/>
              <a:t>Results: Render Time</a:t>
            </a:r>
            <a:endParaRPr lang="en-US" dirty="0"/>
          </a:p>
        </p:txBody>
      </p:sp>
      <p:sp>
        <p:nvSpPr>
          <p:cNvPr id="14" name="TextBox 13"/>
          <p:cNvSpPr txBox="1"/>
          <p:nvPr/>
        </p:nvSpPr>
        <p:spPr>
          <a:xfrm>
            <a:off x="6324600" y="1060130"/>
            <a:ext cx="2895600" cy="369332"/>
          </a:xfrm>
          <a:prstGeom prst="rect">
            <a:avLst/>
          </a:prstGeom>
          <a:noFill/>
        </p:spPr>
        <p:txBody>
          <a:bodyPr wrap="square" rtlCol="0">
            <a:spAutoFit/>
          </a:bodyPr>
          <a:lstStyle/>
          <a:p>
            <a:r>
              <a:rPr lang="en-US" dirty="0" smtClean="0"/>
              <a:t>Strata no early termination</a:t>
            </a:r>
            <a:endParaRPr lang="en-US" dirty="0"/>
          </a:p>
        </p:txBody>
      </p:sp>
      <p:cxnSp>
        <p:nvCxnSpPr>
          <p:cNvPr id="16" name="Straight Connector 15"/>
          <p:cNvCxnSpPr/>
          <p:nvPr/>
        </p:nvCxnSpPr>
        <p:spPr>
          <a:xfrm>
            <a:off x="1676400" y="4914900"/>
            <a:ext cx="3124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6400" y="4914900"/>
            <a:ext cx="312420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Benchmark</a:t>
            </a:r>
            <a:endParaRPr lang="en-US" dirty="0">
              <a:solidFill>
                <a:schemeClr val="tx1">
                  <a:lumMod val="75000"/>
                  <a:lumOff val="25000"/>
                </a:schemeClr>
              </a:solidFill>
              <a:latin typeface="Myriad Pro" pitchFamily="34" charset="0"/>
            </a:endParaRPr>
          </a:p>
        </p:txBody>
      </p:sp>
      <p:cxnSp>
        <p:nvCxnSpPr>
          <p:cNvPr id="19" name="Straight Connector 18"/>
          <p:cNvCxnSpPr/>
          <p:nvPr/>
        </p:nvCxnSpPr>
        <p:spPr>
          <a:xfrm>
            <a:off x="5079751" y="4914900"/>
            <a:ext cx="143076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79751" y="4914900"/>
            <a:ext cx="1430765"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Small</a:t>
            </a:r>
            <a:endParaRPr lang="en-US" dirty="0">
              <a:solidFill>
                <a:schemeClr val="tx1">
                  <a:lumMod val="75000"/>
                  <a:lumOff val="25000"/>
                </a:schemeClr>
              </a:solidFill>
              <a:latin typeface="Myriad Pro" pitchFamily="34" charset="0"/>
            </a:endParaRPr>
          </a:p>
        </p:txBody>
      </p:sp>
      <p:cxnSp>
        <p:nvCxnSpPr>
          <p:cNvPr id="23" name="Straight Connector 22"/>
          <p:cNvCxnSpPr/>
          <p:nvPr/>
        </p:nvCxnSpPr>
        <p:spPr>
          <a:xfrm>
            <a:off x="6705600" y="4914900"/>
            <a:ext cx="149835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05600" y="4914900"/>
            <a:ext cx="1498351" cy="646331"/>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High Depth</a:t>
            </a:r>
          </a:p>
          <a:p>
            <a:pPr algn="ctr"/>
            <a:r>
              <a:rPr lang="en-US" dirty="0" smtClean="0">
                <a:solidFill>
                  <a:schemeClr val="tx1">
                    <a:lumMod val="75000"/>
                    <a:lumOff val="25000"/>
                  </a:schemeClr>
                </a:solidFill>
                <a:latin typeface="Myriad Pro" pitchFamily="34" charset="0"/>
              </a:rPr>
              <a:t>Complexity</a:t>
            </a:r>
            <a:endParaRPr lang="en-US" dirty="0">
              <a:solidFill>
                <a:schemeClr val="tx1">
                  <a:lumMod val="75000"/>
                  <a:lumOff val="25000"/>
                </a:schemeClr>
              </a:solidFill>
              <a:latin typeface="Myriad Pro" pitchFamily="34" charset="0"/>
            </a:endParaRPr>
          </a:p>
        </p:txBody>
      </p:sp>
      <p:sp>
        <p:nvSpPr>
          <p:cNvPr id="26" name="Rectangle 25"/>
          <p:cNvSpPr/>
          <p:nvPr/>
        </p:nvSpPr>
        <p:spPr>
          <a:xfrm>
            <a:off x="4223414" y="1062866"/>
            <a:ext cx="4920586" cy="366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18579"/>
          <a:stretch/>
        </p:blipFill>
        <p:spPr>
          <a:xfrm>
            <a:off x="552450" y="1134034"/>
            <a:ext cx="8039100" cy="275665"/>
          </a:xfrm>
          <a:prstGeom prst="rect">
            <a:avLst/>
          </a:prstGeom>
        </p:spPr>
      </p:pic>
      <p:sp>
        <p:nvSpPr>
          <p:cNvPr id="22" name="Rectangle 21"/>
          <p:cNvSpPr/>
          <p:nvPr/>
        </p:nvSpPr>
        <p:spPr>
          <a:xfrm>
            <a:off x="6510516" y="1062866"/>
            <a:ext cx="2633483" cy="366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707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1" y="1498466"/>
            <a:ext cx="7639908" cy="3264032"/>
          </a:xfrm>
          <a:prstGeom prst="rect">
            <a:avLst/>
          </a:prstGeom>
        </p:spPr>
      </p:pic>
      <p:sp>
        <p:nvSpPr>
          <p:cNvPr id="2" name="Title 1"/>
          <p:cNvSpPr>
            <a:spLocks noGrp="1"/>
          </p:cNvSpPr>
          <p:nvPr>
            <p:ph type="title"/>
          </p:nvPr>
        </p:nvSpPr>
        <p:spPr/>
        <p:txBody>
          <a:bodyPr>
            <a:normAutofit/>
          </a:bodyPr>
          <a:lstStyle/>
          <a:p>
            <a:r>
              <a:rPr lang="en-US" dirty="0" smtClean="0"/>
              <a:t>Results: Render Time</a:t>
            </a:r>
            <a:endParaRPr lang="en-US" dirty="0"/>
          </a:p>
        </p:txBody>
      </p:sp>
      <p:cxnSp>
        <p:nvCxnSpPr>
          <p:cNvPr id="16" name="Straight Connector 15"/>
          <p:cNvCxnSpPr/>
          <p:nvPr/>
        </p:nvCxnSpPr>
        <p:spPr>
          <a:xfrm>
            <a:off x="1676400" y="4914900"/>
            <a:ext cx="3124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6400" y="4914900"/>
            <a:ext cx="312420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Benchmark</a:t>
            </a:r>
            <a:endParaRPr lang="en-US" dirty="0">
              <a:solidFill>
                <a:schemeClr val="tx1">
                  <a:lumMod val="75000"/>
                  <a:lumOff val="25000"/>
                </a:schemeClr>
              </a:solidFill>
              <a:latin typeface="Myriad Pro" pitchFamily="34" charset="0"/>
            </a:endParaRPr>
          </a:p>
        </p:txBody>
      </p:sp>
      <p:cxnSp>
        <p:nvCxnSpPr>
          <p:cNvPr id="19" name="Straight Connector 18"/>
          <p:cNvCxnSpPr/>
          <p:nvPr/>
        </p:nvCxnSpPr>
        <p:spPr>
          <a:xfrm>
            <a:off x="5079751" y="4914900"/>
            <a:ext cx="143076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79751" y="4914900"/>
            <a:ext cx="1430765"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Small</a:t>
            </a:r>
            <a:endParaRPr lang="en-US" dirty="0">
              <a:solidFill>
                <a:schemeClr val="tx1">
                  <a:lumMod val="75000"/>
                  <a:lumOff val="25000"/>
                </a:schemeClr>
              </a:solidFill>
              <a:latin typeface="Myriad Pro" pitchFamily="34" charset="0"/>
            </a:endParaRPr>
          </a:p>
        </p:txBody>
      </p:sp>
      <p:cxnSp>
        <p:nvCxnSpPr>
          <p:cNvPr id="23" name="Straight Connector 22"/>
          <p:cNvCxnSpPr/>
          <p:nvPr/>
        </p:nvCxnSpPr>
        <p:spPr>
          <a:xfrm>
            <a:off x="6705600" y="4914900"/>
            <a:ext cx="149835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05600" y="4914900"/>
            <a:ext cx="1498351" cy="646331"/>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High Depth</a:t>
            </a:r>
          </a:p>
          <a:p>
            <a:pPr algn="ctr"/>
            <a:r>
              <a:rPr lang="en-US" dirty="0" smtClean="0">
                <a:solidFill>
                  <a:schemeClr val="tx1">
                    <a:lumMod val="75000"/>
                    <a:lumOff val="25000"/>
                  </a:schemeClr>
                </a:solidFill>
                <a:latin typeface="Myriad Pro" pitchFamily="34" charset="0"/>
              </a:rPr>
              <a:t>Complexity</a:t>
            </a:r>
            <a:endParaRPr lang="en-US" dirty="0">
              <a:solidFill>
                <a:schemeClr val="tx1">
                  <a:lumMod val="75000"/>
                  <a:lumOff val="25000"/>
                </a:schemeClr>
              </a:solidFill>
              <a:latin typeface="Myriad Pro" pitchFamily="34" charset="0"/>
            </a:endParaRPr>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18579"/>
          <a:stretch/>
        </p:blipFill>
        <p:spPr>
          <a:xfrm>
            <a:off x="552450" y="1134034"/>
            <a:ext cx="8039100" cy="275665"/>
          </a:xfrm>
          <a:prstGeom prst="rect">
            <a:avLst/>
          </a:prstGeom>
        </p:spPr>
      </p:pic>
    </p:spTree>
    <p:extLst>
      <p:ext uri="{BB962C8B-B14F-4D97-AF65-F5344CB8AC3E}">
        <p14:creationId xmlns:p14="http://schemas.microsoft.com/office/powerpoint/2010/main" val="203464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Configurations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8364075"/>
              </p:ext>
            </p:extLst>
          </p:nvPr>
        </p:nvGraphicFramePr>
        <p:xfrm>
          <a:off x="457200" y="1714500"/>
          <a:ext cx="8229600" cy="3302000"/>
        </p:xfrm>
        <a:graphic>
          <a:graphicData uri="http://schemas.openxmlformats.org/drawingml/2006/table">
            <a:tbl>
              <a:tblPr firstRow="1" bandRow="1">
                <a:tableStyleId>{0E3FDE45-AF77-4B5C-9715-49D594BDF05E}</a:tableStyleId>
              </a:tblPr>
              <a:tblGrid>
                <a:gridCol w="1645920"/>
                <a:gridCol w="1645920"/>
                <a:gridCol w="1645920"/>
                <a:gridCol w="1645920"/>
                <a:gridCol w="1645920"/>
              </a:tblGrid>
              <a:tr h="370840">
                <a:tc>
                  <a:txBody>
                    <a:bodyPr/>
                    <a:lstStyle/>
                    <a:p>
                      <a:endParaRPr lang="en-US" dirty="0"/>
                    </a:p>
                  </a:txBody>
                  <a:tcPr/>
                </a:tc>
                <a:tc>
                  <a:txBody>
                    <a:bodyPr/>
                    <a:lstStyle/>
                    <a:p>
                      <a:r>
                        <a:rPr lang="en-US" dirty="0" smtClean="0"/>
                        <a:t>Dual Streaming</a:t>
                      </a:r>
                      <a:endParaRPr lang="en-US" dirty="0"/>
                    </a:p>
                  </a:txBody>
                  <a:tcPr/>
                </a:tc>
                <a:tc>
                  <a:txBody>
                    <a:bodyPr/>
                    <a:lstStyle/>
                    <a:p>
                      <a:r>
                        <a:rPr lang="en-US" dirty="0" err="1" smtClean="0"/>
                        <a:t>STRaTA</a:t>
                      </a:r>
                      <a:endParaRPr lang="en-US" dirty="0"/>
                    </a:p>
                  </a:txBody>
                  <a:tcPr/>
                </a:tc>
                <a:tc>
                  <a:txBody>
                    <a:bodyPr/>
                    <a:lstStyle/>
                    <a:p>
                      <a:r>
                        <a:rPr lang="en-US" dirty="0" err="1" smtClean="0"/>
                        <a:t>OptiX</a:t>
                      </a:r>
                      <a:endParaRPr lang="en-US" dirty="0"/>
                    </a:p>
                  </a:txBody>
                  <a:tcPr/>
                </a:tc>
                <a:tc>
                  <a:txBody>
                    <a:bodyPr/>
                    <a:lstStyle/>
                    <a:p>
                      <a:r>
                        <a:rPr lang="en-US" dirty="0" err="1" smtClean="0"/>
                        <a:t>Embree</a:t>
                      </a:r>
                      <a:endParaRPr lang="en-US" dirty="0"/>
                    </a:p>
                  </a:txBody>
                  <a:tcPr/>
                </a:tc>
              </a:tr>
              <a:tr h="370840">
                <a:tc>
                  <a:txBody>
                    <a:bodyPr/>
                    <a:lstStyle/>
                    <a:p>
                      <a:r>
                        <a:rPr lang="en-US" dirty="0" smtClean="0"/>
                        <a:t>Processor</a:t>
                      </a:r>
                      <a:endParaRPr lang="en-US" dirty="0"/>
                    </a:p>
                  </a:txBody>
                  <a:tcPr/>
                </a:tc>
                <a:tc>
                  <a:txBody>
                    <a:bodyPr/>
                    <a:lstStyle/>
                    <a:p>
                      <a:r>
                        <a:rPr lang="en-US" dirty="0" smtClean="0"/>
                        <a:t>custom</a:t>
                      </a:r>
                      <a:endParaRPr lang="en-US" dirty="0"/>
                    </a:p>
                  </a:txBody>
                  <a:tcPr/>
                </a:tc>
                <a:tc>
                  <a:txBody>
                    <a:bodyPr/>
                    <a:lstStyle/>
                    <a:p>
                      <a:r>
                        <a:rPr lang="en-US" dirty="0" smtClean="0"/>
                        <a:t>custom</a:t>
                      </a:r>
                      <a:endParaRPr lang="en-US" dirty="0"/>
                    </a:p>
                  </a:txBody>
                  <a:tcPr/>
                </a:tc>
                <a:tc>
                  <a:txBody>
                    <a:bodyPr/>
                    <a:lstStyle/>
                    <a:p>
                      <a:r>
                        <a:rPr lang="en-US" dirty="0" smtClean="0"/>
                        <a:t>NVIDIA GTX</a:t>
                      </a:r>
                      <a:r>
                        <a:rPr lang="en-US" baseline="0" dirty="0" smtClean="0"/>
                        <a:t> Titan</a:t>
                      </a:r>
                      <a:endParaRPr lang="en-US" dirty="0"/>
                    </a:p>
                  </a:txBody>
                  <a:tcPr/>
                </a:tc>
                <a:tc>
                  <a:txBody>
                    <a:bodyPr/>
                    <a:lstStyle/>
                    <a:p>
                      <a:r>
                        <a:rPr lang="en-US" dirty="0" smtClean="0"/>
                        <a:t>Intel i7-5960X</a:t>
                      </a:r>
                      <a:endParaRPr lang="en-US" dirty="0"/>
                    </a:p>
                  </a:txBody>
                  <a:tcPr/>
                </a:tc>
              </a:tr>
              <a:tr h="370840">
                <a:tc>
                  <a:txBody>
                    <a:bodyPr/>
                    <a:lstStyle/>
                    <a:p>
                      <a:r>
                        <a:rPr lang="en-US" dirty="0" smtClean="0"/>
                        <a:t># cores</a:t>
                      </a:r>
                      <a:endParaRPr lang="en-US" dirty="0"/>
                    </a:p>
                  </a:txBody>
                  <a:tcPr/>
                </a:tc>
                <a:tc>
                  <a:txBody>
                    <a:bodyPr/>
                    <a:lstStyle/>
                    <a:p>
                      <a:r>
                        <a:rPr lang="en-US" dirty="0" smtClean="0"/>
                        <a:t>2048</a:t>
                      </a:r>
                      <a:endParaRPr lang="en-US" dirty="0"/>
                    </a:p>
                  </a:txBody>
                  <a:tcPr/>
                </a:tc>
                <a:tc>
                  <a:txBody>
                    <a:bodyPr/>
                    <a:lstStyle/>
                    <a:p>
                      <a:r>
                        <a:rPr lang="en-US" dirty="0" smtClean="0"/>
                        <a:t>2048</a:t>
                      </a:r>
                      <a:endParaRPr lang="en-US" dirty="0"/>
                    </a:p>
                  </a:txBody>
                  <a:tcPr/>
                </a:tc>
                <a:tc>
                  <a:txBody>
                    <a:bodyPr/>
                    <a:lstStyle/>
                    <a:p>
                      <a:r>
                        <a:rPr lang="en-US" dirty="0" smtClean="0"/>
                        <a:t>2688</a:t>
                      </a:r>
                      <a:endParaRPr lang="en-US" dirty="0"/>
                    </a:p>
                  </a:txBody>
                  <a:tcPr/>
                </a:tc>
                <a:tc>
                  <a:txBody>
                    <a:bodyPr/>
                    <a:lstStyle/>
                    <a:p>
                      <a:r>
                        <a:rPr lang="en-US" dirty="0" smtClean="0"/>
                        <a:t>8 (16)</a:t>
                      </a:r>
                      <a:endParaRPr lang="en-US" dirty="0"/>
                    </a:p>
                  </a:txBody>
                  <a:tcPr/>
                </a:tc>
              </a:tr>
              <a:tr h="370840">
                <a:tc>
                  <a:txBody>
                    <a:bodyPr/>
                    <a:lstStyle/>
                    <a:p>
                      <a:r>
                        <a:rPr lang="en-US" dirty="0" smtClean="0"/>
                        <a:t>frequency</a:t>
                      </a:r>
                      <a:endParaRPr lang="en-US" dirty="0"/>
                    </a:p>
                  </a:txBody>
                  <a:tcPr/>
                </a:tc>
                <a:tc>
                  <a:txBody>
                    <a:bodyPr/>
                    <a:lstStyle/>
                    <a:p>
                      <a:r>
                        <a:rPr lang="en-US" dirty="0" smtClean="0"/>
                        <a:t>1 GHz</a:t>
                      </a:r>
                      <a:endParaRPr lang="en-US" dirty="0"/>
                    </a:p>
                  </a:txBody>
                  <a:tcPr/>
                </a:tc>
                <a:tc>
                  <a:txBody>
                    <a:bodyPr/>
                    <a:lstStyle/>
                    <a:p>
                      <a:r>
                        <a:rPr lang="en-US" dirty="0" smtClean="0"/>
                        <a:t>1</a:t>
                      </a:r>
                      <a:r>
                        <a:rPr lang="en-US" baseline="0" dirty="0" smtClean="0"/>
                        <a:t> GHz</a:t>
                      </a:r>
                      <a:endParaRPr lang="en-US" dirty="0"/>
                    </a:p>
                  </a:txBody>
                  <a:tcPr/>
                </a:tc>
                <a:tc>
                  <a:txBody>
                    <a:bodyPr/>
                    <a:lstStyle/>
                    <a:p>
                      <a:r>
                        <a:rPr lang="en-US" dirty="0" smtClean="0"/>
                        <a:t>0.9 GHz</a:t>
                      </a:r>
                      <a:endParaRPr lang="en-US" dirty="0"/>
                    </a:p>
                  </a:txBody>
                  <a:tcPr/>
                </a:tc>
                <a:tc>
                  <a:txBody>
                    <a:bodyPr/>
                    <a:lstStyle/>
                    <a:p>
                      <a:r>
                        <a:rPr lang="en-US" dirty="0" smtClean="0"/>
                        <a:t>4.6 GHz</a:t>
                      </a:r>
                      <a:endParaRPr lang="en-US" dirty="0"/>
                    </a:p>
                  </a:txBody>
                  <a:tcPr/>
                </a:tc>
              </a:tr>
              <a:tr h="370840">
                <a:tc>
                  <a:txBody>
                    <a:bodyPr/>
                    <a:lstStyle/>
                    <a:p>
                      <a:r>
                        <a:rPr lang="en-US" dirty="0" smtClean="0"/>
                        <a:t>on-chip memory</a:t>
                      </a:r>
                      <a:endParaRPr lang="en-US" dirty="0"/>
                    </a:p>
                  </a:txBody>
                  <a:tcPr/>
                </a:tc>
                <a:tc>
                  <a:txBody>
                    <a:bodyPr/>
                    <a:lstStyle/>
                    <a:p>
                      <a:r>
                        <a:rPr lang="en-US" dirty="0" smtClean="0"/>
                        <a:t>7.7 MB</a:t>
                      </a:r>
                      <a:endParaRPr lang="en-US" dirty="0"/>
                    </a:p>
                  </a:txBody>
                  <a:tcPr/>
                </a:tc>
                <a:tc>
                  <a:txBody>
                    <a:bodyPr/>
                    <a:lstStyle/>
                    <a:p>
                      <a:r>
                        <a:rPr lang="en-US" dirty="0" smtClean="0"/>
                        <a:t>9.2 MB</a:t>
                      </a:r>
                      <a:endParaRPr lang="en-US" dirty="0"/>
                    </a:p>
                  </a:txBody>
                  <a:tcPr/>
                </a:tc>
                <a:tc>
                  <a:txBody>
                    <a:bodyPr/>
                    <a:lstStyle/>
                    <a:p>
                      <a:r>
                        <a:rPr lang="en-US" dirty="0" smtClean="0"/>
                        <a:t>5.9</a:t>
                      </a:r>
                      <a:r>
                        <a:rPr lang="en-US" baseline="0" dirty="0" smtClean="0"/>
                        <a:t> MB</a:t>
                      </a:r>
                      <a:endParaRPr lang="en-US" dirty="0"/>
                    </a:p>
                  </a:txBody>
                  <a:tcPr/>
                </a:tc>
                <a:tc>
                  <a:txBody>
                    <a:bodyPr/>
                    <a:lstStyle/>
                    <a:p>
                      <a:r>
                        <a:rPr lang="en-US" dirty="0" smtClean="0"/>
                        <a:t>22.5 MB</a:t>
                      </a:r>
                      <a:endParaRPr lang="en-US" dirty="0"/>
                    </a:p>
                  </a:txBody>
                  <a:tcPr/>
                </a:tc>
              </a:tr>
              <a:tr h="370840">
                <a:tc>
                  <a:txBody>
                    <a:bodyPr/>
                    <a:lstStyle/>
                    <a:p>
                      <a:r>
                        <a:rPr lang="en-US" dirty="0" smtClean="0"/>
                        <a:t>DRAM bandwidth</a:t>
                      </a:r>
                      <a:endParaRPr lang="en-US" dirty="0"/>
                    </a:p>
                  </a:txBody>
                  <a:tcPr/>
                </a:tc>
                <a:tc>
                  <a:txBody>
                    <a:bodyPr/>
                    <a:lstStyle/>
                    <a:p>
                      <a:r>
                        <a:rPr lang="en-US" dirty="0" smtClean="0"/>
                        <a:t>512 GB/s</a:t>
                      </a:r>
                      <a:endParaRPr lang="en-US" dirty="0"/>
                    </a:p>
                  </a:txBody>
                  <a:tcPr/>
                </a:tc>
                <a:tc>
                  <a:txBody>
                    <a:bodyPr/>
                    <a:lstStyle/>
                    <a:p>
                      <a:r>
                        <a:rPr lang="en-US" dirty="0" smtClean="0"/>
                        <a:t>512 GB/s</a:t>
                      </a:r>
                      <a:endParaRPr lang="en-US" dirty="0"/>
                    </a:p>
                  </a:txBody>
                  <a:tcPr/>
                </a:tc>
                <a:tc>
                  <a:txBody>
                    <a:bodyPr/>
                    <a:lstStyle/>
                    <a:p>
                      <a:r>
                        <a:rPr lang="en-US" dirty="0" smtClean="0"/>
                        <a:t>288 GB/s</a:t>
                      </a:r>
                      <a:endParaRPr lang="en-US" dirty="0"/>
                    </a:p>
                  </a:txBody>
                  <a:tcPr/>
                </a:tc>
                <a:tc>
                  <a:txBody>
                    <a:bodyPr/>
                    <a:lstStyle/>
                    <a:p>
                      <a:r>
                        <a:rPr lang="en-US" dirty="0" smtClean="0"/>
                        <a:t>75</a:t>
                      </a:r>
                      <a:r>
                        <a:rPr lang="en-US" baseline="0" dirty="0" smtClean="0"/>
                        <a:t> </a:t>
                      </a:r>
                      <a:r>
                        <a:rPr lang="en-US" dirty="0" smtClean="0"/>
                        <a:t>GB/s</a:t>
                      </a:r>
                      <a:endParaRPr lang="en-US" dirty="0"/>
                    </a:p>
                  </a:txBody>
                  <a:tcPr/>
                </a:tc>
              </a:tr>
            </a:tbl>
          </a:graphicData>
        </a:graphic>
      </p:graphicFrame>
    </p:spTree>
    <p:extLst>
      <p:ext uri="{BB962C8B-B14F-4D97-AF65-F5344CB8AC3E}">
        <p14:creationId xmlns:p14="http://schemas.microsoft.com/office/powerpoint/2010/main" val="526206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Frame Energy</a:t>
            </a:r>
            <a:endParaRPr lang="en-US" dirty="0"/>
          </a:p>
        </p:txBody>
      </p:sp>
      <p:graphicFrame>
        <p:nvGraphicFramePr>
          <p:cNvPr id="26" name="Chart 25"/>
          <p:cNvGraphicFramePr/>
          <p:nvPr>
            <p:extLst>
              <p:ext uri="{D42A27DB-BD31-4B8C-83A1-F6EECF244321}">
                <p14:modId xmlns:p14="http://schemas.microsoft.com/office/powerpoint/2010/main" val="3556375887"/>
              </p:ext>
            </p:extLst>
          </p:nvPr>
        </p:nvGraphicFramePr>
        <p:xfrm>
          <a:off x="1524000" y="1409700"/>
          <a:ext cx="6096000" cy="3924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3057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390913"/>
            <a:ext cx="7644384" cy="3371587"/>
          </a:xfrm>
          <a:prstGeom prst="rect">
            <a:avLst/>
          </a:prstGeom>
        </p:spPr>
      </p:pic>
      <p:sp>
        <p:nvSpPr>
          <p:cNvPr id="2" name="Title 1"/>
          <p:cNvSpPr>
            <a:spLocks noGrp="1"/>
          </p:cNvSpPr>
          <p:nvPr>
            <p:ph type="title"/>
          </p:nvPr>
        </p:nvSpPr>
        <p:spPr/>
        <p:txBody>
          <a:bodyPr>
            <a:normAutofit/>
          </a:bodyPr>
          <a:lstStyle/>
          <a:p>
            <a:r>
              <a:rPr lang="en-US" dirty="0" smtClean="0"/>
              <a:t>Results: DRAM Energy</a:t>
            </a:r>
            <a:endParaRPr lang="en-US" dirty="0"/>
          </a:p>
        </p:txBody>
      </p:sp>
      <p:cxnSp>
        <p:nvCxnSpPr>
          <p:cNvPr id="16" name="Straight Connector 15"/>
          <p:cNvCxnSpPr/>
          <p:nvPr/>
        </p:nvCxnSpPr>
        <p:spPr>
          <a:xfrm>
            <a:off x="1676400" y="4914900"/>
            <a:ext cx="3124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6400" y="4914900"/>
            <a:ext cx="312420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Benchmark</a:t>
            </a:r>
            <a:endParaRPr lang="en-US" dirty="0">
              <a:solidFill>
                <a:schemeClr val="tx1">
                  <a:lumMod val="75000"/>
                  <a:lumOff val="25000"/>
                </a:schemeClr>
              </a:solidFill>
              <a:latin typeface="Myriad Pro" pitchFamily="34" charset="0"/>
            </a:endParaRPr>
          </a:p>
        </p:txBody>
      </p:sp>
      <p:cxnSp>
        <p:nvCxnSpPr>
          <p:cNvPr id="18" name="Straight Connector 17"/>
          <p:cNvCxnSpPr/>
          <p:nvPr/>
        </p:nvCxnSpPr>
        <p:spPr>
          <a:xfrm>
            <a:off x="5079751" y="4914900"/>
            <a:ext cx="143076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79751" y="4914900"/>
            <a:ext cx="1430765"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Small</a:t>
            </a:r>
            <a:endParaRPr lang="en-US" dirty="0">
              <a:solidFill>
                <a:schemeClr val="tx1">
                  <a:lumMod val="75000"/>
                  <a:lumOff val="25000"/>
                </a:schemeClr>
              </a:solidFill>
              <a:latin typeface="Myriad Pro" pitchFamily="34" charset="0"/>
            </a:endParaRPr>
          </a:p>
        </p:txBody>
      </p:sp>
      <p:cxnSp>
        <p:nvCxnSpPr>
          <p:cNvPr id="20" name="Straight Connector 19"/>
          <p:cNvCxnSpPr/>
          <p:nvPr/>
        </p:nvCxnSpPr>
        <p:spPr>
          <a:xfrm>
            <a:off x="6705600" y="4914900"/>
            <a:ext cx="149835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05600" y="4914900"/>
            <a:ext cx="1498351" cy="646331"/>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High Depth</a:t>
            </a:r>
          </a:p>
          <a:p>
            <a:pPr algn="ctr"/>
            <a:r>
              <a:rPr lang="en-US" dirty="0" smtClean="0">
                <a:solidFill>
                  <a:schemeClr val="tx1">
                    <a:lumMod val="75000"/>
                    <a:lumOff val="25000"/>
                  </a:schemeClr>
                </a:solidFill>
                <a:latin typeface="Myriad Pro" pitchFamily="34" charset="0"/>
              </a:rPr>
              <a:t>Complexity</a:t>
            </a:r>
            <a:endParaRPr lang="en-US" dirty="0">
              <a:solidFill>
                <a:schemeClr val="tx1">
                  <a:lumMod val="75000"/>
                  <a:lumOff val="25000"/>
                </a:schemeClr>
              </a:solidFill>
              <a:latin typeface="Myriad Pro" pitchFamily="34" charset="0"/>
            </a:endParaRPr>
          </a:p>
        </p:txBody>
      </p:sp>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t="18579" r="25409"/>
          <a:stretch/>
        </p:blipFill>
        <p:spPr>
          <a:xfrm>
            <a:off x="1573760" y="1057835"/>
            <a:ext cx="5996481" cy="275665"/>
          </a:xfrm>
          <a:prstGeom prst="rect">
            <a:avLst/>
          </a:prstGeom>
        </p:spPr>
      </p:pic>
    </p:spTree>
    <p:extLst>
      <p:ext uri="{BB962C8B-B14F-4D97-AF65-F5344CB8AC3E}">
        <p14:creationId xmlns:p14="http://schemas.microsoft.com/office/powerpoint/2010/main" val="44861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3" y="1035981"/>
            <a:ext cx="8915395" cy="54270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678114"/>
            <a:ext cx="7644384" cy="3372839"/>
          </a:xfrm>
          <a:prstGeom prst="rect">
            <a:avLst/>
          </a:prstGeom>
        </p:spPr>
      </p:pic>
      <p:cxnSp>
        <p:nvCxnSpPr>
          <p:cNvPr id="17" name="Straight Connector 16"/>
          <p:cNvCxnSpPr/>
          <p:nvPr/>
        </p:nvCxnSpPr>
        <p:spPr>
          <a:xfrm>
            <a:off x="1676400" y="5105219"/>
            <a:ext cx="3124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76400" y="5105219"/>
            <a:ext cx="312420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Benchmark</a:t>
            </a:r>
            <a:endParaRPr lang="en-US" dirty="0">
              <a:solidFill>
                <a:schemeClr val="tx1">
                  <a:lumMod val="75000"/>
                  <a:lumOff val="25000"/>
                </a:schemeClr>
              </a:solidFill>
              <a:latin typeface="Myriad Pro" pitchFamily="34" charset="0"/>
            </a:endParaRPr>
          </a:p>
        </p:txBody>
      </p:sp>
      <p:cxnSp>
        <p:nvCxnSpPr>
          <p:cNvPr id="19" name="Straight Connector 18"/>
          <p:cNvCxnSpPr/>
          <p:nvPr/>
        </p:nvCxnSpPr>
        <p:spPr>
          <a:xfrm>
            <a:off x="5079751" y="5105219"/>
            <a:ext cx="143076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79751" y="5105219"/>
            <a:ext cx="1430765"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Small</a:t>
            </a:r>
            <a:endParaRPr lang="en-US" dirty="0">
              <a:solidFill>
                <a:schemeClr val="tx1">
                  <a:lumMod val="75000"/>
                  <a:lumOff val="25000"/>
                </a:schemeClr>
              </a:solidFill>
              <a:latin typeface="Myriad Pro" pitchFamily="34" charset="0"/>
            </a:endParaRPr>
          </a:p>
        </p:txBody>
      </p:sp>
      <p:cxnSp>
        <p:nvCxnSpPr>
          <p:cNvPr id="21" name="Straight Connector 20"/>
          <p:cNvCxnSpPr/>
          <p:nvPr/>
        </p:nvCxnSpPr>
        <p:spPr>
          <a:xfrm>
            <a:off x="6705600" y="5105219"/>
            <a:ext cx="149835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05600" y="5105219"/>
            <a:ext cx="1498351" cy="646331"/>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High Depth</a:t>
            </a:r>
          </a:p>
          <a:p>
            <a:pPr algn="ctr"/>
            <a:r>
              <a:rPr lang="en-US" dirty="0" smtClean="0">
                <a:solidFill>
                  <a:schemeClr val="tx1">
                    <a:lumMod val="75000"/>
                    <a:lumOff val="25000"/>
                  </a:schemeClr>
                </a:solidFill>
                <a:latin typeface="Myriad Pro" pitchFamily="34" charset="0"/>
              </a:rPr>
              <a:t>Complexity</a:t>
            </a:r>
            <a:endParaRPr lang="en-US" dirty="0">
              <a:solidFill>
                <a:schemeClr val="tx1">
                  <a:lumMod val="75000"/>
                  <a:lumOff val="25000"/>
                </a:schemeClr>
              </a:solidFill>
              <a:latin typeface="Myriad Pro" pitchFamily="34" charset="0"/>
            </a:endParaRPr>
          </a:p>
        </p:txBody>
      </p:sp>
      <p:sp>
        <p:nvSpPr>
          <p:cNvPr id="2" name="Title 1"/>
          <p:cNvSpPr>
            <a:spLocks noGrp="1"/>
          </p:cNvSpPr>
          <p:nvPr>
            <p:ph type="title"/>
          </p:nvPr>
        </p:nvSpPr>
        <p:spPr/>
        <p:txBody>
          <a:bodyPr>
            <a:normAutofit/>
          </a:bodyPr>
          <a:lstStyle/>
          <a:p>
            <a:r>
              <a:rPr lang="en-US" dirty="0" smtClean="0"/>
              <a:t>Results: Scene Traffic</a:t>
            </a:r>
            <a:endParaRPr lang="en-US" dirty="0"/>
          </a:p>
        </p:txBody>
      </p:sp>
      <p:sp>
        <p:nvSpPr>
          <p:cNvPr id="39" name="Rectangle 38"/>
          <p:cNvSpPr/>
          <p:nvPr/>
        </p:nvSpPr>
        <p:spPr>
          <a:xfrm>
            <a:off x="1607648" y="1352199"/>
            <a:ext cx="3810000" cy="239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257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1035981"/>
            <a:ext cx="8915395" cy="54270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678114"/>
            <a:ext cx="7644384" cy="3372838"/>
          </a:xfrm>
          <a:prstGeom prst="rect">
            <a:avLst/>
          </a:prstGeom>
        </p:spPr>
      </p:pic>
      <p:cxnSp>
        <p:nvCxnSpPr>
          <p:cNvPr id="17" name="Straight Connector 16"/>
          <p:cNvCxnSpPr/>
          <p:nvPr/>
        </p:nvCxnSpPr>
        <p:spPr>
          <a:xfrm>
            <a:off x="1676400" y="5105219"/>
            <a:ext cx="3124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76400" y="5105219"/>
            <a:ext cx="312420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Benchmark</a:t>
            </a:r>
            <a:endParaRPr lang="en-US" dirty="0">
              <a:solidFill>
                <a:schemeClr val="tx1">
                  <a:lumMod val="75000"/>
                  <a:lumOff val="25000"/>
                </a:schemeClr>
              </a:solidFill>
              <a:latin typeface="Myriad Pro" pitchFamily="34" charset="0"/>
            </a:endParaRPr>
          </a:p>
        </p:txBody>
      </p:sp>
      <p:cxnSp>
        <p:nvCxnSpPr>
          <p:cNvPr id="19" name="Straight Connector 18"/>
          <p:cNvCxnSpPr/>
          <p:nvPr/>
        </p:nvCxnSpPr>
        <p:spPr>
          <a:xfrm>
            <a:off x="5079751" y="5105219"/>
            <a:ext cx="143076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79751" y="5105219"/>
            <a:ext cx="1430765"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Small</a:t>
            </a:r>
            <a:endParaRPr lang="en-US" dirty="0">
              <a:solidFill>
                <a:schemeClr val="tx1">
                  <a:lumMod val="75000"/>
                  <a:lumOff val="25000"/>
                </a:schemeClr>
              </a:solidFill>
              <a:latin typeface="Myriad Pro" pitchFamily="34" charset="0"/>
            </a:endParaRPr>
          </a:p>
        </p:txBody>
      </p:sp>
      <p:cxnSp>
        <p:nvCxnSpPr>
          <p:cNvPr id="21" name="Straight Connector 20"/>
          <p:cNvCxnSpPr/>
          <p:nvPr/>
        </p:nvCxnSpPr>
        <p:spPr>
          <a:xfrm>
            <a:off x="6705600" y="5105219"/>
            <a:ext cx="149835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05600" y="5105219"/>
            <a:ext cx="1498351" cy="646331"/>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High Depth</a:t>
            </a:r>
          </a:p>
          <a:p>
            <a:pPr algn="ctr"/>
            <a:r>
              <a:rPr lang="en-US" dirty="0" smtClean="0">
                <a:solidFill>
                  <a:schemeClr val="tx1">
                    <a:lumMod val="75000"/>
                    <a:lumOff val="25000"/>
                  </a:schemeClr>
                </a:solidFill>
                <a:latin typeface="Myriad Pro" pitchFamily="34" charset="0"/>
              </a:rPr>
              <a:t>Complexity</a:t>
            </a:r>
            <a:endParaRPr lang="en-US" dirty="0">
              <a:solidFill>
                <a:schemeClr val="tx1">
                  <a:lumMod val="75000"/>
                  <a:lumOff val="25000"/>
                </a:schemeClr>
              </a:solidFill>
              <a:latin typeface="Myriad Pro" pitchFamily="34" charset="0"/>
            </a:endParaRPr>
          </a:p>
        </p:txBody>
      </p:sp>
      <p:sp>
        <p:nvSpPr>
          <p:cNvPr id="2" name="Title 1"/>
          <p:cNvSpPr>
            <a:spLocks noGrp="1"/>
          </p:cNvSpPr>
          <p:nvPr>
            <p:ph type="title"/>
          </p:nvPr>
        </p:nvSpPr>
        <p:spPr/>
        <p:txBody>
          <a:bodyPr>
            <a:normAutofit/>
          </a:bodyPr>
          <a:lstStyle/>
          <a:p>
            <a:r>
              <a:rPr lang="en-US" dirty="0" smtClean="0"/>
              <a:t>Results: All Traffic</a:t>
            </a:r>
            <a:endParaRPr lang="en-US" dirty="0"/>
          </a:p>
        </p:txBody>
      </p:sp>
    </p:spTree>
    <p:extLst>
      <p:ext uri="{BB962C8B-B14F-4D97-AF65-F5344CB8AC3E}">
        <p14:creationId xmlns:p14="http://schemas.microsoft.com/office/powerpoint/2010/main" val="2721567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grpSp>
        <p:nvGrpSpPr>
          <p:cNvPr id="16" name="Group 15"/>
          <p:cNvGrpSpPr/>
          <p:nvPr/>
        </p:nvGrpSpPr>
        <p:grpSpPr>
          <a:xfrm>
            <a:off x="1641711" y="3086100"/>
            <a:ext cx="1234441" cy="768262"/>
            <a:chOff x="152400" y="1313667"/>
            <a:chExt cx="1234441" cy="768262"/>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1313667"/>
              <a:ext cx="1219200" cy="768262"/>
            </a:xfrm>
            <a:prstGeom prst="roundRect">
              <a:avLst>
                <a:gd name="adj" fmla="val 16667"/>
              </a:avLst>
            </a:prstGeom>
            <a:ln w="6350">
              <a:solidFill>
                <a:schemeClr val="bg1">
                  <a:lumMod val="85000"/>
                </a:schemeClr>
              </a:solidFill>
              <a:miter lim="800000"/>
              <a:headEnd/>
              <a:tailEnd/>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28" name="Rectangle 27"/>
            <p:cNvSpPr/>
            <p:nvPr/>
          </p:nvSpPr>
          <p:spPr>
            <a:xfrm>
              <a:off x="152400" y="1313667"/>
              <a:ext cx="1234441" cy="7682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rPr>
                <a:t>[Purcell et. al. 2002]</a:t>
              </a:r>
            </a:p>
          </p:txBody>
        </p:sp>
      </p:grpSp>
      <p:grpSp>
        <p:nvGrpSpPr>
          <p:cNvPr id="12" name="Group 11"/>
          <p:cNvGrpSpPr/>
          <p:nvPr/>
        </p:nvGrpSpPr>
        <p:grpSpPr>
          <a:xfrm>
            <a:off x="7634126" y="2781068"/>
            <a:ext cx="1269576" cy="934233"/>
            <a:chOff x="2838232" y="1313666"/>
            <a:chExt cx="1269576" cy="934233"/>
          </a:xfrm>
        </p:grpSpPr>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3720" b="1"/>
            <a:stretch/>
          </p:blipFill>
          <p:spPr bwMode="auto">
            <a:xfrm>
              <a:off x="2838232" y="1313666"/>
              <a:ext cx="1269576" cy="934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2838233" y="1313667"/>
              <a:ext cx="1269575" cy="93423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rPr>
                <a:t>[</a:t>
              </a:r>
              <a:r>
                <a:rPr lang="en-US" sz="1100" dirty="0" err="1">
                  <a:solidFill>
                    <a:schemeClr val="tx1"/>
                  </a:solidFill>
                </a:rPr>
                <a:t>Bigler</a:t>
              </a:r>
              <a:r>
                <a:rPr lang="en-US" sz="1100" dirty="0">
                  <a:solidFill>
                    <a:schemeClr val="tx1"/>
                  </a:solidFill>
                </a:rPr>
                <a:t> et. al. 2006]</a:t>
              </a:r>
            </a:p>
          </p:txBody>
        </p:sp>
      </p:grpSp>
      <p:grpSp>
        <p:nvGrpSpPr>
          <p:cNvPr id="11" name="Group 10"/>
          <p:cNvGrpSpPr/>
          <p:nvPr/>
        </p:nvGrpSpPr>
        <p:grpSpPr>
          <a:xfrm>
            <a:off x="758326" y="1472039"/>
            <a:ext cx="1524001" cy="969818"/>
            <a:chOff x="304800" y="2625535"/>
            <a:chExt cx="1524001" cy="969818"/>
          </a:xfrm>
        </p:grpSpPr>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625535"/>
              <a:ext cx="1524000" cy="969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304801" y="2625535"/>
              <a:ext cx="1524000" cy="96981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rPr>
                <a:t>[</a:t>
              </a:r>
              <a:r>
                <a:rPr lang="en-US" sz="1100" dirty="0" err="1">
                  <a:solidFill>
                    <a:schemeClr val="tx1"/>
                  </a:solidFill>
                </a:rPr>
                <a:t>Boulos</a:t>
              </a:r>
              <a:r>
                <a:rPr lang="en-US" sz="1100" dirty="0">
                  <a:solidFill>
                    <a:schemeClr val="tx1"/>
                  </a:solidFill>
                </a:rPr>
                <a:t> et. al. 2007]</a:t>
              </a:r>
            </a:p>
          </p:txBody>
        </p:sp>
      </p:grpSp>
      <p:grpSp>
        <p:nvGrpSpPr>
          <p:cNvPr id="9" name="Group 8"/>
          <p:cNvGrpSpPr/>
          <p:nvPr/>
        </p:nvGrpSpPr>
        <p:grpSpPr>
          <a:xfrm>
            <a:off x="3625018" y="2740023"/>
            <a:ext cx="1543050" cy="913799"/>
            <a:chOff x="2362200" y="2948128"/>
            <a:chExt cx="1543050" cy="913799"/>
          </a:xfrm>
        </p:grpSpPr>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11658" b="18822"/>
            <a:stretch/>
          </p:blipFill>
          <p:spPr bwMode="auto">
            <a:xfrm>
              <a:off x="2362200" y="2948128"/>
              <a:ext cx="1543050" cy="91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2362200" y="2948128"/>
              <a:ext cx="1543050" cy="9137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rPr>
                <a:t>[</a:t>
              </a:r>
              <a:r>
                <a:rPr lang="en-US" sz="1100" dirty="0" err="1">
                  <a:solidFill>
                    <a:schemeClr val="tx1"/>
                  </a:solidFill>
                </a:rPr>
                <a:t>Eisenacher</a:t>
              </a:r>
              <a:r>
                <a:rPr lang="en-US" sz="1100" dirty="0">
                  <a:solidFill>
                    <a:schemeClr val="tx1"/>
                  </a:solidFill>
                </a:rPr>
                <a:t> et. al. 2013]</a:t>
              </a:r>
            </a:p>
          </p:txBody>
        </p:sp>
      </p:grpSp>
      <p:grpSp>
        <p:nvGrpSpPr>
          <p:cNvPr id="18" name="Group 17"/>
          <p:cNvGrpSpPr/>
          <p:nvPr/>
        </p:nvGrpSpPr>
        <p:grpSpPr>
          <a:xfrm>
            <a:off x="5693636" y="2713567"/>
            <a:ext cx="1190867" cy="1008058"/>
            <a:chOff x="4395425" y="3432673"/>
            <a:chExt cx="1190867" cy="1008058"/>
          </a:xfrm>
        </p:grpSpPr>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5426" y="3432673"/>
              <a:ext cx="1190866" cy="100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ctangle 36"/>
            <p:cNvSpPr/>
            <p:nvPr/>
          </p:nvSpPr>
          <p:spPr>
            <a:xfrm>
              <a:off x="4395425" y="3432674"/>
              <a:ext cx="1190867" cy="100805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rPr>
                <a:t>[Moon et. al. 2010]</a:t>
              </a:r>
            </a:p>
          </p:txBody>
        </p:sp>
      </p:grpSp>
      <p:grpSp>
        <p:nvGrpSpPr>
          <p:cNvPr id="20" name="Group 19"/>
          <p:cNvGrpSpPr/>
          <p:nvPr/>
        </p:nvGrpSpPr>
        <p:grpSpPr>
          <a:xfrm>
            <a:off x="5679171" y="4421397"/>
            <a:ext cx="1190867" cy="1056307"/>
            <a:chOff x="5700713" y="2678065"/>
            <a:chExt cx="1190867" cy="1056307"/>
          </a:xfrm>
        </p:grpSpPr>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0833" y="2678065"/>
              <a:ext cx="1190747" cy="105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39"/>
            <p:cNvSpPr/>
            <p:nvPr/>
          </p:nvSpPr>
          <p:spPr>
            <a:xfrm>
              <a:off x="5700713" y="2678066"/>
              <a:ext cx="1190867" cy="105630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rPr>
                <a:t>[Pharr et. al. 2010]</a:t>
              </a:r>
            </a:p>
          </p:txBody>
        </p:sp>
      </p:grpSp>
      <p:grpSp>
        <p:nvGrpSpPr>
          <p:cNvPr id="22" name="Group 21"/>
          <p:cNvGrpSpPr/>
          <p:nvPr/>
        </p:nvGrpSpPr>
        <p:grpSpPr>
          <a:xfrm>
            <a:off x="2581862" y="1099167"/>
            <a:ext cx="1288407" cy="857781"/>
            <a:chOff x="6134099" y="3651386"/>
            <a:chExt cx="1288407" cy="857781"/>
          </a:xfrm>
        </p:grpSpPr>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8400" y="3651386"/>
              <a:ext cx="1059807" cy="857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tangle 41"/>
            <p:cNvSpPr/>
            <p:nvPr/>
          </p:nvSpPr>
          <p:spPr>
            <a:xfrm>
              <a:off x="6134099" y="3651386"/>
              <a:ext cx="1288407" cy="85778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rPr>
                <a:t>[</a:t>
              </a:r>
              <a:r>
                <a:rPr lang="en-US" sz="1100" dirty="0" err="1">
                  <a:solidFill>
                    <a:schemeClr val="tx1"/>
                  </a:solidFill>
                </a:rPr>
                <a:t>Aila</a:t>
              </a:r>
              <a:r>
                <a:rPr lang="en-US" sz="1100" dirty="0">
                  <a:solidFill>
                    <a:schemeClr val="tx1"/>
                  </a:solidFill>
                </a:rPr>
                <a:t> &amp; </a:t>
              </a:r>
              <a:r>
                <a:rPr lang="en-US" sz="1100" dirty="0" err="1">
                  <a:solidFill>
                    <a:schemeClr val="tx1"/>
                  </a:solidFill>
                </a:rPr>
                <a:t>Karras</a:t>
              </a:r>
              <a:r>
                <a:rPr lang="en-US" sz="1100" dirty="0">
                  <a:solidFill>
                    <a:schemeClr val="tx1"/>
                  </a:solidFill>
                </a:rPr>
                <a:t> 2010]</a:t>
              </a:r>
            </a:p>
          </p:txBody>
        </p:sp>
      </p:grpSp>
      <p:grpSp>
        <p:nvGrpSpPr>
          <p:cNvPr id="24" name="Group 23"/>
          <p:cNvGrpSpPr/>
          <p:nvPr/>
        </p:nvGrpSpPr>
        <p:grpSpPr>
          <a:xfrm>
            <a:off x="6617431" y="2146839"/>
            <a:ext cx="1166812" cy="755522"/>
            <a:chOff x="7741595" y="1365658"/>
            <a:chExt cx="1166812" cy="755522"/>
          </a:xfrm>
        </p:grpSpPr>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1595" y="1365658"/>
              <a:ext cx="1166812" cy="755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ctangle 43"/>
            <p:cNvSpPr/>
            <p:nvPr/>
          </p:nvSpPr>
          <p:spPr>
            <a:xfrm>
              <a:off x="7741595" y="1365659"/>
              <a:ext cx="1166812" cy="75552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rPr>
                <a:t>[Lee et. al. 2015]</a:t>
              </a:r>
            </a:p>
          </p:txBody>
        </p:sp>
      </p:grpSp>
      <p:grpSp>
        <p:nvGrpSpPr>
          <p:cNvPr id="27" name="Group 26"/>
          <p:cNvGrpSpPr/>
          <p:nvPr/>
        </p:nvGrpSpPr>
        <p:grpSpPr>
          <a:xfrm>
            <a:off x="3870269" y="1558860"/>
            <a:ext cx="1382052" cy="1008057"/>
            <a:chOff x="7485724" y="1831986"/>
            <a:chExt cx="1382052" cy="1008057"/>
          </a:xfrm>
        </p:grpSpPr>
        <p:pic>
          <p:nvPicPr>
            <p:cNvPr id="1035" name="Picture 11"/>
            <p:cNvPicPr>
              <a:picLocks noChangeAspect="1" noChangeArrowheads="1"/>
            </p:cNvPicPr>
            <p:nvPr/>
          </p:nvPicPr>
          <p:blipFill rotWithShape="1">
            <a:blip r:embed="rId11">
              <a:extLst>
                <a:ext uri="{28A0092B-C50C-407E-A947-70E740481C1C}">
                  <a14:useLocalDpi xmlns:a14="http://schemas.microsoft.com/office/drawing/2010/main" val="0"/>
                </a:ext>
              </a:extLst>
            </a:blip>
            <a:srcRect t="15124" b="15776"/>
            <a:stretch/>
          </p:blipFill>
          <p:spPr bwMode="auto">
            <a:xfrm>
              <a:off x="7485726" y="1831986"/>
              <a:ext cx="1382050" cy="100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Rectangle 45"/>
            <p:cNvSpPr/>
            <p:nvPr/>
          </p:nvSpPr>
          <p:spPr>
            <a:xfrm>
              <a:off x="7485724" y="1831986"/>
              <a:ext cx="1382051" cy="100805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rPr>
                <a:t>[</a:t>
              </a:r>
              <a:r>
                <a:rPr lang="en-US" sz="1100" dirty="0" err="1">
                  <a:solidFill>
                    <a:schemeClr val="tx1"/>
                  </a:solidFill>
                </a:rPr>
                <a:t>Navratil</a:t>
              </a:r>
              <a:r>
                <a:rPr lang="en-US" sz="1100" dirty="0">
                  <a:solidFill>
                    <a:schemeClr val="tx1"/>
                  </a:solidFill>
                </a:rPr>
                <a:t> et. al. 2007]</a:t>
              </a:r>
            </a:p>
          </p:txBody>
        </p:sp>
      </p:grpSp>
      <p:grpSp>
        <p:nvGrpSpPr>
          <p:cNvPr id="14" name="Group 13"/>
          <p:cNvGrpSpPr/>
          <p:nvPr/>
        </p:nvGrpSpPr>
        <p:grpSpPr>
          <a:xfrm>
            <a:off x="2357964" y="2110575"/>
            <a:ext cx="1148292" cy="773760"/>
            <a:chOff x="1527920" y="1233628"/>
            <a:chExt cx="1148292" cy="773760"/>
          </a:xfrm>
        </p:grpSpPr>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7920" y="1255257"/>
              <a:ext cx="1148292" cy="752131"/>
            </a:xfrm>
            <a:prstGeom prst="roundRect">
              <a:avLst>
                <a:gd name="adj" fmla="val 16667"/>
              </a:avLst>
            </a:prstGeom>
            <a:ln w="6350">
              <a:solidFill>
                <a:schemeClr val="bg1">
                  <a:lumMod val="85000"/>
                </a:schemeClr>
              </a:solid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527920" y="1233628"/>
              <a:ext cx="1148292" cy="77376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rPr>
                <a:t>[Wald et. al. 2014]</a:t>
              </a:r>
            </a:p>
          </p:txBody>
        </p:sp>
      </p:grpSp>
      <p:grpSp>
        <p:nvGrpSpPr>
          <p:cNvPr id="32" name="Group 31"/>
          <p:cNvGrpSpPr/>
          <p:nvPr/>
        </p:nvGrpSpPr>
        <p:grpSpPr>
          <a:xfrm>
            <a:off x="2742323" y="4438635"/>
            <a:ext cx="1237127" cy="874803"/>
            <a:chOff x="2440627" y="4347990"/>
            <a:chExt cx="1237127" cy="874803"/>
          </a:xfrm>
        </p:grpSpPr>
        <p:pic>
          <p:nvPicPr>
            <p:cNvPr id="1036"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0627" y="4347990"/>
              <a:ext cx="1237127" cy="87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48"/>
            <p:cNvSpPr/>
            <p:nvPr/>
          </p:nvSpPr>
          <p:spPr>
            <a:xfrm>
              <a:off x="2440627" y="4347991"/>
              <a:ext cx="1237127" cy="87480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solidFill>
                    <a:schemeClr val="tx1"/>
                  </a:solidFill>
                </a:rPr>
                <a:t>[</a:t>
              </a:r>
              <a:r>
                <a:rPr lang="en-US" sz="1100" dirty="0" err="1" smtClean="0">
                  <a:solidFill>
                    <a:schemeClr val="tx1"/>
                  </a:solidFill>
                </a:rPr>
                <a:t>Bikker</a:t>
              </a:r>
              <a:r>
                <a:rPr lang="en-US" sz="1100" dirty="0" smtClean="0">
                  <a:solidFill>
                    <a:schemeClr val="tx1"/>
                  </a:solidFill>
                </a:rPr>
                <a:t> 2012]</a:t>
              </a:r>
              <a:endParaRPr lang="en-US" sz="1100" dirty="0">
                <a:solidFill>
                  <a:schemeClr val="tx1"/>
                </a:solidFill>
              </a:endParaRPr>
            </a:p>
          </p:txBody>
        </p:sp>
      </p:grpSp>
      <p:grpSp>
        <p:nvGrpSpPr>
          <p:cNvPr id="33" name="Group 32"/>
          <p:cNvGrpSpPr/>
          <p:nvPr/>
        </p:nvGrpSpPr>
        <p:grpSpPr>
          <a:xfrm>
            <a:off x="4684925" y="3543042"/>
            <a:ext cx="1562221" cy="1008057"/>
            <a:chOff x="4267200" y="4232173"/>
            <a:chExt cx="1562221" cy="1008057"/>
          </a:xfrm>
        </p:grpSpPr>
        <p:pic>
          <p:nvPicPr>
            <p:cNvPr id="1037" name="Picture 13"/>
            <p:cNvPicPr>
              <a:picLocks noChangeAspect="1" noChangeArrowheads="1"/>
            </p:cNvPicPr>
            <p:nvPr/>
          </p:nvPicPr>
          <p:blipFill rotWithShape="1">
            <a:blip r:embed="rId14">
              <a:extLst>
                <a:ext uri="{28A0092B-C50C-407E-A947-70E740481C1C}">
                  <a14:useLocalDpi xmlns:a14="http://schemas.microsoft.com/office/drawing/2010/main" val="0"/>
                </a:ext>
              </a:extLst>
            </a:blip>
            <a:srcRect t="15745" r="13750" b="15745"/>
            <a:stretch/>
          </p:blipFill>
          <p:spPr bwMode="auto">
            <a:xfrm>
              <a:off x="4293158" y="4232173"/>
              <a:ext cx="1536263" cy="100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Rectangle 51"/>
            <p:cNvSpPr/>
            <p:nvPr/>
          </p:nvSpPr>
          <p:spPr>
            <a:xfrm>
              <a:off x="4267200" y="4232173"/>
              <a:ext cx="1562221" cy="100805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solidFill>
                    <a:schemeClr val="tx1"/>
                  </a:solidFill>
                </a:rPr>
                <a:t>[Gribble &amp; </a:t>
              </a:r>
              <a:r>
                <a:rPr lang="en-US" sz="1100" dirty="0" err="1" smtClean="0">
                  <a:solidFill>
                    <a:schemeClr val="tx1"/>
                  </a:solidFill>
                </a:rPr>
                <a:t>Ramani</a:t>
              </a:r>
              <a:r>
                <a:rPr lang="en-US" sz="1100" dirty="0" smtClean="0">
                  <a:solidFill>
                    <a:schemeClr val="tx1"/>
                  </a:solidFill>
                </a:rPr>
                <a:t> 2008]</a:t>
              </a:r>
              <a:endParaRPr lang="en-US" sz="1100" dirty="0">
                <a:solidFill>
                  <a:schemeClr val="tx1"/>
                </a:solidFill>
              </a:endParaRPr>
            </a:p>
          </p:txBody>
        </p:sp>
      </p:grpSp>
      <p:grpSp>
        <p:nvGrpSpPr>
          <p:cNvPr id="34" name="Group 33"/>
          <p:cNvGrpSpPr/>
          <p:nvPr/>
        </p:nvGrpSpPr>
        <p:grpSpPr>
          <a:xfrm>
            <a:off x="308146" y="2370743"/>
            <a:ext cx="1233495" cy="820651"/>
            <a:chOff x="8047304" y="3467100"/>
            <a:chExt cx="1233495" cy="820651"/>
          </a:xfrm>
        </p:grpSpPr>
        <p:pic>
          <p:nvPicPr>
            <p:cNvPr id="1038"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47304" y="3467100"/>
              <a:ext cx="1233494" cy="82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p:cNvSpPr/>
            <p:nvPr/>
          </p:nvSpPr>
          <p:spPr>
            <a:xfrm>
              <a:off x="8047305" y="3467100"/>
              <a:ext cx="1233494" cy="8206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solidFill>
                    <a:schemeClr val="tx1"/>
                  </a:solidFill>
                </a:rPr>
                <a:t>[Kim et</a:t>
              </a:r>
              <a:r>
                <a:rPr lang="en-US" sz="1100" dirty="0">
                  <a:solidFill>
                    <a:schemeClr val="tx1"/>
                  </a:solidFill>
                </a:rPr>
                <a:t>. al. </a:t>
              </a:r>
              <a:r>
                <a:rPr lang="en-US" sz="1100" dirty="0" smtClean="0">
                  <a:solidFill>
                    <a:schemeClr val="tx1"/>
                  </a:solidFill>
                </a:rPr>
                <a:t>2010</a:t>
              </a:r>
              <a:r>
                <a:rPr lang="en-US" sz="1100" dirty="0">
                  <a:solidFill>
                    <a:schemeClr val="tx1"/>
                  </a:solidFill>
                </a:rPr>
                <a:t>]</a:t>
              </a:r>
            </a:p>
          </p:txBody>
        </p:sp>
      </p:grpSp>
      <p:grpSp>
        <p:nvGrpSpPr>
          <p:cNvPr id="35" name="Group 34"/>
          <p:cNvGrpSpPr/>
          <p:nvPr/>
        </p:nvGrpSpPr>
        <p:grpSpPr>
          <a:xfrm>
            <a:off x="7785918" y="4803053"/>
            <a:ext cx="1201990" cy="657591"/>
            <a:chOff x="7422506" y="4582639"/>
            <a:chExt cx="1201990" cy="657591"/>
          </a:xfrm>
        </p:grpSpPr>
        <p:pic>
          <p:nvPicPr>
            <p:cNvPr id="1039"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2506" y="4582639"/>
              <a:ext cx="1201990" cy="657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Rectangle 56"/>
            <p:cNvSpPr/>
            <p:nvPr/>
          </p:nvSpPr>
          <p:spPr>
            <a:xfrm>
              <a:off x="7422506" y="4582639"/>
              <a:ext cx="1201990" cy="65759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solidFill>
                    <a:schemeClr val="tx1"/>
                  </a:solidFill>
                </a:rPr>
                <a:t>[Nah et</a:t>
              </a:r>
              <a:r>
                <a:rPr lang="en-US" sz="1100" dirty="0">
                  <a:solidFill>
                    <a:schemeClr val="tx1"/>
                  </a:solidFill>
                </a:rPr>
                <a:t>. al. </a:t>
              </a:r>
              <a:r>
                <a:rPr lang="en-US" sz="1100" dirty="0" smtClean="0">
                  <a:solidFill>
                    <a:schemeClr val="tx1"/>
                  </a:solidFill>
                </a:rPr>
                <a:t>2014]</a:t>
              </a:r>
              <a:endParaRPr lang="en-US" sz="1100" dirty="0">
                <a:solidFill>
                  <a:schemeClr val="tx1"/>
                </a:solidFill>
              </a:endParaRPr>
            </a:p>
          </p:txBody>
        </p:sp>
      </p:grpSp>
      <p:grpSp>
        <p:nvGrpSpPr>
          <p:cNvPr id="36" name="Group 35"/>
          <p:cNvGrpSpPr/>
          <p:nvPr/>
        </p:nvGrpSpPr>
        <p:grpSpPr>
          <a:xfrm>
            <a:off x="924894" y="4647978"/>
            <a:ext cx="1433634" cy="863832"/>
            <a:chOff x="714253" y="4260926"/>
            <a:chExt cx="1433634" cy="863832"/>
          </a:xfrm>
        </p:grpSpPr>
        <p:pic>
          <p:nvPicPr>
            <p:cNvPr id="1040" name="Picture 16"/>
            <p:cNvPicPr>
              <a:picLocks noChangeAspect="1" noChangeArrowheads="1"/>
            </p:cNvPicPr>
            <p:nvPr/>
          </p:nvPicPr>
          <p:blipFill rotWithShape="1">
            <a:blip r:embed="rId17">
              <a:extLst>
                <a:ext uri="{28A0092B-C50C-407E-A947-70E740481C1C}">
                  <a14:useLocalDpi xmlns:a14="http://schemas.microsoft.com/office/drawing/2010/main" val="0"/>
                </a:ext>
              </a:extLst>
            </a:blip>
            <a:srcRect t="8597"/>
            <a:stretch/>
          </p:blipFill>
          <p:spPr bwMode="auto">
            <a:xfrm>
              <a:off x="714253" y="4260926"/>
              <a:ext cx="1433634" cy="86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Rectangle 60"/>
            <p:cNvSpPr/>
            <p:nvPr/>
          </p:nvSpPr>
          <p:spPr>
            <a:xfrm>
              <a:off x="714253" y="4260926"/>
              <a:ext cx="1433634" cy="86383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solidFill>
                    <a:schemeClr val="tx1"/>
                  </a:solidFill>
                </a:rPr>
                <a:t>[</a:t>
              </a:r>
              <a:r>
                <a:rPr lang="en-US" sz="1100" dirty="0" err="1" smtClean="0">
                  <a:solidFill>
                    <a:schemeClr val="tx1"/>
                  </a:solidFill>
                </a:rPr>
                <a:t>Schmittler</a:t>
              </a:r>
              <a:r>
                <a:rPr lang="en-US" sz="1100" dirty="0" smtClean="0">
                  <a:solidFill>
                    <a:schemeClr val="tx1"/>
                  </a:solidFill>
                </a:rPr>
                <a:t> et</a:t>
              </a:r>
              <a:r>
                <a:rPr lang="en-US" sz="1100" dirty="0">
                  <a:solidFill>
                    <a:schemeClr val="tx1"/>
                  </a:solidFill>
                </a:rPr>
                <a:t>. al. </a:t>
              </a:r>
              <a:r>
                <a:rPr lang="en-US" sz="1100" dirty="0" smtClean="0">
                  <a:solidFill>
                    <a:schemeClr val="tx1"/>
                  </a:solidFill>
                </a:rPr>
                <a:t>2002]</a:t>
              </a:r>
              <a:endParaRPr lang="en-US" sz="1100" dirty="0">
                <a:solidFill>
                  <a:schemeClr val="tx1"/>
                </a:solidFill>
              </a:endParaRPr>
            </a:p>
          </p:txBody>
        </p:sp>
      </p:grpSp>
      <p:grpSp>
        <p:nvGrpSpPr>
          <p:cNvPr id="39" name="Group 38"/>
          <p:cNvGrpSpPr/>
          <p:nvPr/>
        </p:nvGrpSpPr>
        <p:grpSpPr>
          <a:xfrm>
            <a:off x="7366553" y="1254567"/>
            <a:ext cx="1190867" cy="945937"/>
            <a:chOff x="4793586" y="1247382"/>
            <a:chExt cx="1190867" cy="945937"/>
          </a:xfrm>
        </p:grpSpPr>
        <p:pic>
          <p:nvPicPr>
            <p:cNvPr id="1041"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93586" y="1247382"/>
              <a:ext cx="1190867" cy="94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Rectangle 64"/>
            <p:cNvSpPr/>
            <p:nvPr/>
          </p:nvSpPr>
          <p:spPr>
            <a:xfrm>
              <a:off x="4793586" y="1247383"/>
              <a:ext cx="1190867" cy="9457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solidFill>
                    <a:schemeClr val="tx1"/>
                  </a:solidFill>
                </a:rPr>
                <a:t>[</a:t>
              </a:r>
              <a:r>
                <a:rPr lang="en-US" sz="1100" dirty="0" err="1" smtClean="0">
                  <a:solidFill>
                    <a:schemeClr val="tx1"/>
                  </a:solidFill>
                </a:rPr>
                <a:t>Woop</a:t>
              </a:r>
              <a:r>
                <a:rPr lang="en-US" sz="1100" dirty="0" smtClean="0">
                  <a:solidFill>
                    <a:schemeClr val="tx1"/>
                  </a:solidFill>
                </a:rPr>
                <a:t> et. </a:t>
              </a:r>
              <a:r>
                <a:rPr lang="en-US" sz="1100" dirty="0">
                  <a:solidFill>
                    <a:schemeClr val="tx1"/>
                  </a:solidFill>
                </a:rPr>
                <a:t>al. </a:t>
              </a:r>
              <a:r>
                <a:rPr lang="en-US" sz="1100" dirty="0" smtClean="0">
                  <a:solidFill>
                    <a:schemeClr val="tx1"/>
                  </a:solidFill>
                </a:rPr>
                <a:t>2006]</a:t>
              </a:r>
              <a:endParaRPr lang="en-US" sz="1100" dirty="0">
                <a:solidFill>
                  <a:schemeClr val="tx1"/>
                </a:solidFill>
              </a:endParaRPr>
            </a:p>
          </p:txBody>
        </p:sp>
      </p:grpSp>
      <p:grpSp>
        <p:nvGrpSpPr>
          <p:cNvPr id="41" name="Group 40"/>
          <p:cNvGrpSpPr/>
          <p:nvPr/>
        </p:nvGrpSpPr>
        <p:grpSpPr>
          <a:xfrm>
            <a:off x="6662606" y="3627365"/>
            <a:ext cx="1243014" cy="1063202"/>
            <a:chOff x="5984453" y="4595498"/>
            <a:chExt cx="1243014" cy="1063202"/>
          </a:xfrm>
        </p:grpSpPr>
        <p:pic>
          <p:nvPicPr>
            <p:cNvPr id="1043"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84453" y="4595499"/>
              <a:ext cx="1238070" cy="106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Rectangle 67"/>
            <p:cNvSpPr/>
            <p:nvPr/>
          </p:nvSpPr>
          <p:spPr>
            <a:xfrm>
              <a:off x="5984453" y="4595498"/>
              <a:ext cx="1243014" cy="105055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solidFill>
                    <a:schemeClr val="tx1"/>
                  </a:solidFill>
                </a:rPr>
                <a:t>[</a:t>
              </a:r>
              <a:r>
                <a:rPr lang="en-US" sz="1100" dirty="0" err="1" smtClean="0">
                  <a:solidFill>
                    <a:schemeClr val="tx1"/>
                  </a:solidFill>
                </a:rPr>
                <a:t>Kopta</a:t>
              </a:r>
              <a:r>
                <a:rPr lang="en-US" sz="1100" dirty="0" smtClean="0">
                  <a:solidFill>
                    <a:schemeClr val="tx1"/>
                  </a:solidFill>
                </a:rPr>
                <a:t> </a:t>
              </a:r>
              <a:r>
                <a:rPr lang="en-US" sz="1100" dirty="0">
                  <a:solidFill>
                    <a:schemeClr val="tx1"/>
                  </a:solidFill>
                </a:rPr>
                <a:t>et. al. </a:t>
              </a:r>
              <a:r>
                <a:rPr lang="en-US" sz="1100" dirty="0" smtClean="0">
                  <a:solidFill>
                    <a:schemeClr val="tx1"/>
                  </a:solidFill>
                </a:rPr>
                <a:t>2010</a:t>
              </a:r>
              <a:r>
                <a:rPr lang="en-US" sz="1100" dirty="0">
                  <a:solidFill>
                    <a:schemeClr val="tx1"/>
                  </a:solidFill>
                </a:rPr>
                <a:t>]</a:t>
              </a:r>
            </a:p>
          </p:txBody>
        </p:sp>
      </p:grpSp>
      <p:grpSp>
        <p:nvGrpSpPr>
          <p:cNvPr id="43" name="Group 42"/>
          <p:cNvGrpSpPr/>
          <p:nvPr/>
        </p:nvGrpSpPr>
        <p:grpSpPr>
          <a:xfrm>
            <a:off x="329460" y="3622625"/>
            <a:ext cx="1190867" cy="986376"/>
            <a:chOff x="-1352550" y="1918129"/>
            <a:chExt cx="1190867" cy="986376"/>
          </a:xfrm>
        </p:grpSpPr>
        <p:pic>
          <p:nvPicPr>
            <p:cNvPr id="1044" name="Picture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52550" y="1918129"/>
              <a:ext cx="1190867" cy="9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Rectangle 70"/>
            <p:cNvSpPr/>
            <p:nvPr/>
          </p:nvSpPr>
          <p:spPr>
            <a:xfrm>
              <a:off x="-1352550" y="1918129"/>
              <a:ext cx="1190867" cy="98637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solidFill>
                    <a:schemeClr val="tx1"/>
                  </a:solidFill>
                </a:rPr>
                <a:t>[</a:t>
              </a:r>
              <a:r>
                <a:rPr lang="en-US" sz="1100" dirty="0" err="1" smtClean="0">
                  <a:solidFill>
                    <a:schemeClr val="tx1"/>
                  </a:solidFill>
                </a:rPr>
                <a:t>Spjut</a:t>
              </a:r>
              <a:r>
                <a:rPr lang="en-US" sz="1100" dirty="0" smtClean="0">
                  <a:solidFill>
                    <a:schemeClr val="tx1"/>
                  </a:solidFill>
                </a:rPr>
                <a:t> </a:t>
              </a:r>
              <a:r>
                <a:rPr lang="en-US" sz="1100" dirty="0">
                  <a:solidFill>
                    <a:schemeClr val="tx1"/>
                  </a:solidFill>
                </a:rPr>
                <a:t>et. al. </a:t>
              </a:r>
              <a:r>
                <a:rPr lang="en-US" sz="1100" dirty="0" smtClean="0">
                  <a:solidFill>
                    <a:schemeClr val="tx1"/>
                  </a:solidFill>
                </a:rPr>
                <a:t>2009]</a:t>
              </a:r>
              <a:endParaRPr lang="en-US" sz="1100" dirty="0">
                <a:solidFill>
                  <a:schemeClr val="tx1"/>
                </a:solidFill>
              </a:endParaRPr>
            </a:p>
          </p:txBody>
        </p:sp>
      </p:grpSp>
      <p:grpSp>
        <p:nvGrpSpPr>
          <p:cNvPr id="45" name="Group 44"/>
          <p:cNvGrpSpPr/>
          <p:nvPr/>
        </p:nvGrpSpPr>
        <p:grpSpPr>
          <a:xfrm>
            <a:off x="2765371" y="3627412"/>
            <a:ext cx="1104900" cy="609600"/>
            <a:chOff x="-990358" y="876300"/>
            <a:chExt cx="1104900" cy="609600"/>
          </a:xfrm>
        </p:grpSpPr>
        <p:pic>
          <p:nvPicPr>
            <p:cNvPr id="1045" name="Picture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90358" y="876300"/>
              <a:ext cx="11049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Rectangle 73"/>
            <p:cNvSpPr/>
            <p:nvPr/>
          </p:nvSpPr>
          <p:spPr>
            <a:xfrm>
              <a:off x="-990358" y="876300"/>
              <a:ext cx="1104900" cy="6096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solidFill>
                    <a:schemeClr val="tx1"/>
                  </a:solidFill>
                </a:rPr>
                <a:t>[Keely 2014]</a:t>
              </a:r>
              <a:endParaRPr lang="en-US" sz="1100" dirty="0">
                <a:solidFill>
                  <a:schemeClr val="tx1"/>
                </a:solidFill>
              </a:endParaRPr>
            </a:p>
          </p:txBody>
        </p:sp>
      </p:grpSp>
      <p:grpSp>
        <p:nvGrpSpPr>
          <p:cNvPr id="47" name="Group 46"/>
          <p:cNvGrpSpPr/>
          <p:nvPr/>
        </p:nvGrpSpPr>
        <p:grpSpPr>
          <a:xfrm>
            <a:off x="3808625" y="4647846"/>
            <a:ext cx="1752601" cy="894198"/>
            <a:chOff x="-838200" y="3330304"/>
            <a:chExt cx="1752601" cy="894198"/>
          </a:xfrm>
        </p:grpSpPr>
        <p:pic>
          <p:nvPicPr>
            <p:cNvPr id="1046" name="Picture 22"/>
            <p:cNvPicPr>
              <a:picLocks noChangeAspect="1" noChangeArrowheads="1"/>
            </p:cNvPicPr>
            <p:nvPr/>
          </p:nvPicPr>
          <p:blipFill rotWithShape="1">
            <a:blip r:embed="rId22">
              <a:extLst>
                <a:ext uri="{28A0092B-C50C-407E-A947-70E740481C1C}">
                  <a14:useLocalDpi xmlns:a14="http://schemas.microsoft.com/office/drawing/2010/main" val="0"/>
                </a:ext>
              </a:extLst>
            </a:blip>
            <a:srcRect r="34774" b="12134"/>
            <a:stretch/>
          </p:blipFill>
          <p:spPr bwMode="auto">
            <a:xfrm>
              <a:off x="-838199" y="3330304"/>
              <a:ext cx="1752600" cy="8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p:cNvSpPr/>
            <p:nvPr/>
          </p:nvSpPr>
          <p:spPr>
            <a:xfrm>
              <a:off x="-838200" y="3339933"/>
              <a:ext cx="1752600" cy="85433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solidFill>
                    <a:schemeClr val="tx1"/>
                  </a:solidFill>
                </a:rPr>
                <a:t>[</a:t>
              </a:r>
              <a:r>
                <a:rPr lang="en-US" sz="1100" dirty="0" err="1" smtClean="0">
                  <a:solidFill>
                    <a:schemeClr val="tx1"/>
                  </a:solidFill>
                </a:rPr>
                <a:t>Liktor</a:t>
              </a:r>
              <a:r>
                <a:rPr lang="en-US" sz="1100" dirty="0" smtClean="0">
                  <a:solidFill>
                    <a:schemeClr val="tx1"/>
                  </a:solidFill>
                </a:rPr>
                <a:t> </a:t>
              </a:r>
              <a:r>
                <a:rPr lang="en-US" sz="1100" dirty="0">
                  <a:solidFill>
                    <a:schemeClr val="tx1"/>
                  </a:solidFill>
                </a:rPr>
                <a:t>&amp; </a:t>
              </a:r>
              <a:r>
                <a:rPr lang="en-US" sz="1100" dirty="0" err="1">
                  <a:solidFill>
                    <a:schemeClr val="tx1"/>
                  </a:solidFill>
                </a:rPr>
                <a:t>Vaidyanathan</a:t>
              </a:r>
              <a:r>
                <a:rPr lang="en-US" sz="1100" dirty="0">
                  <a:solidFill>
                    <a:schemeClr val="tx1"/>
                  </a:solidFill>
                </a:rPr>
                <a:t> </a:t>
              </a:r>
              <a:r>
                <a:rPr lang="en-US" sz="1100" dirty="0" smtClean="0">
                  <a:solidFill>
                    <a:schemeClr val="tx1"/>
                  </a:solidFill>
                </a:rPr>
                <a:t>2016]</a:t>
              </a:r>
              <a:endParaRPr lang="en-US" sz="1100" dirty="0">
                <a:solidFill>
                  <a:schemeClr val="tx1"/>
                </a:solidFill>
              </a:endParaRPr>
            </a:p>
          </p:txBody>
        </p:sp>
      </p:grpSp>
      <p:grpSp>
        <p:nvGrpSpPr>
          <p:cNvPr id="48" name="Group 47"/>
          <p:cNvGrpSpPr/>
          <p:nvPr/>
        </p:nvGrpSpPr>
        <p:grpSpPr>
          <a:xfrm>
            <a:off x="5264881" y="1181024"/>
            <a:ext cx="1352550" cy="1014885"/>
            <a:chOff x="-1352550" y="4538238"/>
            <a:chExt cx="1352550" cy="1014885"/>
          </a:xfrm>
        </p:grpSpPr>
        <p:pic>
          <p:nvPicPr>
            <p:cNvPr id="1047" name="Picture 23"/>
            <p:cNvPicPr>
              <a:picLocks noChangeAspect="1" noChangeArrowheads="1"/>
            </p:cNvPicPr>
            <p:nvPr/>
          </p:nvPicPr>
          <p:blipFill rotWithShape="1">
            <a:blip r:embed="rId23">
              <a:extLst>
                <a:ext uri="{28A0092B-C50C-407E-A947-70E740481C1C}">
                  <a14:useLocalDpi xmlns:a14="http://schemas.microsoft.com/office/drawing/2010/main" val="0"/>
                </a:ext>
              </a:extLst>
            </a:blip>
            <a:srcRect l="13979" r="9670"/>
            <a:stretch/>
          </p:blipFill>
          <p:spPr bwMode="auto">
            <a:xfrm>
              <a:off x="-1352550" y="4553297"/>
              <a:ext cx="1352550" cy="999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Rectangle 76"/>
            <p:cNvSpPr/>
            <p:nvPr/>
          </p:nvSpPr>
          <p:spPr>
            <a:xfrm>
              <a:off x="-1352550" y="4538238"/>
              <a:ext cx="1352550" cy="100805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solidFill>
                    <a:schemeClr val="tx1"/>
                  </a:solidFill>
                </a:rPr>
                <a:t>[</a:t>
              </a:r>
              <a:r>
                <a:rPr lang="en-US" sz="1100" dirty="0" err="1" smtClean="0">
                  <a:solidFill>
                    <a:schemeClr val="tx1"/>
                  </a:solidFill>
                </a:rPr>
                <a:t>Kopta</a:t>
              </a:r>
              <a:r>
                <a:rPr lang="en-US" sz="1100" dirty="0" smtClean="0">
                  <a:solidFill>
                    <a:schemeClr val="tx1"/>
                  </a:solidFill>
                </a:rPr>
                <a:t> et. al. 2015]</a:t>
              </a:r>
              <a:endParaRPr lang="en-US" sz="1100" dirty="0">
                <a:solidFill>
                  <a:schemeClr val="tx1"/>
                </a:solidFill>
              </a:endParaRPr>
            </a:p>
          </p:txBody>
        </p:sp>
      </p:grpSp>
    </p:spTree>
    <p:extLst>
      <p:ext uri="{BB962C8B-B14F-4D97-AF65-F5344CB8AC3E}">
        <p14:creationId xmlns:p14="http://schemas.microsoft.com/office/powerpoint/2010/main" val="414473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1035981"/>
            <a:ext cx="8915395" cy="54270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678114"/>
            <a:ext cx="7644384" cy="3372838"/>
          </a:xfrm>
          <a:prstGeom prst="rect">
            <a:avLst/>
          </a:prstGeom>
        </p:spPr>
      </p:pic>
      <p:cxnSp>
        <p:nvCxnSpPr>
          <p:cNvPr id="17" name="Straight Connector 16"/>
          <p:cNvCxnSpPr/>
          <p:nvPr/>
        </p:nvCxnSpPr>
        <p:spPr>
          <a:xfrm>
            <a:off x="1676400" y="5105219"/>
            <a:ext cx="3124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76400" y="5105219"/>
            <a:ext cx="312420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Benchmark</a:t>
            </a:r>
            <a:endParaRPr lang="en-US" dirty="0">
              <a:solidFill>
                <a:schemeClr val="tx1">
                  <a:lumMod val="75000"/>
                  <a:lumOff val="25000"/>
                </a:schemeClr>
              </a:solidFill>
              <a:latin typeface="Myriad Pro" pitchFamily="34" charset="0"/>
            </a:endParaRPr>
          </a:p>
        </p:txBody>
      </p:sp>
      <p:cxnSp>
        <p:nvCxnSpPr>
          <p:cNvPr id="19" name="Straight Connector 18"/>
          <p:cNvCxnSpPr/>
          <p:nvPr/>
        </p:nvCxnSpPr>
        <p:spPr>
          <a:xfrm>
            <a:off x="5079751" y="5105219"/>
            <a:ext cx="143076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79751" y="5105219"/>
            <a:ext cx="1430765"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Small</a:t>
            </a:r>
            <a:endParaRPr lang="en-US" dirty="0">
              <a:solidFill>
                <a:schemeClr val="tx1">
                  <a:lumMod val="75000"/>
                  <a:lumOff val="25000"/>
                </a:schemeClr>
              </a:solidFill>
              <a:latin typeface="Myriad Pro" pitchFamily="34" charset="0"/>
            </a:endParaRPr>
          </a:p>
        </p:txBody>
      </p:sp>
      <p:cxnSp>
        <p:nvCxnSpPr>
          <p:cNvPr id="21" name="Straight Connector 20"/>
          <p:cNvCxnSpPr/>
          <p:nvPr/>
        </p:nvCxnSpPr>
        <p:spPr>
          <a:xfrm>
            <a:off x="6705600" y="5105219"/>
            <a:ext cx="149835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05600" y="5105219"/>
            <a:ext cx="1498351" cy="646331"/>
          </a:xfrm>
          <a:prstGeom prst="rect">
            <a:avLst/>
          </a:prstGeom>
          <a:noFill/>
        </p:spPr>
        <p:txBody>
          <a:bodyPr wrap="square" rtlCol="0">
            <a:spAutoFit/>
          </a:bodyPr>
          <a:lstStyle/>
          <a:p>
            <a:pPr algn="ctr"/>
            <a:r>
              <a:rPr lang="en-US" dirty="0" smtClean="0">
                <a:solidFill>
                  <a:schemeClr val="tx1">
                    <a:lumMod val="75000"/>
                    <a:lumOff val="25000"/>
                  </a:schemeClr>
                </a:solidFill>
                <a:latin typeface="Myriad Pro" pitchFamily="34" charset="0"/>
              </a:rPr>
              <a:t>High Depth</a:t>
            </a:r>
          </a:p>
          <a:p>
            <a:pPr algn="ctr"/>
            <a:r>
              <a:rPr lang="en-US" dirty="0" smtClean="0">
                <a:solidFill>
                  <a:schemeClr val="tx1">
                    <a:lumMod val="75000"/>
                    <a:lumOff val="25000"/>
                  </a:schemeClr>
                </a:solidFill>
                <a:latin typeface="Myriad Pro" pitchFamily="34" charset="0"/>
              </a:rPr>
              <a:t>Complexity</a:t>
            </a:r>
            <a:endParaRPr lang="en-US" dirty="0">
              <a:solidFill>
                <a:schemeClr val="tx1">
                  <a:lumMod val="75000"/>
                  <a:lumOff val="25000"/>
                </a:schemeClr>
              </a:solidFill>
              <a:latin typeface="Myriad Pro" pitchFamily="34" charset="0"/>
            </a:endParaRPr>
          </a:p>
        </p:txBody>
      </p:sp>
      <p:sp>
        <p:nvSpPr>
          <p:cNvPr id="2" name="Title 1"/>
          <p:cNvSpPr>
            <a:spLocks noGrp="1"/>
          </p:cNvSpPr>
          <p:nvPr>
            <p:ph type="title"/>
          </p:nvPr>
        </p:nvSpPr>
        <p:spPr/>
        <p:txBody>
          <a:bodyPr>
            <a:normAutofit/>
          </a:bodyPr>
          <a:lstStyle/>
          <a:p>
            <a:r>
              <a:rPr lang="en-US" dirty="0" smtClean="0"/>
              <a:t>Results: All Traffic</a:t>
            </a:r>
            <a:endParaRPr lang="en-US" dirty="0"/>
          </a:p>
        </p:txBody>
      </p:sp>
      <p:sp>
        <p:nvSpPr>
          <p:cNvPr id="3" name="Oval 2"/>
          <p:cNvSpPr/>
          <p:nvPr/>
        </p:nvSpPr>
        <p:spPr>
          <a:xfrm>
            <a:off x="3238500" y="3300066"/>
            <a:ext cx="815340" cy="57089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591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a:t>Early ray </a:t>
            </a:r>
            <a:r>
              <a:rPr lang="en-US" dirty="0" smtClean="0"/>
              <a:t>termination</a:t>
            </a:r>
            <a:endParaRPr lang="en-US" dirty="0"/>
          </a:p>
        </p:txBody>
      </p:sp>
    </p:spTree>
    <p:extLst>
      <p:ext uri="{BB962C8B-B14F-4D97-AF65-F5344CB8AC3E}">
        <p14:creationId xmlns:p14="http://schemas.microsoft.com/office/powerpoint/2010/main" val="1325533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a:t>Early ray termination</a:t>
            </a:r>
          </a:p>
          <a:p>
            <a:r>
              <a:rPr lang="en-US" dirty="0"/>
              <a:t>Dynamic traversal </a:t>
            </a:r>
            <a:r>
              <a:rPr lang="en-US" dirty="0" smtClean="0"/>
              <a:t>order</a:t>
            </a:r>
            <a:endParaRPr lang="en-US" dirty="0"/>
          </a:p>
        </p:txBody>
      </p:sp>
    </p:spTree>
    <p:extLst>
      <p:ext uri="{BB962C8B-B14F-4D97-AF65-F5344CB8AC3E}">
        <p14:creationId xmlns:p14="http://schemas.microsoft.com/office/powerpoint/2010/main" val="3760973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a:t>Early ray termination</a:t>
            </a:r>
          </a:p>
          <a:p>
            <a:r>
              <a:rPr lang="en-US" dirty="0"/>
              <a:t>Dynamic traversal order</a:t>
            </a:r>
          </a:p>
          <a:p>
            <a:r>
              <a:rPr lang="en-US" dirty="0" err="1" smtClean="0"/>
              <a:t>Treelet</a:t>
            </a:r>
            <a:r>
              <a:rPr lang="en-US" dirty="0" smtClean="0"/>
              <a:t> assignment</a:t>
            </a:r>
          </a:p>
        </p:txBody>
      </p:sp>
    </p:spTree>
    <p:extLst>
      <p:ext uri="{BB962C8B-B14F-4D97-AF65-F5344CB8AC3E}">
        <p14:creationId xmlns:p14="http://schemas.microsoft.com/office/powerpoint/2010/main" val="539626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a:t>Early ray termination</a:t>
            </a:r>
          </a:p>
          <a:p>
            <a:r>
              <a:rPr lang="en-US" dirty="0"/>
              <a:t>Dynamic traversal order</a:t>
            </a:r>
          </a:p>
          <a:p>
            <a:r>
              <a:rPr lang="en-US" dirty="0" err="1" smtClean="0"/>
              <a:t>Treelet</a:t>
            </a:r>
            <a:r>
              <a:rPr lang="en-US" dirty="0" smtClean="0"/>
              <a:t> assignment</a:t>
            </a:r>
          </a:p>
          <a:p>
            <a:r>
              <a:rPr lang="en-US" dirty="0" smtClean="0"/>
              <a:t>Data compression</a:t>
            </a:r>
          </a:p>
        </p:txBody>
      </p:sp>
    </p:spTree>
    <p:extLst>
      <p:ext uri="{BB962C8B-B14F-4D97-AF65-F5344CB8AC3E}">
        <p14:creationId xmlns:p14="http://schemas.microsoft.com/office/powerpoint/2010/main" val="2458730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First fully streamed formulation of ray tracing</a:t>
            </a:r>
          </a:p>
          <a:p>
            <a:pPr lvl="1"/>
            <a:r>
              <a:rPr lang="en-US" dirty="0"/>
              <a:t>scene, ray </a:t>
            </a:r>
            <a:r>
              <a:rPr lang="en-US" dirty="0" smtClean="0"/>
              <a:t>streams</a:t>
            </a:r>
            <a:endParaRPr lang="en-US" dirty="0"/>
          </a:p>
          <a:p>
            <a:pPr lvl="1"/>
            <a:r>
              <a:rPr lang="en-US" dirty="0"/>
              <a:t>predictive memory access</a:t>
            </a:r>
          </a:p>
          <a:p>
            <a:pPr lvl="1"/>
            <a:r>
              <a:rPr lang="en-US" dirty="0"/>
              <a:t>new traversal order</a:t>
            </a:r>
          </a:p>
          <a:p>
            <a:pPr lvl="1"/>
            <a:r>
              <a:rPr lang="en-US" dirty="0"/>
              <a:t>scene traffic at absolute minimum </a:t>
            </a:r>
            <a:endParaRPr lang="en-US" dirty="0" smtClean="0"/>
          </a:p>
          <a:p>
            <a:r>
              <a:rPr lang="en-US" dirty="0" smtClean="0"/>
              <a:t>Hardware </a:t>
            </a:r>
            <a:r>
              <a:rPr lang="en-US" dirty="0"/>
              <a:t>architecture</a:t>
            </a:r>
          </a:p>
          <a:p>
            <a:endParaRPr lang="en-US" dirty="0"/>
          </a:p>
          <a:p>
            <a:endParaRPr lang="en-US" dirty="0"/>
          </a:p>
        </p:txBody>
      </p:sp>
    </p:spTree>
    <p:extLst>
      <p:ext uri="{BB962C8B-B14F-4D97-AF65-F5344CB8AC3E}">
        <p14:creationId xmlns:p14="http://schemas.microsoft.com/office/powerpoint/2010/main" val="514656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fontScale="70000" lnSpcReduction="20000"/>
          </a:bodyPr>
          <a:lstStyle/>
          <a:p>
            <a:r>
              <a:rPr lang="en-US" sz="3600" dirty="0"/>
              <a:t>Josef </a:t>
            </a:r>
            <a:r>
              <a:rPr lang="en-US" sz="3600" dirty="0" err="1"/>
              <a:t>Spjut</a:t>
            </a:r>
            <a:endParaRPr lang="en-US" sz="3600" dirty="0"/>
          </a:p>
          <a:p>
            <a:r>
              <a:rPr lang="en-US" sz="3600" dirty="0"/>
              <a:t>Elena </a:t>
            </a:r>
            <a:r>
              <a:rPr lang="en-US" sz="3600" dirty="0" err="1" smtClean="0"/>
              <a:t>Vasiou</a:t>
            </a:r>
            <a:endParaRPr lang="en-US" sz="3600" dirty="0" smtClean="0"/>
          </a:p>
          <a:p>
            <a:r>
              <a:rPr lang="en-US" sz="3600" dirty="0" smtClean="0"/>
              <a:t>Frank </a:t>
            </a:r>
            <a:r>
              <a:rPr lang="en-US" sz="3600" dirty="0" err="1" smtClean="0"/>
              <a:t>Meinl</a:t>
            </a:r>
            <a:endParaRPr lang="en-US" sz="3600" dirty="0" smtClean="0"/>
          </a:p>
          <a:p>
            <a:r>
              <a:rPr lang="en-US" sz="3600" dirty="0" smtClean="0"/>
              <a:t>Marko </a:t>
            </a:r>
            <a:r>
              <a:rPr lang="en-US" sz="3600" dirty="0" err="1" smtClean="0"/>
              <a:t>Dabrovic</a:t>
            </a:r>
            <a:endParaRPr lang="en-US" sz="3600" dirty="0" smtClean="0"/>
          </a:p>
          <a:p>
            <a:r>
              <a:rPr lang="en-US" sz="3600" dirty="0" err="1" smtClean="0"/>
              <a:t>Samuli</a:t>
            </a:r>
            <a:r>
              <a:rPr lang="en-US" sz="3600" dirty="0" smtClean="0"/>
              <a:t> Laine</a:t>
            </a:r>
          </a:p>
          <a:p>
            <a:r>
              <a:rPr lang="en-US" sz="3600" dirty="0" smtClean="0"/>
              <a:t>Guillermo Leal </a:t>
            </a:r>
            <a:r>
              <a:rPr lang="en-US" sz="3600" dirty="0" err="1" smtClean="0"/>
              <a:t>Llaguno</a:t>
            </a:r>
            <a:endParaRPr lang="en-US" sz="3600" dirty="0" smtClean="0"/>
          </a:p>
          <a:p>
            <a:r>
              <a:rPr lang="en-US" sz="3600" dirty="0" err="1" smtClean="0"/>
              <a:t>Cem</a:t>
            </a:r>
            <a:r>
              <a:rPr lang="en-US" sz="3600" dirty="0" smtClean="0"/>
              <a:t> </a:t>
            </a:r>
            <a:r>
              <a:rPr lang="en-US" sz="3600" dirty="0" err="1" smtClean="0"/>
              <a:t>Yuksel</a:t>
            </a:r>
            <a:endParaRPr lang="en-US" sz="3600" dirty="0" smtClean="0"/>
          </a:p>
          <a:p>
            <a:r>
              <a:rPr lang="en-US" sz="3600" dirty="0" smtClean="0"/>
              <a:t>Anonymous reviewers</a:t>
            </a:r>
          </a:p>
          <a:p>
            <a:r>
              <a:rPr lang="en-US" sz="3600" dirty="0" smtClean="0"/>
              <a:t>This work is </a:t>
            </a:r>
            <a:r>
              <a:rPr lang="en-US" sz="3600" dirty="0"/>
              <a:t>supported in part by the National Science </a:t>
            </a:r>
            <a:r>
              <a:rPr lang="en-US" sz="3600" dirty="0" smtClean="0"/>
              <a:t>Foundation under </a:t>
            </a:r>
            <a:r>
              <a:rPr lang="en-US" sz="3600" dirty="0"/>
              <a:t>Grant No. 1409129.</a:t>
            </a:r>
            <a:endParaRPr lang="en-US" dirty="0"/>
          </a:p>
        </p:txBody>
      </p:sp>
    </p:spTree>
    <p:extLst>
      <p:ext uri="{BB962C8B-B14F-4D97-AF65-F5344CB8AC3E}">
        <p14:creationId xmlns:p14="http://schemas.microsoft.com/office/powerpoint/2010/main" val="386840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a:xfrm>
            <a:off x="457200" y="1409700"/>
            <a:ext cx="8229600" cy="838200"/>
          </a:xfrm>
        </p:spPr>
        <p:txBody>
          <a:bodyPr/>
          <a:lstStyle/>
          <a:p>
            <a:pPr marL="0" indent="0" algn="ctr">
              <a:buNone/>
            </a:pPr>
            <a:r>
              <a:rPr lang="en-US" dirty="0" smtClean="0"/>
              <a:t>Thank you!</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6963" y="2400300"/>
            <a:ext cx="4410074" cy="2949691"/>
          </a:xfrm>
          <a:prstGeom prst="rect">
            <a:avLst/>
          </a:prstGeom>
        </p:spPr>
      </p:pic>
    </p:spTree>
    <p:extLst>
      <p:ext uri="{BB962C8B-B14F-4D97-AF65-F5344CB8AC3E}">
        <p14:creationId xmlns:p14="http://schemas.microsoft.com/office/powerpoint/2010/main" val="2209756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Streaming</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830" y="1059800"/>
            <a:ext cx="6898340" cy="4540900"/>
          </a:xfrm>
          <a:prstGeom prst="rect">
            <a:avLst/>
          </a:prstGeom>
        </p:spPr>
      </p:pic>
    </p:spTree>
    <p:extLst>
      <p:ext uri="{BB962C8B-B14F-4D97-AF65-F5344CB8AC3E}">
        <p14:creationId xmlns:p14="http://schemas.microsoft.com/office/powerpoint/2010/main" val="186844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25" y="1049841"/>
            <a:ext cx="6800849" cy="4548767"/>
          </a:xfrm>
          <a:prstGeom prst="rect">
            <a:avLst/>
          </a:prstGeom>
        </p:spPr>
      </p:pic>
      <p:sp>
        <p:nvSpPr>
          <p:cNvPr id="2" name="Title 1"/>
          <p:cNvSpPr>
            <a:spLocks noGrp="1"/>
          </p:cNvSpPr>
          <p:nvPr>
            <p:ph type="title"/>
          </p:nvPr>
        </p:nvSpPr>
        <p:spPr/>
        <p:txBody>
          <a:bodyPr/>
          <a:lstStyle/>
          <a:p>
            <a:r>
              <a:rPr lang="en-US" dirty="0" smtClean="0"/>
              <a:t>Dual Streaming</a:t>
            </a:r>
            <a:endParaRPr lang="en-US" dirty="0"/>
          </a:p>
        </p:txBody>
      </p:sp>
    </p:spTree>
    <p:extLst>
      <p:ext uri="{BB962C8B-B14F-4D97-AF65-F5344CB8AC3E}">
        <p14:creationId xmlns:p14="http://schemas.microsoft.com/office/powerpoint/2010/main" val="1932327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normAutofit/>
          </a:bodyPr>
          <a:lstStyle/>
          <a:p>
            <a:r>
              <a:rPr lang="en-US" dirty="0" smtClean="0"/>
              <a:t>First fully streamed formulation of ray tracing</a:t>
            </a:r>
            <a:endParaRPr lang="en-US" dirty="0"/>
          </a:p>
          <a:p>
            <a:pPr lvl="1"/>
            <a:r>
              <a:rPr lang="en-US" dirty="0"/>
              <a:t>scene, </a:t>
            </a:r>
            <a:r>
              <a:rPr lang="en-US" dirty="0" smtClean="0"/>
              <a:t>ray streams</a:t>
            </a:r>
            <a:endParaRPr lang="en-US" dirty="0"/>
          </a:p>
          <a:p>
            <a:pPr lvl="1"/>
            <a:r>
              <a:rPr lang="en-US" dirty="0" smtClean="0"/>
              <a:t>predictive </a:t>
            </a:r>
            <a:r>
              <a:rPr lang="en-US" dirty="0"/>
              <a:t>memory access</a:t>
            </a:r>
          </a:p>
          <a:p>
            <a:pPr lvl="1"/>
            <a:r>
              <a:rPr lang="en-US" dirty="0"/>
              <a:t>new traversal </a:t>
            </a:r>
            <a:r>
              <a:rPr lang="en-US" dirty="0" smtClean="0"/>
              <a:t>order</a:t>
            </a:r>
          </a:p>
          <a:p>
            <a:pPr lvl="1"/>
            <a:r>
              <a:rPr lang="en-US" dirty="0" smtClean="0"/>
              <a:t>scene traffic at absolute minimum </a:t>
            </a:r>
          </a:p>
          <a:p>
            <a:r>
              <a:rPr lang="en-US" dirty="0" smtClean="0"/>
              <a:t>Hardware </a:t>
            </a:r>
            <a:r>
              <a:rPr lang="en-US" dirty="0"/>
              <a:t>architecture</a:t>
            </a:r>
          </a:p>
          <a:p>
            <a:endParaRPr lang="en-US" dirty="0"/>
          </a:p>
        </p:txBody>
      </p:sp>
    </p:spTree>
    <p:extLst>
      <p:ext uri="{BB962C8B-B14F-4D97-AF65-F5344CB8AC3E}">
        <p14:creationId xmlns:p14="http://schemas.microsoft.com/office/powerpoint/2010/main" val="2300983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9" y="1973569"/>
            <a:ext cx="9047037" cy="1937595"/>
          </a:xfrm>
          <a:prstGeom prst="rect">
            <a:avLst/>
          </a:prstGeom>
        </p:spPr>
      </p:pic>
      <p:sp>
        <p:nvSpPr>
          <p:cNvPr id="2" name="Title 1"/>
          <p:cNvSpPr>
            <a:spLocks noGrp="1"/>
          </p:cNvSpPr>
          <p:nvPr>
            <p:ph type="title"/>
          </p:nvPr>
        </p:nvSpPr>
        <p:spPr/>
        <p:txBody>
          <a:bodyPr>
            <a:normAutofit/>
          </a:bodyPr>
          <a:lstStyle/>
          <a:p>
            <a:r>
              <a:rPr lang="en-US" dirty="0"/>
              <a:t>Predictive Traversal Order</a:t>
            </a:r>
          </a:p>
        </p:txBody>
      </p:sp>
      <p:sp>
        <p:nvSpPr>
          <p:cNvPr id="8" name="Rectangle 7"/>
          <p:cNvSpPr/>
          <p:nvPr/>
        </p:nvSpPr>
        <p:spPr>
          <a:xfrm>
            <a:off x="762000" y="18669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854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9" y="1973569"/>
            <a:ext cx="9047037" cy="1937595"/>
          </a:xfrm>
          <a:prstGeom prst="rect">
            <a:avLst/>
          </a:prstGeom>
        </p:spPr>
      </p:pic>
      <p:sp>
        <p:nvSpPr>
          <p:cNvPr id="2" name="Title 1"/>
          <p:cNvSpPr>
            <a:spLocks noGrp="1"/>
          </p:cNvSpPr>
          <p:nvPr>
            <p:ph type="title"/>
          </p:nvPr>
        </p:nvSpPr>
        <p:spPr/>
        <p:txBody>
          <a:bodyPr>
            <a:normAutofit/>
          </a:bodyPr>
          <a:lstStyle/>
          <a:p>
            <a:r>
              <a:rPr lang="en-US" dirty="0"/>
              <a:t>Predictive Traversal Order</a:t>
            </a:r>
          </a:p>
        </p:txBody>
      </p:sp>
    </p:spTree>
    <p:extLst>
      <p:ext uri="{BB962C8B-B14F-4D97-AF65-F5344CB8AC3E}">
        <p14:creationId xmlns:p14="http://schemas.microsoft.com/office/powerpoint/2010/main" val="1531139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1" y="1973569"/>
            <a:ext cx="9047033" cy="1937595"/>
          </a:xfrm>
          <a:prstGeom prst="rect">
            <a:avLst/>
          </a:prstGeom>
        </p:spPr>
      </p:pic>
      <p:sp>
        <p:nvSpPr>
          <p:cNvPr id="2" name="Title 1"/>
          <p:cNvSpPr>
            <a:spLocks noGrp="1"/>
          </p:cNvSpPr>
          <p:nvPr>
            <p:ph type="title"/>
          </p:nvPr>
        </p:nvSpPr>
        <p:spPr/>
        <p:txBody>
          <a:bodyPr>
            <a:normAutofit/>
          </a:bodyPr>
          <a:lstStyle/>
          <a:p>
            <a:r>
              <a:rPr lang="en-US" dirty="0"/>
              <a:t>Predictive Traversal Order</a:t>
            </a:r>
          </a:p>
        </p:txBody>
      </p:sp>
    </p:spTree>
    <p:extLst>
      <p:ext uri="{BB962C8B-B14F-4D97-AF65-F5344CB8AC3E}">
        <p14:creationId xmlns:p14="http://schemas.microsoft.com/office/powerpoint/2010/main" val="3651259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Utah CG">
  <a:themeElements>
    <a:clrScheme name="Utah Red">
      <a:dk1>
        <a:sysClr val="windowText" lastClr="000000"/>
      </a:dk1>
      <a:lt1>
        <a:sysClr val="window" lastClr="FFFFFF"/>
      </a:lt1>
      <a:dk2>
        <a:srgbClr val="9A0000"/>
      </a:dk2>
      <a:lt2>
        <a:srgbClr val="FFFFFF"/>
      </a:lt2>
      <a:accent1>
        <a:srgbClr val="9A0000"/>
      </a:accent1>
      <a:accent2>
        <a:srgbClr val="4F81BD"/>
      </a:accent2>
      <a:accent3>
        <a:srgbClr val="9BBB59"/>
      </a:accent3>
      <a:accent4>
        <a:srgbClr val="8064A2"/>
      </a:accent4>
      <a:accent5>
        <a:srgbClr val="4BACC6"/>
      </a:accent5>
      <a:accent6>
        <a:srgbClr val="F79646"/>
      </a:accent6>
      <a:hlink>
        <a:srgbClr val="0000FF"/>
      </a:hlink>
      <a:folHlink>
        <a:srgbClr val="0000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Utah CG</Template>
  <TotalTime>8732</TotalTime>
  <Words>2587</Words>
  <Application>Microsoft Office PowerPoint</Application>
  <PresentationFormat>On-screen Show (16:10)</PresentationFormat>
  <Paragraphs>318</Paragraphs>
  <Slides>37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Myriad Pro</vt:lpstr>
      <vt:lpstr>Calibri</vt:lpstr>
      <vt:lpstr>Franklin Gothic Medium</vt:lpstr>
      <vt:lpstr>Franklin Gothic Book</vt:lpstr>
      <vt:lpstr>Utah CG</vt:lpstr>
      <vt:lpstr>Dual Streaming for Hardware-Accelerated Ray Tracing</vt:lpstr>
      <vt:lpstr>DRAM</vt:lpstr>
      <vt:lpstr>Previous Work</vt:lpstr>
      <vt:lpstr>Dual Streaming</vt:lpstr>
      <vt:lpstr>Dual Streaming</vt:lpstr>
      <vt:lpstr>Contributions</vt:lpstr>
      <vt:lpstr>Predictive Traversal Order</vt:lpstr>
      <vt:lpstr>Predictive Traversal Order</vt:lpstr>
      <vt:lpstr>Predictive Traversal Order</vt:lpstr>
      <vt:lpstr>Predictive Traversal Order</vt:lpstr>
      <vt:lpstr>Predictive Traversal Order</vt:lpstr>
      <vt:lpstr>Stream Layout in DRAM</vt:lpstr>
      <vt:lpstr>Stream Layout in DRAM</vt:lpstr>
      <vt:lpstr>Hardware Architecture</vt:lpstr>
      <vt:lpstr>Hardware Architecture</vt:lpstr>
      <vt:lpstr>Hardware Architecture</vt:lpstr>
      <vt:lpstr>Hardware Architecture</vt:lpstr>
      <vt:lpstr>Hardware Architecture</vt:lpstr>
      <vt:lpstr>Results: Scenes</vt:lpstr>
      <vt:lpstr>Results: Scenes</vt:lpstr>
      <vt:lpstr>Results: Scenes</vt:lpstr>
      <vt:lpstr>Results: Render Time</vt:lpstr>
      <vt:lpstr>Results: Render Time</vt:lpstr>
      <vt:lpstr>Results: Render Time</vt:lpstr>
      <vt:lpstr>Results: Configurations</vt:lpstr>
      <vt:lpstr>Results: Frame Energy</vt:lpstr>
      <vt:lpstr>Results: DRAM Energy</vt:lpstr>
      <vt:lpstr>Results: Scene Traffic</vt:lpstr>
      <vt:lpstr>Results: All Traffic</vt:lpstr>
      <vt:lpstr>Results: All Traffic</vt:lpstr>
      <vt:lpstr>Future Work</vt:lpstr>
      <vt:lpstr>Future Work</vt:lpstr>
      <vt:lpstr>Future Work</vt:lpstr>
      <vt:lpstr>Future Work</vt:lpstr>
      <vt:lpstr>Conclusion</vt:lpstr>
      <vt:lpstr>Acknowledgments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Modeling of Knittable Structures with Stitch Meshes</dc:title>
  <dc:creator>cem</dc:creator>
  <cp:lastModifiedBy>Kostya</cp:lastModifiedBy>
  <cp:revision>287</cp:revision>
  <dcterms:created xsi:type="dcterms:W3CDTF">2016-10-05T07:14:09Z</dcterms:created>
  <dcterms:modified xsi:type="dcterms:W3CDTF">2017-07-29T21:29:47Z</dcterms:modified>
</cp:coreProperties>
</file>