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486" r:id="rId1"/>
    <p:sldMasterId id="2147484500" r:id="rId2"/>
  </p:sldMasterIdLst>
  <p:notesMasterIdLst>
    <p:notesMasterId r:id="rId73"/>
  </p:notesMasterIdLst>
  <p:sldIdLst>
    <p:sldId id="256" r:id="rId3"/>
    <p:sldId id="257" r:id="rId4"/>
    <p:sldId id="258" r:id="rId5"/>
    <p:sldId id="343" r:id="rId6"/>
    <p:sldId id="260" r:id="rId7"/>
    <p:sldId id="358" r:id="rId8"/>
    <p:sldId id="359" r:id="rId9"/>
    <p:sldId id="261" r:id="rId10"/>
    <p:sldId id="262" r:id="rId11"/>
    <p:sldId id="263" r:id="rId12"/>
    <p:sldId id="264" r:id="rId13"/>
    <p:sldId id="269" r:id="rId14"/>
    <p:sldId id="270" r:id="rId15"/>
    <p:sldId id="271" r:id="rId16"/>
    <p:sldId id="272" r:id="rId17"/>
    <p:sldId id="273" r:id="rId18"/>
    <p:sldId id="274" r:id="rId19"/>
    <p:sldId id="275" r:id="rId20"/>
    <p:sldId id="276" r:id="rId21"/>
    <p:sldId id="353" r:id="rId22"/>
    <p:sldId id="354" r:id="rId23"/>
    <p:sldId id="355" r:id="rId24"/>
    <p:sldId id="356" r:id="rId25"/>
    <p:sldId id="357"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44" r:id="rId51"/>
    <p:sldId id="345" r:id="rId52"/>
    <p:sldId id="346" r:id="rId53"/>
    <p:sldId id="347" r:id="rId54"/>
    <p:sldId id="348" r:id="rId55"/>
    <p:sldId id="349" r:id="rId56"/>
    <p:sldId id="350" r:id="rId57"/>
    <p:sldId id="351" r:id="rId58"/>
    <p:sldId id="352"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x="9144000" cy="5143500" type="screen16x9"/>
  <p:notesSz cx="6858000" cy="9144000"/>
  <p:embeddedFontLst>
    <p:embeddedFont>
      <p:font typeface="Calibri" panose="020F0502020204030204" pitchFamily="34" charset="0"/>
      <p:regular r:id="rId74"/>
      <p:bold r:id="rId75"/>
      <p:italic r:id="rId76"/>
      <p:boldItalic r:id="rId77"/>
    </p:embeddedFont>
    <p:embeddedFont>
      <p:font typeface="Consolas" panose="020B0609020204030204" pitchFamily="49"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4C92FC1-CDAC-4427-AC60-0FD3F6D43304}">
  <a:tblStyle styleId="{34C92FC1-CDAC-4427-AC60-0FD3F6D43304}"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9711" autoAdjust="0"/>
  </p:normalViewPr>
  <p:slideViewPr>
    <p:cSldViewPr>
      <p:cViewPr>
        <p:scale>
          <a:sx n="120" d="100"/>
          <a:sy n="120" d="100"/>
        </p:scale>
        <p:origin x="-360" y="9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3.fntdata"/><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7.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2.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39646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dirty="0" smtClean="0"/>
              <a:t>Today </a:t>
            </a:r>
            <a:r>
              <a:rPr lang="en" dirty="0"/>
              <a:t>I’m going to describe the some of the approaches we </a:t>
            </a:r>
            <a:r>
              <a:rPr lang="en" dirty="0" smtClean="0"/>
              <a:t>took, </a:t>
            </a:r>
            <a:r>
              <a:rPr lang="en" dirty="0"/>
              <a:t>when faced with the opportunity to write a brand new renderer from scratch.</a:t>
            </a:r>
          </a:p>
          <a:p>
            <a:pPr lvl="0">
              <a:spcBef>
                <a:spcPts val="0"/>
              </a:spcBef>
              <a:buNone/>
            </a:pPr>
            <a:endParaRPr dirty="0"/>
          </a:p>
          <a:p>
            <a:pPr lvl="0">
              <a:spcBef>
                <a:spcPts val="0"/>
              </a:spcBef>
              <a:buNone/>
            </a:pPr>
            <a:r>
              <a:rPr lang="en" dirty="0"/>
              <a:t>That renderer is named MoonRay.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Many questions arise from this goal</a:t>
            </a:r>
            <a:r>
              <a:rPr lang="en" dirty="0" smtClean="0"/>
              <a:t>…</a:t>
            </a:r>
            <a:endParaRPr lang="e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And this is the biggest question of all - will the performance gains outweigh the additional work?</a:t>
            </a:r>
          </a:p>
          <a:p>
            <a:pPr lvl="0">
              <a:spcBef>
                <a:spcPts val="0"/>
              </a:spcBef>
              <a:buNone/>
            </a:pPr>
            <a:endParaRPr/>
          </a:p>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US" dirty="0" smtClean="0">
                <a:solidFill>
                  <a:schemeClr val="dk1"/>
                </a:solidFill>
              </a:rPr>
              <a:t>Let’s start off with a quick overview of how </a:t>
            </a:r>
            <a:r>
              <a:rPr lang="en-US" dirty="0" err="1" smtClean="0">
                <a:solidFill>
                  <a:schemeClr val="dk1"/>
                </a:solidFill>
              </a:rPr>
              <a:t>MoonRay</a:t>
            </a:r>
            <a:r>
              <a:rPr lang="en-US" dirty="0" smtClean="0">
                <a:solidFill>
                  <a:schemeClr val="dk1"/>
                </a:solidFill>
              </a:rPr>
              <a:t> uses the vector hardware.</a:t>
            </a:r>
          </a:p>
          <a:p>
            <a:pPr lvl="0">
              <a:spcBef>
                <a:spcPts val="0"/>
              </a:spcBef>
              <a:buClr>
                <a:schemeClr val="dk1"/>
              </a:buClr>
              <a:buSzPct val="100000"/>
              <a:buFont typeface="Arial"/>
              <a:buNone/>
            </a:pPr>
            <a:endParaRPr lang="en-US" dirty="0" smtClean="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ct val="100000"/>
              <a:buFont typeface="Arial"/>
              <a:buNone/>
              <a:tabLst/>
              <a:defRPr/>
            </a:pPr>
            <a:r>
              <a:rPr lang="en" dirty="0" smtClean="0"/>
              <a:t>Essentially, we</a:t>
            </a:r>
            <a:r>
              <a:rPr lang="en" baseline="0" dirty="0" smtClean="0"/>
              <a:t> want to map </a:t>
            </a:r>
            <a:r>
              <a:rPr lang="en" dirty="0" smtClean="0"/>
              <a:t>each scalar computation to its own dedicated vector lane.</a:t>
            </a:r>
          </a:p>
          <a:p>
            <a:pPr lvl="0">
              <a:spcBef>
                <a:spcPts val="0"/>
              </a:spcBef>
              <a:buClr>
                <a:schemeClr val="dk1"/>
              </a:buClr>
              <a:buSzPct val="100000"/>
              <a:buFont typeface="Arial"/>
              <a:buNone/>
            </a:pPr>
            <a:endParaRPr lang="en-US" dirty="0" smtClean="0">
              <a:solidFill>
                <a:schemeClr val="dk1"/>
              </a:solidFill>
            </a:endParaRPr>
          </a:p>
          <a:p>
            <a:pPr lvl="0">
              <a:spcBef>
                <a:spcPts val="0"/>
              </a:spcBef>
              <a:buNone/>
            </a:pPr>
            <a:r>
              <a:rPr lang="en" dirty="0" smtClean="0"/>
              <a:t>The </a:t>
            </a:r>
            <a:r>
              <a:rPr lang="en" dirty="0"/>
              <a:t>data is on the left is laid out in what’s known AOS, or arrays of structures, format.</a:t>
            </a:r>
          </a:p>
          <a:p>
            <a:pPr lvl="0">
              <a:spcBef>
                <a:spcPts val="0"/>
              </a:spcBef>
              <a:buNone/>
            </a:pPr>
            <a:endParaRPr dirty="0"/>
          </a:p>
          <a:p>
            <a:pPr lvl="0" rtl="0">
              <a:spcBef>
                <a:spcPts val="0"/>
              </a:spcBef>
              <a:buNone/>
            </a:pPr>
            <a:r>
              <a:rPr lang="en" dirty="0"/>
              <a:t>To effectively make use of SIMD hardware, we need to transform these AOS data structures to SOA, or structures or arrays format, as shown on the right</a:t>
            </a:r>
            <a:r>
              <a:rPr lang="en" dirty="0" smtClean="0"/>
              <a:t>.</a:t>
            </a:r>
          </a:p>
          <a:p>
            <a:pPr lvl="0" rtl="0">
              <a:spcBef>
                <a:spcPts val="0"/>
              </a:spcBef>
              <a:buNone/>
            </a:pP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So how do we do this efficiently?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Let’s say we have 4 AOS data structures in memory which we want to process in a vectorized fashion...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We allocate temporary arena memory for the final SOA block, then copy the AOS structures in, in the desired sort order</a:t>
            </a:r>
            <a:r>
              <a:rPr lang="en" dirty="0" smtClean="0"/>
              <a:t>.</a:t>
            </a:r>
          </a:p>
          <a:p>
            <a:pPr lvl="0">
              <a:spcBef>
                <a:spcPts val="0"/>
              </a:spcBef>
              <a:buNone/>
            </a:pPr>
            <a:endParaRPr dirty="0" smtClean="0"/>
          </a:p>
          <a:p>
            <a:pPr lvl="0" rtl="0">
              <a:spcBef>
                <a:spcPts val="0"/>
              </a:spcBef>
              <a:buNone/>
            </a:pPr>
            <a:r>
              <a:rPr lang="en" dirty="0" smtClean="0"/>
              <a:t>Since all the AOS data locations are known ahead of time, each can be pre-fetched in advance.</a:t>
            </a:r>
            <a:br>
              <a:rPr lang="en" dirty="0" smtClean="0"/>
            </a:br>
            <a:endParaRPr lang="e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6" name="Shape 4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Once the AOS structures are copied over, we perform an in-place matrix transpose using SIMD unpack, permute and shuffle instructions.</a:t>
            </a:r>
          </a:p>
          <a:p>
            <a:pPr lvl="0">
              <a:spcBef>
                <a:spcPts val="0"/>
              </a:spcBef>
              <a:buNone/>
            </a:pPr>
            <a:endParaRPr dirty="0"/>
          </a:p>
          <a:p>
            <a:pPr lvl="0">
              <a:spcBef>
                <a:spcPts val="0"/>
              </a:spcBef>
              <a:buNone/>
            </a:pPr>
            <a:r>
              <a:rPr lang="en" dirty="0"/>
              <a:t>This was a simple case, but larger data structures can also be transformed using this approach by breaking them down into smaller blocks according to the targeted vector lane width.</a:t>
            </a:r>
          </a:p>
          <a:p>
            <a:pPr lvl="0">
              <a:spcBef>
                <a:spcPts val="0"/>
              </a:spcBef>
              <a:buNone/>
            </a:pPr>
            <a:endParaRPr dirty="0"/>
          </a:p>
          <a:p>
            <a:pPr lvl="0" rtl="0">
              <a:spcBef>
                <a:spcPts val="0"/>
              </a:spcBef>
              <a:buNone/>
            </a:pPr>
            <a:r>
              <a:rPr lang="en" dirty="0" smtClean="0"/>
              <a:t>Now </a:t>
            </a:r>
            <a:r>
              <a:rPr lang="en" dirty="0"/>
              <a:t>the data is ready to be ingested by ISPC.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2" name="Shape 5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solidFill>
                  <a:schemeClr val="dk1"/>
                </a:solidFill>
              </a:rPr>
              <a:t>Standard C++ isn’t well suited to to writing vectorized code so we embraced a language from Intel called ISPC. </a:t>
            </a:r>
          </a:p>
          <a:p>
            <a:pPr lvl="0">
              <a:spcBef>
                <a:spcPts val="0"/>
              </a:spcBef>
              <a:buNone/>
            </a:pPr>
            <a:endParaRPr dirty="0">
              <a:solidFill>
                <a:schemeClr val="dk1"/>
              </a:solidFill>
            </a:endParaRPr>
          </a:p>
          <a:p>
            <a:pPr lvl="0" rtl="0">
              <a:spcBef>
                <a:spcPts val="0"/>
              </a:spcBef>
              <a:buClr>
                <a:schemeClr val="dk1"/>
              </a:buClr>
              <a:buSzPct val="100000"/>
              <a:buFont typeface="Arial"/>
              <a:buNone/>
            </a:pPr>
            <a:r>
              <a:rPr lang="en" dirty="0">
                <a:solidFill>
                  <a:schemeClr val="dk1"/>
                </a:solidFill>
              </a:rPr>
              <a:t>So what is ISPC?</a:t>
            </a:r>
          </a:p>
          <a:p>
            <a:pPr lvl="0">
              <a:spcBef>
                <a:spcPts val="0"/>
              </a:spcBef>
              <a:buNone/>
            </a:pPr>
            <a:endParaRPr dirty="0"/>
          </a:p>
          <a:p>
            <a:pPr lvl="0">
              <a:spcBef>
                <a:spcPts val="0"/>
              </a:spcBef>
              <a:buNone/>
            </a:pPr>
            <a:r>
              <a:rPr lang="en" dirty="0"/>
              <a:t>1. ISPC stands for “Intel SPMD Program Compiler”, with the SPMD standing for single program multiple data</a:t>
            </a:r>
            <a:r>
              <a:rPr lang="en" dirty="0" smtClean="0"/>
              <a:t>. That’s </a:t>
            </a:r>
            <a:r>
              <a:rPr lang="en" dirty="0"/>
              <a:t>is, you write </a:t>
            </a:r>
            <a:r>
              <a:rPr lang="en" dirty="0" smtClean="0"/>
              <a:t>scalar </a:t>
            </a:r>
            <a:r>
              <a:rPr lang="en" dirty="0"/>
              <a:t>looking </a:t>
            </a:r>
            <a:r>
              <a:rPr lang="en" dirty="0" smtClean="0"/>
              <a:t>code, </a:t>
            </a:r>
            <a:r>
              <a:rPr lang="en" dirty="0"/>
              <a:t>and it works on multiple lanes automatically.</a:t>
            </a:r>
          </a:p>
          <a:p>
            <a:pPr lvl="0">
              <a:spcBef>
                <a:spcPts val="0"/>
              </a:spcBef>
              <a:buNone/>
            </a:pPr>
            <a:endParaRPr dirty="0"/>
          </a:p>
          <a:p>
            <a:pPr lvl="0">
              <a:spcBef>
                <a:spcPts val="0"/>
              </a:spcBef>
              <a:buNone/>
            </a:pPr>
            <a:r>
              <a:rPr lang="en" dirty="0"/>
              <a:t>2. ISPC </a:t>
            </a:r>
            <a:r>
              <a:rPr lang="en" dirty="0" smtClean="0"/>
              <a:t>can target </a:t>
            </a:r>
            <a:r>
              <a:rPr lang="en" baseline="0" dirty="0" smtClean="0"/>
              <a:t>v</a:t>
            </a:r>
            <a:r>
              <a:rPr lang="en" dirty="0" smtClean="0"/>
              <a:t>arious </a:t>
            </a:r>
            <a:r>
              <a:rPr lang="en" dirty="0"/>
              <a:t>SIMD instruction sets.</a:t>
            </a:r>
          </a:p>
          <a:p>
            <a:pPr lv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3. It also supports auto</a:t>
            </a:r>
            <a:r>
              <a:rPr lang="en" baseline="0" dirty="0" smtClean="0"/>
              <a:t>matic masking when branches are encountered</a:t>
            </a:r>
            <a:r>
              <a:rPr lang="en" dirty="0" smtClean="0"/>
              <a:t>.</a:t>
            </a:r>
          </a:p>
          <a:p>
            <a:pPr lvl="0">
              <a:spcBef>
                <a:spcPts val="0"/>
              </a:spcBef>
              <a:buNone/>
            </a:pPr>
            <a:endParaRPr dirty="0"/>
          </a:p>
          <a:p>
            <a:pPr lvl="0">
              <a:spcBef>
                <a:spcPts val="0"/>
              </a:spcBef>
              <a:buNone/>
            </a:pPr>
            <a:r>
              <a:rPr lang="en" dirty="0" smtClean="0"/>
              <a:t>4. </a:t>
            </a:r>
            <a:r>
              <a:rPr lang="en" dirty="0"/>
              <a:t>The code itself is familiar </a:t>
            </a:r>
            <a:r>
              <a:rPr lang="en" dirty="0" smtClean="0"/>
              <a:t>looking, </a:t>
            </a:r>
            <a:r>
              <a:rPr lang="en" dirty="0"/>
              <a:t>since its syntax is very C like</a:t>
            </a:r>
            <a:r>
              <a:rPr lang="en" dirty="0" smtClean="0"/>
              <a:t>. This has</a:t>
            </a:r>
            <a:r>
              <a:rPr lang="en" baseline="0" dirty="0" smtClean="0"/>
              <a:t> been important in allowing the shading team jump in and start writing vectorized shaders without a large ramp up time.</a:t>
            </a:r>
            <a:endParaRPr lang="en" dirty="0"/>
          </a:p>
          <a:p>
            <a:pPr lvl="0">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8" name="Shape 5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dirty="0">
                <a:solidFill>
                  <a:schemeClr val="dk1"/>
                </a:solidFill>
              </a:rPr>
              <a:t>The scalar code path spawns rays in a depth first fashion, one at a time.</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 dirty="0">
                <a:solidFill>
                  <a:schemeClr val="dk1"/>
                </a:solidFill>
              </a:rPr>
              <a:t>To </a:t>
            </a:r>
            <a:r>
              <a:rPr lang="en" dirty="0" smtClean="0">
                <a:solidFill>
                  <a:schemeClr val="dk1"/>
                </a:solidFill>
              </a:rPr>
              <a:t>make effective use </a:t>
            </a:r>
            <a:r>
              <a:rPr lang="en" dirty="0">
                <a:solidFill>
                  <a:schemeClr val="dk1"/>
                </a:solidFill>
              </a:rPr>
              <a:t>the SIMD </a:t>
            </a:r>
            <a:r>
              <a:rPr lang="en" dirty="0" smtClean="0">
                <a:solidFill>
                  <a:schemeClr val="dk1"/>
                </a:solidFill>
              </a:rPr>
              <a:t>hardware, </a:t>
            </a:r>
            <a:r>
              <a:rPr lang="en" dirty="0">
                <a:solidFill>
                  <a:schemeClr val="dk1"/>
                </a:solidFill>
              </a:rPr>
              <a:t>we want to </a:t>
            </a:r>
            <a:r>
              <a:rPr lang="en" dirty="0" smtClean="0">
                <a:solidFill>
                  <a:schemeClr val="dk1"/>
                </a:solidFill>
              </a:rPr>
              <a:t>work in</a:t>
            </a:r>
            <a:r>
              <a:rPr lang="en" baseline="0" dirty="0" smtClean="0">
                <a:solidFill>
                  <a:schemeClr val="dk1"/>
                </a:solidFill>
              </a:rPr>
              <a:t> batches</a:t>
            </a:r>
            <a:r>
              <a:rPr lang="en" dirty="0" smtClean="0">
                <a:solidFill>
                  <a:schemeClr val="dk1"/>
                </a:solidFill>
              </a:rPr>
              <a:t>.</a:t>
            </a:r>
            <a:endParaRPr lang="en" dirty="0">
              <a:solidFill>
                <a:schemeClr val="dk1"/>
              </a:solidFill>
            </a:endParaRPr>
          </a:p>
          <a:p>
            <a:pPr lvl="0">
              <a:spcBef>
                <a:spcPts val="0"/>
              </a:spcBef>
              <a:buClr>
                <a:schemeClr val="dk1"/>
              </a:buClr>
              <a:buSzPct val="100000"/>
              <a:buFont typeface="Arial"/>
              <a:buNone/>
            </a:pPr>
            <a:endParaRPr dirty="0">
              <a:solidFill>
                <a:schemeClr val="dk1"/>
              </a:solidFill>
            </a:endParaRPr>
          </a:p>
          <a:p>
            <a:pPr lvl="0">
              <a:spcBef>
                <a:spcPts val="0"/>
              </a:spcBef>
              <a:buNone/>
            </a:pPr>
            <a:r>
              <a:rPr lang="en" dirty="0" smtClean="0">
                <a:solidFill>
                  <a:schemeClr val="dk1"/>
                </a:solidFill>
              </a:rPr>
              <a:t>To achieve this, we chose </a:t>
            </a:r>
            <a:r>
              <a:rPr lang="en" dirty="0">
                <a:solidFill>
                  <a:schemeClr val="dk1"/>
                </a:solidFill>
              </a:rPr>
              <a:t>to re-express </a:t>
            </a:r>
            <a:r>
              <a:rPr lang="en" dirty="0" smtClean="0">
                <a:solidFill>
                  <a:schemeClr val="dk1"/>
                </a:solidFill>
              </a:rPr>
              <a:t>depth first path </a:t>
            </a:r>
            <a:r>
              <a:rPr lang="en" dirty="0">
                <a:solidFill>
                  <a:schemeClr val="dk1"/>
                </a:solidFill>
              </a:rPr>
              <a:t>tracing </a:t>
            </a:r>
            <a:r>
              <a:rPr lang="en" dirty="0" smtClean="0">
                <a:solidFill>
                  <a:schemeClr val="dk1"/>
                </a:solidFill>
              </a:rPr>
              <a:t>as </a:t>
            </a:r>
            <a:r>
              <a:rPr lang="en" baseline="0" dirty="0" smtClean="0">
                <a:solidFill>
                  <a:schemeClr val="dk1"/>
                </a:solidFill>
              </a:rPr>
              <a:t>a</a:t>
            </a:r>
            <a:r>
              <a:rPr lang="en" dirty="0" smtClean="0">
                <a:solidFill>
                  <a:schemeClr val="dk1"/>
                </a:solidFill>
              </a:rPr>
              <a:t> </a:t>
            </a:r>
            <a:r>
              <a:rPr lang="en" dirty="0">
                <a:solidFill>
                  <a:schemeClr val="dk1"/>
                </a:solidFill>
              </a:rPr>
              <a:t>breadth first </a:t>
            </a:r>
            <a:r>
              <a:rPr lang="en" dirty="0" smtClean="0">
                <a:solidFill>
                  <a:schemeClr val="dk1"/>
                </a:solidFill>
              </a:rPr>
              <a:t>traversal.</a:t>
            </a:r>
          </a:p>
          <a:p>
            <a:pPr lvl="0">
              <a:spcBef>
                <a:spcPts val="0"/>
              </a:spcBef>
              <a:buNone/>
            </a:pPr>
            <a:endParaRPr dirty="0">
              <a:solidFill>
                <a:schemeClr val="dk1"/>
              </a:solidFill>
            </a:endParaRPr>
          </a:p>
          <a:p>
            <a:pPr lvl="0">
              <a:spcBef>
                <a:spcPts val="0"/>
              </a:spcBef>
              <a:buNone/>
            </a:pPr>
            <a:r>
              <a:rPr lang="en" dirty="0">
                <a:solidFill>
                  <a:schemeClr val="dk1"/>
                </a:solidFill>
              </a:rPr>
              <a:t>1. The strategy is to use queues as a buffer </a:t>
            </a:r>
            <a:r>
              <a:rPr lang="en" dirty="0" smtClean="0">
                <a:solidFill>
                  <a:schemeClr val="dk1"/>
                </a:solidFill>
              </a:rPr>
              <a:t>area, in</a:t>
            </a:r>
            <a:r>
              <a:rPr lang="en" baseline="0" dirty="0" smtClean="0">
                <a:solidFill>
                  <a:schemeClr val="dk1"/>
                </a:solidFill>
              </a:rPr>
              <a:t> which we</a:t>
            </a:r>
            <a:r>
              <a:rPr lang="en" dirty="0" smtClean="0">
                <a:solidFill>
                  <a:schemeClr val="dk1"/>
                </a:solidFill>
              </a:rPr>
              <a:t> </a:t>
            </a:r>
            <a:r>
              <a:rPr lang="en" dirty="0">
                <a:solidFill>
                  <a:schemeClr val="dk1"/>
                </a:solidFill>
              </a:rPr>
              <a:t>build up sizeable chunks of </a:t>
            </a:r>
            <a:r>
              <a:rPr lang="en" dirty="0" smtClean="0">
                <a:solidFill>
                  <a:schemeClr val="dk1"/>
                </a:solidFill>
              </a:rPr>
              <a:t>work, </a:t>
            </a:r>
            <a:r>
              <a:rPr lang="en" dirty="0">
                <a:solidFill>
                  <a:schemeClr val="dk1"/>
                </a:solidFill>
              </a:rPr>
              <a:t>to ensure all vector lanes are filled.</a:t>
            </a:r>
          </a:p>
          <a:p>
            <a:pPr lvl="0" rtl="0">
              <a:spcBef>
                <a:spcPts val="0"/>
              </a:spcBef>
              <a:buNone/>
            </a:pPr>
            <a:endParaRPr dirty="0">
              <a:solidFill>
                <a:schemeClr val="dk1"/>
              </a:solidFill>
            </a:endParaRPr>
          </a:p>
          <a:p>
            <a:pPr lvl="0" rtl="0">
              <a:spcBef>
                <a:spcPts val="0"/>
              </a:spcBef>
              <a:buNone/>
            </a:pPr>
            <a:r>
              <a:rPr lang="en" dirty="0">
                <a:solidFill>
                  <a:schemeClr val="dk1"/>
                </a:solidFill>
              </a:rPr>
              <a:t>2. Most queues in the system are very compact, with each </a:t>
            </a:r>
            <a:r>
              <a:rPr lang="en" dirty="0" smtClean="0">
                <a:solidFill>
                  <a:schemeClr val="dk1"/>
                </a:solidFill>
              </a:rPr>
              <a:t>entry</a:t>
            </a:r>
            <a:r>
              <a:rPr lang="en" baseline="0" dirty="0" smtClean="0">
                <a:solidFill>
                  <a:schemeClr val="dk1"/>
                </a:solidFill>
              </a:rPr>
              <a:t> </a:t>
            </a:r>
            <a:r>
              <a:rPr lang="en" dirty="0" smtClean="0">
                <a:solidFill>
                  <a:schemeClr val="dk1"/>
                </a:solidFill>
              </a:rPr>
              <a:t>consisting </a:t>
            </a:r>
            <a:r>
              <a:rPr lang="en" dirty="0">
                <a:solidFill>
                  <a:schemeClr val="dk1"/>
                </a:solidFill>
              </a:rPr>
              <a:t>of a </a:t>
            </a:r>
            <a:r>
              <a:rPr lang="en" dirty="0" smtClean="0">
                <a:solidFill>
                  <a:schemeClr val="dk1"/>
                </a:solidFill>
              </a:rPr>
              <a:t>reference </a:t>
            </a:r>
            <a:r>
              <a:rPr lang="en" dirty="0">
                <a:solidFill>
                  <a:schemeClr val="dk1"/>
                </a:solidFill>
              </a:rPr>
              <a:t>to </a:t>
            </a:r>
            <a:r>
              <a:rPr lang="en" dirty="0" smtClean="0">
                <a:solidFill>
                  <a:schemeClr val="dk1"/>
                </a:solidFill>
              </a:rPr>
              <a:t>ray </a:t>
            </a:r>
            <a:r>
              <a:rPr lang="en" dirty="0">
                <a:solidFill>
                  <a:schemeClr val="dk1"/>
                </a:solidFill>
              </a:rPr>
              <a:t>state, and a 32-bit sort key</a:t>
            </a:r>
          </a:p>
          <a:p>
            <a:pPr lvl="0" rtl="0">
              <a:spcBef>
                <a:spcPts val="0"/>
              </a:spcBef>
              <a:buNone/>
            </a:pPr>
            <a:endParaRPr dirty="0">
              <a:solidFill>
                <a:schemeClr val="dk1"/>
              </a:solidFill>
            </a:endParaRPr>
          </a:p>
          <a:p>
            <a:pPr lvl="0">
              <a:spcBef>
                <a:spcPts val="0"/>
              </a:spcBef>
              <a:buNone/>
            </a:pPr>
            <a:r>
              <a:rPr lang="en" dirty="0">
                <a:solidFill>
                  <a:schemeClr val="dk1"/>
                </a:solidFill>
              </a:rPr>
              <a:t>3. Each queue has an associated </a:t>
            </a:r>
            <a:r>
              <a:rPr lang="en" dirty="0" smtClean="0">
                <a:solidFill>
                  <a:schemeClr val="dk1"/>
                </a:solidFill>
              </a:rPr>
              <a:t>handler, </a:t>
            </a:r>
            <a:r>
              <a:rPr lang="en" dirty="0">
                <a:solidFill>
                  <a:schemeClr val="dk1"/>
                </a:solidFill>
              </a:rPr>
              <a:t>which we invoke when the queue fills up.</a:t>
            </a:r>
          </a:p>
          <a:p>
            <a:pPr lvl="0" rtl="0">
              <a:spcBef>
                <a:spcPts val="0"/>
              </a:spcBef>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4" name="Shape 5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So how do we determine when to flush a </a:t>
            </a:r>
            <a:r>
              <a:rPr lang="en" dirty="0" smtClean="0"/>
              <a:t>queue?</a:t>
            </a:r>
            <a:endParaRPr lang="en" dirty="0"/>
          </a:p>
          <a:p>
            <a:pPr lvl="0">
              <a:spcBef>
                <a:spcPts val="0"/>
              </a:spcBef>
              <a:buNone/>
            </a:pPr>
            <a:endParaRPr dirty="0"/>
          </a:p>
          <a:p>
            <a:pPr lvl="0">
              <a:spcBef>
                <a:spcPts val="0"/>
              </a:spcBef>
              <a:buNone/>
            </a:pPr>
            <a:r>
              <a:rPr lang="en" dirty="0"/>
              <a:t>The rule is simply “when a queue becomes full, the thread which filled it flushes it”</a:t>
            </a:r>
          </a:p>
          <a:p>
            <a:pPr lvl="0">
              <a:spcBef>
                <a:spcPts val="0"/>
              </a:spcBef>
              <a:buNone/>
            </a:pPr>
            <a:endParaRPr dirty="0"/>
          </a:p>
          <a:p>
            <a:pPr lvl="0">
              <a:spcBef>
                <a:spcPts val="0"/>
              </a:spcBef>
              <a:buNone/>
            </a:pPr>
            <a:r>
              <a:rPr lang="en" dirty="0" smtClean="0"/>
              <a:t>This </a:t>
            </a:r>
            <a:r>
              <a:rPr lang="en" dirty="0"/>
              <a:t>approach means no central scheduler is </a:t>
            </a:r>
            <a:r>
              <a:rPr lang="en" dirty="0" smtClean="0"/>
              <a:t>needed, </a:t>
            </a:r>
            <a:r>
              <a:rPr lang="en" dirty="0"/>
              <a:t>and doesn’t create any dependencies between threads.</a:t>
            </a:r>
          </a:p>
          <a:p>
            <a:pPr lvl="0">
              <a:spcBef>
                <a:spcPts val="0"/>
              </a:spcBef>
              <a:buNone/>
            </a:pPr>
            <a:endParaRPr dirty="0"/>
          </a:p>
          <a:p>
            <a:pPr lvl="0">
              <a:spcBef>
                <a:spcPts val="0"/>
              </a:spcBef>
              <a:buNone/>
            </a:pPr>
            <a:r>
              <a:rPr lang="en" dirty="0"/>
              <a:t>An autonomous scheduling naturally falls out.</a:t>
            </a:r>
          </a:p>
          <a:p>
            <a:pPr lvl="0" rt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dirty="0" smtClean="0">
                <a:solidFill>
                  <a:schemeClr val="dk1"/>
                </a:solidFill>
              </a:rPr>
              <a:t>MoonRay </a:t>
            </a:r>
            <a:r>
              <a:rPr lang="en" dirty="0">
                <a:solidFill>
                  <a:schemeClr val="dk1"/>
                </a:solidFill>
              </a:rPr>
              <a:t>is a brand new production renderer developed in </a:t>
            </a:r>
            <a:r>
              <a:rPr lang="en" dirty="0" smtClean="0">
                <a:solidFill>
                  <a:schemeClr val="dk1"/>
                </a:solidFill>
              </a:rPr>
              <a:t>house, </a:t>
            </a:r>
            <a:r>
              <a:rPr lang="en" dirty="0">
                <a:solidFill>
                  <a:schemeClr val="dk1"/>
                </a:solidFill>
              </a:rPr>
              <a:t>to replace our previous </a:t>
            </a:r>
            <a:r>
              <a:rPr lang="en" dirty="0" smtClean="0">
                <a:solidFill>
                  <a:schemeClr val="dk1"/>
                </a:solidFill>
              </a:rPr>
              <a:t>micro-polygon </a:t>
            </a:r>
            <a:r>
              <a:rPr lang="en" dirty="0">
                <a:solidFill>
                  <a:schemeClr val="dk1"/>
                </a:solidFill>
              </a:rPr>
              <a:t>based renderer called MoonLight.</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 dirty="0">
                <a:solidFill>
                  <a:schemeClr val="dk1"/>
                </a:solidFill>
              </a:rPr>
              <a:t>At it’s </a:t>
            </a:r>
            <a:r>
              <a:rPr lang="en" dirty="0" smtClean="0">
                <a:solidFill>
                  <a:schemeClr val="dk1"/>
                </a:solidFill>
              </a:rPr>
              <a:t>core, </a:t>
            </a:r>
            <a:r>
              <a:rPr lang="en" dirty="0">
                <a:solidFill>
                  <a:schemeClr val="dk1"/>
                </a:solidFill>
              </a:rPr>
              <a:t>it’s a modern physically based Monte Carlo path tracer, which runs on CPU.</a:t>
            </a:r>
          </a:p>
          <a:p>
            <a:pPr lvl="0">
              <a:spcBef>
                <a:spcPts val="0"/>
              </a:spcBef>
              <a:buClr>
                <a:schemeClr val="dk1"/>
              </a:buClr>
              <a:buSzPct val="100000"/>
              <a:buFont typeface="Arial"/>
              <a:buNone/>
            </a:pPr>
            <a:endParaRPr dirty="0">
              <a:solidFill>
                <a:schemeClr val="dk1"/>
              </a:solidFill>
            </a:endParaRPr>
          </a:p>
          <a:p>
            <a:pPr lvl="0">
              <a:spcBef>
                <a:spcPts val="0"/>
              </a:spcBef>
              <a:buNone/>
            </a:pPr>
            <a:r>
              <a:rPr lang="en" dirty="0">
                <a:solidFill>
                  <a:schemeClr val="dk1"/>
                </a:solidFill>
              </a:rPr>
              <a:t>Some of the interesting architectural aspects of MoonRay are its approach to performance and scalability.</a:t>
            </a:r>
          </a:p>
          <a:p>
            <a:pPr lvl="0">
              <a:spcBef>
                <a:spcPts val="0"/>
              </a:spcBef>
              <a:buNone/>
            </a:pPr>
            <a:endParaRPr dirty="0">
              <a:solidFill>
                <a:schemeClr val="dk1"/>
              </a:solidFill>
            </a:endParaRPr>
          </a:p>
          <a:p>
            <a:pPr lvl="0">
              <a:spcBef>
                <a:spcPts val="0"/>
              </a:spcBef>
              <a:buNone/>
            </a:pPr>
            <a:r>
              <a:rPr lang="en" dirty="0">
                <a:solidFill>
                  <a:schemeClr val="dk1"/>
                </a:solidFill>
              </a:rPr>
              <a:t>Vectorization is a big part of </a:t>
            </a:r>
            <a:r>
              <a:rPr lang="en" dirty="0" smtClean="0">
                <a:solidFill>
                  <a:schemeClr val="dk1"/>
                </a:solidFill>
              </a:rPr>
              <a:t>this, </a:t>
            </a:r>
            <a:r>
              <a:rPr lang="en" dirty="0">
                <a:solidFill>
                  <a:schemeClr val="dk1"/>
                </a:solidFill>
              </a:rPr>
              <a:t>and is primarily what I’ll be talking about in this presentation</a:t>
            </a:r>
            <a:r>
              <a:rPr lang="en" dirty="0" smtClean="0">
                <a:solidFill>
                  <a:schemeClr val="dk1"/>
                </a:solidFill>
              </a:rPr>
              <a:t>.</a:t>
            </a:r>
          </a:p>
          <a:p>
            <a:pPr lvl="0">
              <a:spcBef>
                <a:spcPts val="0"/>
              </a:spcBef>
              <a:buNone/>
            </a:pPr>
            <a:endParaRPr lang="en" dirty="0">
              <a:solidFill>
                <a:schemeClr val="dk1"/>
              </a:solidFill>
            </a:endParaRPr>
          </a:p>
          <a:p>
            <a:pPr lvl="0">
              <a:spcBef>
                <a:spcPts val="0"/>
              </a:spcBef>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Shape 15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0" name="Shape 15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Here is a breakdown of the typical scalar depth first we all know and love.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Shape 15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5" name="Shape 15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First we generate one or more primary rays for each pixel and fire them into the scene.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Shape 15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1" name="Shape 15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Each primary ray is intersected with scene BVH to determine if we’ve hit any geometry.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Shape 15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8" name="Shape 15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next block encapsulates the recursive aspects of path tracing.</a:t>
            </a:r>
          </a:p>
          <a:p>
            <a:pPr lvl="0">
              <a:spcBef>
                <a:spcPts val="0"/>
              </a:spcBef>
              <a:buNone/>
            </a:pPr>
            <a:r>
              <a:rPr lang="en"/>
              <a:t>The hit point is shaded, which includes looking up any required textures.</a:t>
            </a:r>
          </a:p>
          <a:p>
            <a:pPr lvl="0">
              <a:spcBef>
                <a:spcPts val="0"/>
              </a:spcBef>
              <a:buNone/>
            </a:pPr>
            <a:r>
              <a:rPr lang="en"/>
              <a:t>This results in a shader closure which compactly describes the surface appearance at the hit point,</a:t>
            </a:r>
          </a:p>
          <a:p>
            <a:pPr lvl="0">
              <a:spcBef>
                <a:spcPts val="0"/>
              </a:spcBef>
              <a:buNone/>
            </a:pPr>
            <a:r>
              <a:rPr lang="en"/>
              <a:t>This shader closure is sent into the integrator to be lit.</a:t>
            </a:r>
          </a:p>
          <a:p>
            <a:pPr lvl="0">
              <a:spcBef>
                <a:spcPts val="0"/>
              </a:spcBef>
              <a:buNone/>
            </a:pPr>
            <a:r>
              <a:rPr lang="en"/>
              <a:t>To capture indirect light, each ray may spawn one or more additional rays in a depth first fashion.</a:t>
            </a:r>
          </a:p>
          <a:p>
            <a:pPr lvl="0" rtl="0">
              <a:spcBef>
                <a:spcPts val="0"/>
              </a:spcBef>
              <a:buNone/>
            </a:pPr>
            <a:r>
              <a:rPr lang="en"/>
              <a:t>This process continues until the ray termination criteria are met.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Shape 15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4" name="Shape 15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And finally the accumulated radiance for that ray tree is added into the frame buffer.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6" name="Shape 7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Now I am going to describe how we’ve mapped </a:t>
            </a:r>
            <a:r>
              <a:rPr lang="en" dirty="0" smtClean="0"/>
              <a:t>the scalar</a:t>
            </a:r>
            <a:r>
              <a:rPr lang="en" dirty="0"/>
              <a:t>, </a:t>
            </a:r>
            <a:r>
              <a:rPr lang="en" dirty="0" smtClean="0"/>
              <a:t>depth-first</a:t>
            </a:r>
            <a:r>
              <a:rPr lang="en" dirty="0"/>
              <a:t>, path tracing algorithm into </a:t>
            </a:r>
            <a:r>
              <a:rPr lang="en" dirty="0" smtClean="0"/>
              <a:t>the </a:t>
            </a:r>
            <a:r>
              <a:rPr lang="en" dirty="0"/>
              <a:t>corresponding </a:t>
            </a:r>
            <a:r>
              <a:rPr lang="en" dirty="0" smtClean="0"/>
              <a:t>breadth-first vectorized </a:t>
            </a:r>
            <a:r>
              <a:rPr lang="en" dirty="0"/>
              <a:t>version.</a:t>
            </a:r>
          </a:p>
          <a:p>
            <a:pPr lvl="0">
              <a:spcBef>
                <a:spcPts val="0"/>
              </a:spcBef>
              <a:buNone/>
            </a:pPr>
            <a:endParaRPr dirty="0"/>
          </a:p>
          <a:p>
            <a:pPr lvl="0" rtl="0">
              <a:spcBef>
                <a:spcPts val="0"/>
              </a:spcBef>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1" name="Shape 7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We start off </a:t>
            </a:r>
            <a:r>
              <a:rPr lang="en" dirty="0" smtClean="0"/>
              <a:t>by </a:t>
            </a:r>
            <a:r>
              <a:rPr lang="en" dirty="0"/>
              <a:t>generating primary rays</a:t>
            </a:r>
            <a:r>
              <a:rPr lang="en" dirty="0" smtClean="0"/>
              <a:t>.</a:t>
            </a:r>
          </a:p>
          <a:p>
            <a:pPr lvl="0">
              <a:spcBef>
                <a:spcPts val="0"/>
              </a:spcBef>
              <a:buNone/>
            </a:pPr>
            <a:endParaRPr lang="en" dirty="0"/>
          </a:p>
          <a:p>
            <a:pPr lvl="0">
              <a:spcBef>
                <a:spcPts val="0"/>
              </a:spcBef>
              <a:buNone/>
            </a:pPr>
            <a:r>
              <a:rPr lang="en" dirty="0"/>
              <a:t>Instead of directly intersecting these rays with the scene geometry, we add them to a primary ray queue.</a:t>
            </a:r>
          </a:p>
          <a:p>
            <a:pPr lvl="0">
              <a:spcBef>
                <a:spcPts val="0"/>
              </a:spcBef>
              <a:buNone/>
            </a:pPr>
            <a:endParaRPr dirty="0"/>
          </a:p>
          <a:p>
            <a:pPr lvl="0">
              <a:spcBef>
                <a:spcPts val="0"/>
              </a:spcBef>
              <a:buNone/>
            </a:pPr>
            <a:endParaRPr dirty="0"/>
          </a:p>
          <a:p>
            <a:pPr lvl="0" rtl="0">
              <a:spcBef>
                <a:spcPts val="0"/>
              </a:spcBef>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9" name="Shape 7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solidFill>
                  <a:schemeClr val="dk1"/>
                </a:solidFill>
              </a:rPr>
              <a:t>When the number of queued primary rays hits its pre-configured queue size </a:t>
            </a:r>
            <a:r>
              <a:rPr lang="en" dirty="0" smtClean="0">
                <a:solidFill>
                  <a:schemeClr val="dk1"/>
                </a:solidFill>
              </a:rPr>
              <a:t>limit, </a:t>
            </a:r>
            <a:r>
              <a:rPr lang="en" dirty="0">
                <a:solidFill>
                  <a:schemeClr val="dk1"/>
                </a:solidFill>
              </a:rPr>
              <a:t>we pass them onto the </a:t>
            </a:r>
            <a:r>
              <a:rPr lang="en" dirty="0" smtClean="0">
                <a:solidFill>
                  <a:schemeClr val="dk1"/>
                </a:solidFill>
              </a:rPr>
              <a:t>associated queue handler.</a:t>
            </a:r>
          </a:p>
          <a:p>
            <a:pPr lvl="0">
              <a:spcBef>
                <a:spcPts val="0"/>
              </a:spcBef>
              <a:buNone/>
            </a:pPr>
            <a:endParaRPr lang="en" dirty="0">
              <a:solidFill>
                <a:schemeClr val="dk1"/>
              </a:solidFill>
            </a:endParaRPr>
          </a:p>
          <a:p>
            <a:pPr lvl="0">
              <a:spcBef>
                <a:spcPts val="0"/>
              </a:spcBef>
              <a:buNone/>
            </a:pPr>
            <a:r>
              <a:rPr lang="en" dirty="0" smtClean="0">
                <a:solidFill>
                  <a:schemeClr val="dk1"/>
                </a:solidFill>
              </a:rPr>
              <a:t>Th</a:t>
            </a:r>
            <a:r>
              <a:rPr lang="en" baseline="0" dirty="0" smtClean="0">
                <a:solidFill>
                  <a:schemeClr val="dk1"/>
                </a:solidFill>
              </a:rPr>
              <a:t>e handler sends the rays into </a:t>
            </a:r>
            <a:r>
              <a:rPr lang="en" dirty="0" smtClean="0">
                <a:solidFill>
                  <a:schemeClr val="dk1"/>
                </a:solidFill>
              </a:rPr>
              <a:t>embree for ray </a:t>
            </a:r>
            <a:r>
              <a:rPr lang="en" dirty="0">
                <a:solidFill>
                  <a:schemeClr val="dk1"/>
                </a:solidFill>
              </a:rPr>
              <a:t>/ geometry </a:t>
            </a:r>
            <a:r>
              <a:rPr lang="en" dirty="0" smtClean="0">
                <a:solidFill>
                  <a:schemeClr val="dk1"/>
                </a:solidFill>
              </a:rPr>
              <a:t>intersection.</a:t>
            </a:r>
            <a:endParaRPr lang="en" dirty="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9" name="Shape 7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Intersecting each ray with </a:t>
            </a:r>
            <a:r>
              <a:rPr lang="en" dirty="0" smtClean="0"/>
              <a:t>scene </a:t>
            </a:r>
            <a:r>
              <a:rPr lang="en" dirty="0"/>
              <a:t>geometry returns hit point </a:t>
            </a:r>
            <a:r>
              <a:rPr lang="en" dirty="0" smtClean="0"/>
              <a:t>information, </a:t>
            </a:r>
            <a:r>
              <a:rPr lang="en" dirty="0"/>
              <a:t>as well as surface shader information</a:t>
            </a:r>
            <a:r>
              <a:rPr lang="en" dirty="0" smtClean="0"/>
              <a:t>.</a:t>
            </a:r>
          </a:p>
          <a:p>
            <a:pPr lvl="0">
              <a:spcBef>
                <a:spcPts val="0"/>
              </a:spcBef>
              <a:buNone/>
            </a:pPr>
            <a:endParaRPr lang="en" dirty="0"/>
          </a:p>
          <a:p>
            <a:pPr lvl="0">
              <a:spcBef>
                <a:spcPts val="0"/>
              </a:spcBef>
              <a:buNone/>
            </a:pPr>
            <a:r>
              <a:rPr lang="en" dirty="0"/>
              <a:t>We pre-allocate a separate queue per material instance</a:t>
            </a:r>
            <a:r>
              <a:rPr lang="en" dirty="0" smtClean="0"/>
              <a:t>.</a:t>
            </a:r>
          </a:p>
          <a:p>
            <a:pPr lvl="0">
              <a:spcBef>
                <a:spcPts val="0"/>
              </a:spcBef>
              <a:buNone/>
            </a:pPr>
            <a:endParaRPr lang="en" dirty="0"/>
          </a:p>
          <a:p>
            <a:pPr lvl="0">
              <a:spcBef>
                <a:spcPts val="0"/>
              </a:spcBef>
              <a:buNone/>
            </a:pPr>
            <a:r>
              <a:rPr lang="en" dirty="0"/>
              <a:t>This enables us to minimize </a:t>
            </a:r>
            <a:r>
              <a:rPr lang="en" dirty="0" smtClean="0"/>
              <a:t>control flow </a:t>
            </a:r>
            <a:r>
              <a:rPr lang="en" dirty="0"/>
              <a:t>divergence since all entries in a shade queue are guaranteed to execute the same shader </a:t>
            </a:r>
            <a:r>
              <a:rPr lang="en" dirty="0" smtClean="0"/>
              <a:t>code, </a:t>
            </a:r>
            <a:r>
              <a:rPr lang="en" dirty="0"/>
              <a:t>which will be invoked with the same shader parameters</a:t>
            </a:r>
            <a:r>
              <a:rPr lang="en" dirty="0" smtClean="0"/>
              <a:t>.</a:t>
            </a:r>
          </a:p>
          <a:p>
            <a:pPr lvl="0">
              <a:spcBef>
                <a:spcPts val="0"/>
              </a:spcBef>
              <a:buNone/>
            </a:pPr>
            <a:endParaRPr lang="en" dirty="0"/>
          </a:p>
          <a:p>
            <a:pPr lvl="0" rtl="0">
              <a:spcBef>
                <a:spcPts val="0"/>
              </a:spcBef>
              <a:buNone/>
            </a:pPr>
            <a:r>
              <a:rPr lang="en" dirty="0"/>
              <a:t>Like other queues in the system, a shader queue is only flushed after it fills up</a:t>
            </a:r>
            <a:r>
              <a:rPr lang="en" dirty="0" smtClean="0"/>
              <a:t>.</a:t>
            </a:r>
          </a:p>
          <a:p>
            <a:pPr lvl="0" rtl="0">
              <a:spcBef>
                <a:spcPts val="0"/>
              </a:spcBef>
              <a:buNone/>
            </a:pPr>
            <a:endParaRPr lang="e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1" name="Shape 7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Another possibility is that a primary ray doesn’t actually intersect any scene geometry at all</a:t>
            </a:r>
            <a:r>
              <a:rPr lang="en" dirty="0" smtClean="0"/>
              <a:t>.</a:t>
            </a:r>
          </a:p>
          <a:p>
            <a:pPr lvl="0">
              <a:spcBef>
                <a:spcPts val="0"/>
              </a:spcBef>
              <a:buNone/>
            </a:pPr>
            <a:endParaRPr lang="en" dirty="0"/>
          </a:p>
          <a:p>
            <a:pPr lvl="0" rtl="0">
              <a:spcBef>
                <a:spcPts val="0"/>
              </a:spcBef>
              <a:buNone/>
            </a:pPr>
            <a:r>
              <a:rPr lang="en" dirty="0"/>
              <a:t>In that case we test if it hit any lights and add the light contribution to the radiance queue.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dirty="0">
                <a:solidFill>
                  <a:schemeClr val="dk1"/>
                </a:solidFill>
              </a:rPr>
              <a:t>Even though MoonRay is still relatively young, it supports a wide range of features, enough to put it to work on its first major production.</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 dirty="0">
                <a:solidFill>
                  <a:schemeClr val="dk1"/>
                </a:solidFill>
              </a:rPr>
              <a:t>It’s built on a unidirectional path tracing </a:t>
            </a:r>
            <a:r>
              <a:rPr lang="en" dirty="0" smtClean="0">
                <a:solidFill>
                  <a:schemeClr val="dk1"/>
                </a:solidFill>
              </a:rPr>
              <a:t>kernel, </a:t>
            </a:r>
            <a:r>
              <a:rPr lang="en" dirty="0">
                <a:solidFill>
                  <a:schemeClr val="dk1"/>
                </a:solidFill>
              </a:rPr>
              <a:t>in which we make heavy use of multiple importance sampling, next event estimation, and path splitting with russian roulette, among other techniques.</a:t>
            </a:r>
          </a:p>
          <a:p>
            <a:pPr lvl="0" rtl="0">
              <a:spcBef>
                <a:spcPts val="0"/>
              </a:spcBef>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5" name="Shape 7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solidFill>
                  <a:schemeClr val="dk1"/>
                </a:solidFill>
              </a:rPr>
              <a:t>There is a potential scaling </a:t>
            </a:r>
            <a:r>
              <a:rPr lang="en" dirty="0" smtClean="0">
                <a:solidFill>
                  <a:schemeClr val="dk1"/>
                </a:solidFill>
              </a:rPr>
              <a:t>problem, however, </a:t>
            </a:r>
            <a:r>
              <a:rPr lang="en" dirty="0">
                <a:solidFill>
                  <a:schemeClr val="dk1"/>
                </a:solidFill>
              </a:rPr>
              <a:t>when dealing with tens or hundreds of </a:t>
            </a:r>
            <a:r>
              <a:rPr lang="en" dirty="0" smtClean="0">
                <a:solidFill>
                  <a:schemeClr val="dk1"/>
                </a:solidFill>
              </a:rPr>
              <a:t>threads, </a:t>
            </a:r>
            <a:r>
              <a:rPr lang="en" dirty="0">
                <a:solidFill>
                  <a:schemeClr val="dk1"/>
                </a:solidFill>
              </a:rPr>
              <a:t>all potentially trying to write radiance samples into a shared frame buffer</a:t>
            </a:r>
            <a:r>
              <a:rPr lang="en" dirty="0" smtClean="0">
                <a:solidFill>
                  <a:schemeClr val="dk1"/>
                </a:solidFill>
              </a:rPr>
              <a:t>.</a:t>
            </a:r>
          </a:p>
          <a:p>
            <a:pPr lvl="0">
              <a:spcBef>
                <a:spcPts val="0"/>
              </a:spcBef>
              <a:buNone/>
            </a:pPr>
            <a:endParaRPr lang="en" dirty="0">
              <a:solidFill>
                <a:schemeClr val="dk1"/>
              </a:solidFill>
            </a:endParaRPr>
          </a:p>
          <a:p>
            <a:pPr lvl="0">
              <a:spcBef>
                <a:spcPts val="0"/>
              </a:spcBef>
              <a:buNone/>
            </a:pPr>
            <a:r>
              <a:rPr lang="en" dirty="0">
                <a:solidFill>
                  <a:schemeClr val="dk1"/>
                </a:solidFill>
              </a:rPr>
              <a:t>This is true despite not locking and only using atomic operations to update radiances</a:t>
            </a:r>
            <a:r>
              <a:rPr lang="en" dirty="0" smtClean="0">
                <a:solidFill>
                  <a:schemeClr val="dk1"/>
                </a:solidFill>
              </a:rPr>
              <a:t>.</a:t>
            </a:r>
          </a:p>
          <a:p>
            <a:pPr lvl="0">
              <a:spcBef>
                <a:spcPts val="0"/>
              </a:spcBef>
              <a:buNone/>
            </a:pPr>
            <a:endParaRPr lang="en" dirty="0">
              <a:solidFill>
                <a:schemeClr val="dk1"/>
              </a:solidFill>
            </a:endParaRPr>
          </a:p>
          <a:p>
            <a:pPr lvl="0">
              <a:spcBef>
                <a:spcPts val="0"/>
              </a:spcBef>
              <a:buNone/>
            </a:pPr>
            <a:r>
              <a:rPr lang="en" dirty="0">
                <a:solidFill>
                  <a:schemeClr val="dk1"/>
                </a:solidFill>
              </a:rPr>
              <a:t>To alleviate </a:t>
            </a:r>
            <a:r>
              <a:rPr lang="en" dirty="0" smtClean="0">
                <a:solidFill>
                  <a:schemeClr val="dk1"/>
                </a:solidFill>
              </a:rPr>
              <a:t>this, </a:t>
            </a:r>
            <a:r>
              <a:rPr lang="en" dirty="0">
                <a:solidFill>
                  <a:schemeClr val="dk1"/>
                </a:solidFill>
              </a:rPr>
              <a:t>we first sort radiance queue entries by the pixel they belong to, and accumulate them locally before attempting the atomic update</a:t>
            </a:r>
            <a:r>
              <a:rPr lang="en" dirty="0" smtClean="0">
                <a:solidFill>
                  <a:schemeClr val="dk1"/>
                </a:solidFill>
              </a:rPr>
              <a:t>.</a:t>
            </a:r>
          </a:p>
          <a:p>
            <a:pPr lvl="0">
              <a:spcBef>
                <a:spcPts val="0"/>
              </a:spcBef>
              <a:buNone/>
            </a:pPr>
            <a:endParaRPr lang="en" dirty="0">
              <a:solidFill>
                <a:schemeClr val="dk1"/>
              </a:solidFill>
            </a:endParaRPr>
          </a:p>
          <a:p>
            <a:pPr lvl="0">
              <a:spcBef>
                <a:spcPts val="0"/>
              </a:spcBef>
              <a:buNone/>
            </a:pPr>
            <a:r>
              <a:rPr lang="en" dirty="0" smtClean="0">
                <a:solidFill>
                  <a:schemeClr val="dk1"/>
                </a:solidFill>
              </a:rPr>
              <a:t>So the reason radiance </a:t>
            </a:r>
            <a:r>
              <a:rPr lang="en" dirty="0">
                <a:solidFill>
                  <a:schemeClr val="dk1"/>
                </a:solidFill>
              </a:rPr>
              <a:t>queues exist at all in our </a:t>
            </a:r>
            <a:r>
              <a:rPr lang="en" dirty="0" smtClean="0">
                <a:solidFill>
                  <a:schemeClr val="dk1"/>
                </a:solidFill>
              </a:rPr>
              <a:t>architecture is purely </a:t>
            </a:r>
            <a:r>
              <a:rPr lang="en" dirty="0">
                <a:solidFill>
                  <a:schemeClr val="dk1"/>
                </a:solidFill>
              </a:rPr>
              <a:t>for scalability reasons.</a:t>
            </a:r>
          </a:p>
          <a:p>
            <a:pPr lvl="0" rtl="0">
              <a:spcBef>
                <a:spcPts val="0"/>
              </a:spcBef>
              <a:buClr>
                <a:schemeClr val="dk1"/>
              </a:buClr>
              <a:buSzPct val="100000"/>
              <a:buFont typeface="Arial"/>
              <a:buNone/>
            </a:pPr>
            <a:endParaRPr dirty="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3" name="Shape 7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So let’s see what happens when a shade queue fills and needs to be flushed.</a:t>
            </a:r>
          </a:p>
          <a:p>
            <a:pPr lvl="0">
              <a:spcBef>
                <a:spcPts val="0"/>
              </a:spcBef>
              <a:buNone/>
            </a:pPr>
            <a:endParaRPr lang="en" dirty="0"/>
          </a:p>
          <a:p>
            <a:pPr lvl="0">
              <a:spcBef>
                <a:spcPts val="0"/>
              </a:spcBef>
              <a:buNone/>
            </a:pPr>
            <a:r>
              <a:rPr lang="en" dirty="0"/>
              <a:t>The central idea behind </a:t>
            </a:r>
            <a:r>
              <a:rPr lang="en" dirty="0" smtClean="0"/>
              <a:t>having</a:t>
            </a:r>
            <a:r>
              <a:rPr lang="en" baseline="0" dirty="0" smtClean="0"/>
              <a:t> one </a:t>
            </a:r>
            <a:r>
              <a:rPr lang="en" dirty="0" smtClean="0"/>
              <a:t>handler</a:t>
            </a:r>
            <a:r>
              <a:rPr lang="en" baseline="0" dirty="0" smtClean="0"/>
              <a:t> which performs </a:t>
            </a:r>
            <a:r>
              <a:rPr lang="en" dirty="0" smtClean="0"/>
              <a:t>all shading</a:t>
            </a:r>
            <a:r>
              <a:rPr lang="en" dirty="0"/>
              <a:t>, texturing, and integration work, is that AOS to SOA </a:t>
            </a:r>
            <a:r>
              <a:rPr lang="en" dirty="0" smtClean="0"/>
              <a:t>conversion is </a:t>
            </a:r>
            <a:r>
              <a:rPr lang="en" dirty="0"/>
              <a:t>not free, and so we want to only perform </a:t>
            </a:r>
            <a:r>
              <a:rPr lang="en" dirty="0" smtClean="0"/>
              <a:t>it</a:t>
            </a:r>
            <a:r>
              <a:rPr lang="en" baseline="0" dirty="0" smtClean="0"/>
              <a:t> </a:t>
            </a:r>
            <a:r>
              <a:rPr lang="en" dirty="0" smtClean="0"/>
              <a:t>once </a:t>
            </a:r>
            <a:r>
              <a:rPr lang="en" dirty="0"/>
              <a:t>per ray segment</a:t>
            </a:r>
            <a:r>
              <a:rPr lang="en" dirty="0" smtClean="0"/>
              <a:t>.</a:t>
            </a:r>
          </a:p>
          <a:p>
            <a:pPr lvl="0">
              <a:spcBef>
                <a:spcPts val="0"/>
              </a:spcBef>
              <a:buNone/>
            </a:pPr>
            <a:endParaRPr lang="en" dirty="0"/>
          </a:p>
          <a:p>
            <a:pPr lvl="0">
              <a:spcBef>
                <a:spcPts val="0"/>
              </a:spcBef>
              <a:buNone/>
            </a:pPr>
            <a:r>
              <a:rPr lang="en" dirty="0"/>
              <a:t>This is the point in the pipeline where were </a:t>
            </a:r>
            <a:r>
              <a:rPr lang="en" dirty="0" smtClean="0"/>
              <a:t>switch </a:t>
            </a:r>
            <a:r>
              <a:rPr lang="en" dirty="0"/>
              <a:t>over to fully vectorized execution</a:t>
            </a:r>
            <a:r>
              <a:rPr lang="en" dirty="0" smtClean="0"/>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7" name="Shape 8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This is the zoomed in view of the shade queue handler.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7" name="Shape 8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Now that it’s expanded, there are 2 other blocks we can add to fill in some extra details. </a:t>
            </a:r>
            <a:endParaRPr lang="en" dirty="0" smtClean="0"/>
          </a:p>
          <a:p>
            <a:pPr lvl="0">
              <a:spcBef>
                <a:spcPts val="0"/>
              </a:spcBef>
              <a:buNone/>
            </a:pPr>
            <a:endParaRPr lang="en" dirty="0"/>
          </a:p>
          <a:p>
            <a:pPr lvl="0">
              <a:spcBef>
                <a:spcPts val="0"/>
              </a:spcBef>
              <a:buNone/>
            </a:pPr>
            <a:r>
              <a:rPr lang="en" dirty="0" smtClean="0"/>
              <a:t>The yellow blocks represent vectorized code, </a:t>
            </a:r>
            <a:r>
              <a:rPr lang="en" dirty="0"/>
              <a:t>namely shading, texturing, and integration, </a:t>
            </a:r>
            <a:r>
              <a:rPr lang="en" dirty="0" smtClean="0"/>
              <a:t>which are </a:t>
            </a:r>
            <a:r>
              <a:rPr lang="en" dirty="0"/>
              <a:t>sandwiched between a pair of green blocks</a:t>
            </a:r>
            <a:r>
              <a:rPr lang="en" dirty="0" smtClean="0"/>
              <a:t>.</a:t>
            </a:r>
          </a:p>
          <a:p>
            <a:pPr lvl="0">
              <a:spcBef>
                <a:spcPts val="0"/>
              </a:spcBef>
              <a:buNone/>
            </a:pPr>
            <a:endParaRPr lang="en" dirty="0"/>
          </a:p>
          <a:p>
            <a:pPr lvl="0">
              <a:spcBef>
                <a:spcPts val="0"/>
              </a:spcBef>
              <a:buNone/>
            </a:pPr>
            <a:r>
              <a:rPr lang="en" dirty="0"/>
              <a:t>These green blocks are responsible for transforming the data back and forth between AOS and SOA.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9" name="Shape 8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The inputs to the handler are </a:t>
            </a:r>
            <a:r>
              <a:rPr lang="en" dirty="0" smtClean="0"/>
              <a:t>the batch of entries which </a:t>
            </a:r>
            <a:r>
              <a:rPr lang="en" dirty="0"/>
              <a:t>need to be </a:t>
            </a:r>
            <a:r>
              <a:rPr lang="en" dirty="0" smtClean="0"/>
              <a:t>shaded.</a:t>
            </a:r>
          </a:p>
          <a:p>
            <a:pPr lvl="0">
              <a:spcBef>
                <a:spcPts val="0"/>
              </a:spcBef>
              <a:buNone/>
            </a:pPr>
            <a:endParaRPr lang="en" dirty="0"/>
          </a:p>
          <a:p>
            <a:pPr lvl="0">
              <a:spcBef>
                <a:spcPts val="0"/>
              </a:spcBef>
              <a:buNone/>
            </a:pPr>
            <a:r>
              <a:rPr lang="en" dirty="0"/>
              <a:t>Before shading we first sort the entries to make texture lookups more coherent</a:t>
            </a:r>
            <a:r>
              <a:rPr lang="en" dirty="0" smtClean="0"/>
              <a:t>.</a:t>
            </a:r>
          </a:p>
          <a:p>
            <a:pPr lvl="0">
              <a:spcBef>
                <a:spcPts val="0"/>
              </a:spcBef>
              <a:buNone/>
            </a:pPr>
            <a:endParaRPr lang="en" dirty="0"/>
          </a:p>
          <a:p>
            <a:pPr lvl="0">
              <a:spcBef>
                <a:spcPts val="0"/>
              </a:spcBef>
              <a:buNone/>
            </a:pPr>
            <a:r>
              <a:rPr lang="en" dirty="0"/>
              <a:t>The box on the right shows </a:t>
            </a:r>
            <a:r>
              <a:rPr lang="en" dirty="0" smtClean="0"/>
              <a:t>the </a:t>
            </a:r>
            <a:r>
              <a:rPr lang="en" dirty="0"/>
              <a:t>simplified set of the criteria we sort by</a:t>
            </a:r>
            <a:r>
              <a:rPr lang="en" dirty="0" smtClean="0"/>
              <a:t>.</a:t>
            </a:r>
          </a:p>
          <a:p>
            <a:pPr lvl="0">
              <a:spcBef>
                <a:spcPts val="0"/>
              </a:spcBef>
              <a:buNone/>
            </a:pPr>
            <a:endParaRPr lang="en" dirty="0"/>
          </a:p>
          <a:p>
            <a:pPr lvl="0">
              <a:spcBef>
                <a:spcPts val="0"/>
              </a:spcBef>
              <a:buNone/>
            </a:pPr>
            <a:r>
              <a:rPr lang="en" dirty="0" smtClean="0"/>
              <a:t>The aim is</a:t>
            </a:r>
            <a:r>
              <a:rPr lang="en" baseline="0" dirty="0" smtClean="0"/>
              <a:t> to </a:t>
            </a:r>
            <a:r>
              <a:rPr lang="en" dirty="0" smtClean="0"/>
              <a:t>get </a:t>
            </a:r>
            <a:r>
              <a:rPr lang="en" dirty="0"/>
              <a:t>as much reuse as possible out of each texture tile once </a:t>
            </a:r>
            <a:r>
              <a:rPr lang="en" dirty="0" smtClean="0"/>
              <a:t>loaded, before</a:t>
            </a:r>
            <a:r>
              <a:rPr lang="en" baseline="0" dirty="0" smtClean="0"/>
              <a:t> moving onto the next.</a:t>
            </a:r>
            <a:endParaRPr lang="en" dirty="0"/>
          </a:p>
          <a:p>
            <a:pPr lvl="0" rtl="0">
              <a:spcBef>
                <a:spcPts val="0"/>
              </a:spcBef>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Shape 8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4" name="Shape 8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Once our entries are sorted, we’re ready to transform them into SOA format for consumption by the ISPC kernels.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Shape 9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3" name="Shape 9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a:t>All SOA data is sent through </a:t>
            </a:r>
            <a:r>
              <a:rPr lang="en" dirty="0" smtClean="0"/>
              <a:t>an ISPC </a:t>
            </a:r>
            <a:r>
              <a:rPr lang="en" dirty="0"/>
              <a:t>shading network </a:t>
            </a:r>
            <a:r>
              <a:rPr lang="en" dirty="0" smtClean="0"/>
              <a:t>to </a:t>
            </a:r>
            <a:r>
              <a:rPr lang="en" dirty="0"/>
              <a:t>generate corresponding SOA shader closures.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Shape 9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8" name="Shape 9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This shading network will </a:t>
            </a:r>
            <a:r>
              <a:rPr lang="en" dirty="0" smtClean="0"/>
              <a:t>typically</a:t>
            </a:r>
            <a:r>
              <a:rPr lang="en" baseline="0" dirty="0" smtClean="0"/>
              <a:t> contain </a:t>
            </a:r>
            <a:r>
              <a:rPr lang="en" dirty="0" smtClean="0"/>
              <a:t>texture nodes</a:t>
            </a:r>
            <a:r>
              <a:rPr lang="en" baseline="0" dirty="0" smtClean="0"/>
              <a:t> also.</a:t>
            </a:r>
            <a:endParaRPr lang="en" dirty="0"/>
          </a:p>
          <a:p>
            <a:pPr lvl="0">
              <a:spcBef>
                <a:spcPts val="0"/>
              </a:spcBef>
              <a:buNone/>
            </a:pPr>
            <a:endParaRPr dirty="0"/>
          </a:p>
          <a:p>
            <a:pPr lvl="0">
              <a:spcBef>
                <a:spcPts val="0"/>
              </a:spcBef>
              <a:buNone/>
            </a:pPr>
            <a:r>
              <a:rPr lang="en" dirty="0"/>
              <a:t>We make </a:t>
            </a:r>
            <a:r>
              <a:rPr lang="en" dirty="0" smtClean="0"/>
              <a:t>use of </a:t>
            </a:r>
            <a:r>
              <a:rPr lang="en" dirty="0"/>
              <a:t>OpenImageIO for loading texture </a:t>
            </a:r>
            <a:r>
              <a:rPr lang="en" dirty="0" smtClean="0"/>
              <a:t>tiles, </a:t>
            </a:r>
            <a:r>
              <a:rPr lang="en" dirty="0"/>
              <a:t>but to maintain </a:t>
            </a:r>
            <a:r>
              <a:rPr lang="en" dirty="0" smtClean="0"/>
              <a:t>vectorized execution</a:t>
            </a:r>
            <a:r>
              <a:rPr lang="en" baseline="0" dirty="0" smtClean="0"/>
              <a:t> </a:t>
            </a:r>
            <a:r>
              <a:rPr lang="en" dirty="0" smtClean="0"/>
              <a:t>in </a:t>
            </a:r>
            <a:r>
              <a:rPr lang="en" dirty="0"/>
              <a:t>this part of the pipeline, we implemented our own custom texture </a:t>
            </a:r>
            <a:r>
              <a:rPr lang="en" dirty="0" smtClean="0"/>
              <a:t>sampler on </a:t>
            </a:r>
            <a:r>
              <a:rPr lang="en" dirty="0"/>
              <a:t>top</a:t>
            </a:r>
            <a:r>
              <a:rPr lang="en" dirty="0" smtClean="0"/>
              <a:t>.</a:t>
            </a:r>
          </a:p>
          <a:p>
            <a:pPr lvl="0">
              <a:spcBef>
                <a:spcPts val="0"/>
              </a:spcBef>
              <a:buNone/>
            </a:pPr>
            <a:endParaRPr lang="en" dirty="0"/>
          </a:p>
          <a:p>
            <a:pPr lvl="0">
              <a:spcBef>
                <a:spcPts val="0"/>
              </a:spcBef>
              <a:buNone/>
            </a:pPr>
            <a:r>
              <a:rPr lang="en" dirty="0" smtClean="0"/>
              <a:t>Please see the paper for more </a:t>
            </a:r>
            <a:r>
              <a:rPr lang="en" dirty="0"/>
              <a:t>details about our OpenImageIO customizations.</a:t>
            </a:r>
          </a:p>
          <a:p>
            <a:pPr lvl="0">
              <a:spcBef>
                <a:spcPts val="0"/>
              </a:spcBef>
              <a:buNone/>
            </a:pPr>
            <a:endParaRPr dirty="0"/>
          </a:p>
          <a:p>
            <a:pPr lvl="0">
              <a:spcBef>
                <a:spcPts val="0"/>
              </a:spcBef>
              <a:buNone/>
            </a:pPr>
            <a:endParaRPr dirty="0"/>
          </a:p>
          <a:p>
            <a:pPr lvl="0">
              <a:spcBef>
                <a:spcPts val="0"/>
              </a:spcBef>
              <a:buNone/>
            </a:pPr>
            <a:endParaRPr dirty="0"/>
          </a:p>
          <a:p>
            <a:pPr lvl="0" rtl="0">
              <a:spcBef>
                <a:spcPts val="0"/>
              </a:spcBef>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Shape 9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3" name="Shape 9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The entire integrator, including code related to </a:t>
            </a:r>
            <a:r>
              <a:rPr lang="en" dirty="0" smtClean="0"/>
              <a:t>light </a:t>
            </a:r>
            <a:r>
              <a:rPr lang="en" dirty="0"/>
              <a:t>and bsdf </a:t>
            </a:r>
            <a:r>
              <a:rPr lang="en" dirty="0" smtClean="0"/>
              <a:t>sampling runs </a:t>
            </a:r>
            <a:r>
              <a:rPr lang="en" dirty="0"/>
              <a:t>in ISPC also</a:t>
            </a:r>
            <a:r>
              <a:rPr lang="en" dirty="0" smtClean="0"/>
              <a:t>.</a:t>
            </a:r>
          </a:p>
          <a:p>
            <a:pPr lvl="0">
              <a:spcBef>
                <a:spcPts val="0"/>
              </a:spcBef>
              <a:buNone/>
            </a:pPr>
            <a:endParaRPr lang="en" dirty="0"/>
          </a:p>
          <a:p>
            <a:pPr lvl="0">
              <a:spcBef>
                <a:spcPts val="0"/>
              </a:spcBef>
              <a:buNone/>
            </a:pPr>
            <a:r>
              <a:rPr lang="en" dirty="0"/>
              <a:t>The outputs, although in SOA format, don’t </a:t>
            </a:r>
            <a:r>
              <a:rPr lang="en" dirty="0" smtClean="0"/>
              <a:t>need to correspond </a:t>
            </a:r>
            <a:r>
              <a:rPr lang="en" dirty="0"/>
              <a:t>one to one with the inputs, which allows us to spawn rays arbitrarily.</a:t>
            </a:r>
          </a:p>
          <a:p>
            <a:pPr lvl="0" rtl="0">
              <a:spcBef>
                <a:spcPts val="0"/>
              </a:spcBef>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Shape 9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8" name="Shape 9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The entries which are returned from the integrator are still in SOA format, so we must convert them back to AOS format for subsequent queuing.</a:t>
            </a:r>
          </a:p>
          <a:p>
            <a:pPr lvl="0">
              <a:spcBef>
                <a:spcPts val="0"/>
              </a:spcBef>
              <a:buNone/>
            </a:pPr>
            <a:endParaRPr dirty="0"/>
          </a:p>
          <a:p>
            <a:pPr lvl="0" rtl="0">
              <a:spcBef>
                <a:spcPts val="0"/>
              </a:spcBef>
              <a:buNone/>
            </a:pPr>
            <a:r>
              <a:rPr lang="en" dirty="0"/>
              <a:t>You may ask why the need to convert these back to AOS. We do this so that entries can be freely resorted </a:t>
            </a:r>
            <a:r>
              <a:rPr lang="en" dirty="0" smtClean="0"/>
              <a:t>during the next wavefront.</a:t>
            </a:r>
            <a:endParaRPr lang="e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It also supports many high end features required for full scale film production, such as AOVS, light path expressions, subsurface scattering, hair, volumes, instancing, and a wealth of production ready physically plausible </a:t>
            </a:r>
            <a:r>
              <a:rPr lang="en-US" dirty="0" err="1" smtClean="0"/>
              <a:t>shaders</a:t>
            </a:r>
            <a:r>
              <a:rPr lang="en-US" dirty="0" smtClean="0"/>
              <a:t>. </a:t>
            </a:r>
            <a:br>
              <a:rPr lang="en-US" dirty="0" smtClean="0"/>
            </a:b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Shape 10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7" name="Shape 10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So let’s zoom back out to the macro scale again.</a:t>
            </a:r>
          </a:p>
          <a:p>
            <a:pPr lvl="0" rt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Shape 1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1" name="Shape 1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first type of output which the integrator can generate are radiance values, one example of this is light from emissive surfaces.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Shape 1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6" name="Shape 1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The integrator can arbitrarily spawn rays, which are typically more incoherent than primary rays, so we put them into a separate incoherent ray queue</a:t>
            </a:r>
            <a:r>
              <a:rPr lang="en" dirty="0" smtClean="0"/>
              <a:t>.</a:t>
            </a:r>
          </a:p>
          <a:p>
            <a:pPr lvl="0">
              <a:spcBef>
                <a:spcPts val="0"/>
              </a:spcBef>
              <a:buNone/>
            </a:pPr>
            <a:endParaRPr lang="en" dirty="0"/>
          </a:p>
          <a:p>
            <a:pPr lvl="0">
              <a:spcBef>
                <a:spcPts val="0"/>
              </a:spcBef>
              <a:buNone/>
            </a:pPr>
            <a:r>
              <a:rPr lang="en" dirty="0"/>
              <a:t>Implementation wise, the primary ray queue and the </a:t>
            </a:r>
            <a:r>
              <a:rPr lang="en" dirty="0" smtClean="0"/>
              <a:t>incoherent </a:t>
            </a:r>
            <a:r>
              <a:rPr lang="en" dirty="0"/>
              <a:t>ray queue are actually hooked up to the same handler</a:t>
            </a:r>
            <a:r>
              <a:rPr lang="en" dirty="0" smtClean="0"/>
              <a:t>.</a:t>
            </a:r>
          </a:p>
          <a:p>
            <a:pPr lvl="0">
              <a:spcBef>
                <a:spcPts val="0"/>
              </a:spcBef>
              <a:buNone/>
            </a:pPr>
            <a:endParaRPr lang="en" dirty="0"/>
          </a:p>
          <a:p>
            <a:pPr lvl="0">
              <a:spcBef>
                <a:spcPts val="0"/>
              </a:spcBef>
              <a:buNone/>
            </a:pPr>
            <a:r>
              <a:rPr lang="en" dirty="0"/>
              <a:t>We’ve made a distinction between these queues however since we don’t want to pollute the naturally coherent primary ray queue with any incoherent rays</a:t>
            </a:r>
            <a:r>
              <a:rPr lang="en" dirty="0" smtClean="0"/>
              <a:t>.</a:t>
            </a:r>
          </a:p>
          <a:p>
            <a:pPr lvl="0">
              <a:spcBef>
                <a:spcPts val="0"/>
              </a:spcBef>
              <a:buNone/>
            </a:pPr>
            <a:endParaRPr lang="en" dirty="0"/>
          </a:p>
          <a:p>
            <a:pPr lvl="0" rtl="0">
              <a:spcBef>
                <a:spcPts val="0"/>
              </a:spcBef>
              <a:buNone/>
            </a:pPr>
            <a:r>
              <a:rPr lang="en" dirty="0"/>
              <a:t>Speaking of ray queues, we did extensive testing with ray sorting also, details of which can be found in the paper</a:t>
            </a:r>
            <a:r>
              <a:rPr lang="en" dirty="0" smtClean="0"/>
              <a:t>.</a:t>
            </a:r>
          </a:p>
          <a:p>
            <a:pPr lvl="0" rtl="0">
              <a:spcBef>
                <a:spcPts val="0"/>
              </a:spcBef>
              <a:buNone/>
            </a:pPr>
            <a:endParaRPr lang="en"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Shape 1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3" name="Shape 1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When the incoherent ray queue fills, we invoke the incoherent ray queue </a:t>
            </a:r>
            <a:r>
              <a:rPr lang="en" dirty="0" smtClean="0"/>
              <a:t>handler, </a:t>
            </a:r>
            <a:r>
              <a:rPr lang="en" dirty="0"/>
              <a:t>which </a:t>
            </a:r>
            <a:r>
              <a:rPr lang="en" dirty="0" smtClean="0"/>
              <a:t>hand</a:t>
            </a:r>
            <a:r>
              <a:rPr lang="en" baseline="0" dirty="0" smtClean="0"/>
              <a:t>s</a:t>
            </a:r>
            <a:r>
              <a:rPr lang="en" dirty="0" smtClean="0"/>
              <a:t> </a:t>
            </a:r>
            <a:r>
              <a:rPr lang="en" dirty="0"/>
              <a:t>these rays </a:t>
            </a:r>
            <a:r>
              <a:rPr lang="en" dirty="0" smtClean="0"/>
              <a:t>to </a:t>
            </a:r>
            <a:r>
              <a:rPr lang="en" dirty="0"/>
              <a:t>embree.</a:t>
            </a:r>
          </a:p>
          <a:p>
            <a:pPr lvl="0" rtl="0">
              <a:spcBef>
                <a:spcPts val="0"/>
              </a:spcBef>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Shape 1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2" name="Shape 1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And just like the primary ray queue handler, it generates results which either are sent </a:t>
            </a:r>
            <a:r>
              <a:rPr lang="en" dirty="0" smtClean="0"/>
              <a:t>to </a:t>
            </a:r>
            <a:r>
              <a:rPr lang="en" dirty="0"/>
              <a:t>the appropriate shade queue or to the radiance queue</a:t>
            </a:r>
            <a:r>
              <a:rPr lang="en" dirty="0" smtClean="0"/>
              <a:t>.</a:t>
            </a:r>
          </a:p>
          <a:p>
            <a:pPr lvl="0">
              <a:spcBef>
                <a:spcPts val="0"/>
              </a:spcBef>
              <a:buNone/>
            </a:pPr>
            <a:endParaRPr lang="en" dirty="0"/>
          </a:p>
          <a:p>
            <a:pPr lvl="0">
              <a:spcBef>
                <a:spcPts val="0"/>
              </a:spcBef>
              <a:buNone/>
            </a:pPr>
            <a:r>
              <a:rPr lang="en" dirty="0" smtClean="0"/>
              <a:t>The top red arrow is how </a:t>
            </a:r>
            <a:r>
              <a:rPr lang="en" dirty="0"/>
              <a:t>we mimic depth first recursion in a breadth first context.</a:t>
            </a:r>
          </a:p>
          <a:p>
            <a:pPr lvl="0" rtl="0">
              <a:spcBef>
                <a:spcPts val="0"/>
              </a:spcBef>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Shape 1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3" name="Shape 1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The final type of output generated from the integrator are occlusion rays to lights</a:t>
            </a:r>
            <a:r>
              <a:rPr lang="en" dirty="0" smtClean="0"/>
              <a:t>.</a:t>
            </a:r>
          </a:p>
          <a:p>
            <a:pPr lvl="0">
              <a:spcBef>
                <a:spcPts val="0"/>
              </a:spcBef>
              <a:buNone/>
            </a:pPr>
            <a:endParaRPr lang="en" dirty="0"/>
          </a:p>
          <a:p>
            <a:pPr lvl="0">
              <a:spcBef>
                <a:spcPts val="0"/>
              </a:spcBef>
              <a:buNone/>
            </a:pPr>
            <a:r>
              <a:rPr lang="en" dirty="0"/>
              <a:t>There are no dependencies on these rays, they are strictly fire-and-forget</a:t>
            </a:r>
            <a:r>
              <a:rPr lang="en" dirty="0" smtClean="0"/>
              <a:t>.</a:t>
            </a:r>
          </a:p>
          <a:p>
            <a:pPr lvl="0">
              <a:spcBef>
                <a:spcPts val="0"/>
              </a:spcBef>
              <a:buNone/>
            </a:pPr>
            <a:endParaRPr lang="en" dirty="0"/>
          </a:p>
          <a:p>
            <a:pPr lvl="0">
              <a:spcBef>
                <a:spcPts val="0"/>
              </a:spcBef>
              <a:buNone/>
            </a:pPr>
            <a:r>
              <a:rPr lang="en" dirty="0"/>
              <a:t>Entries in this queue contain the ray and the amount of radiance to add to the frame buffer in the case that the light isn’t occluded.</a:t>
            </a:r>
          </a:p>
          <a:p>
            <a:pPr lvl="0" rtl="0">
              <a:spcBef>
                <a:spcPts val="0"/>
              </a:spcBef>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Shape 1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6" name="Shape 1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This queue, like all other queues, will get flushed at some future point in time, and all the light contributions will be accounted for.</a:t>
            </a:r>
          </a:p>
          <a:p>
            <a:pPr lvl="0" rt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Shape 1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1" name="Shape 1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smtClean="0"/>
              <a:t>Rays</a:t>
            </a:r>
            <a:r>
              <a:rPr lang="en" baseline="0" dirty="0" smtClean="0"/>
              <a:t> which pass the occulusion tests are added to the </a:t>
            </a:r>
            <a:r>
              <a:rPr lang="en" dirty="0" smtClean="0"/>
              <a:t>radiance queue.</a:t>
            </a:r>
            <a:endParaRPr lang="en"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Shape 1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7" name="Shape 13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And that’s it, that’s the way data flows in and out of queues and handlers in the system.</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dirty="0">
                <a:solidFill>
                  <a:schemeClr val="dk1"/>
                </a:solidFill>
              </a:rPr>
              <a:t>Let’s return to the key question - will the performance gains outweigh the additional work. </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 dirty="0">
                <a:solidFill>
                  <a:schemeClr val="dk1"/>
                </a:solidFill>
              </a:rPr>
              <a:t>To answer this we need to ask ourselves what type of speed up we can reasonably expect from attempting to vectorize a path tracer.</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 dirty="0">
                <a:solidFill>
                  <a:schemeClr val="dk1"/>
                </a:solidFill>
              </a:rPr>
              <a:t>A naive estimate would be to divide the total rendering phase time by the number of vector lanes that the hardware supports.</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 dirty="0">
                <a:solidFill>
                  <a:schemeClr val="dk1"/>
                </a:solidFill>
              </a:rPr>
              <a:t>For example, if running scalar takes 100 seconds, we might predict a figure of 25 seconds when running </a:t>
            </a:r>
            <a:r>
              <a:rPr lang="en" dirty="0" smtClean="0">
                <a:solidFill>
                  <a:schemeClr val="dk1"/>
                </a:solidFill>
              </a:rPr>
              <a:t>vectorized on SSE, </a:t>
            </a:r>
            <a:r>
              <a:rPr lang="en" dirty="0">
                <a:solidFill>
                  <a:schemeClr val="dk1"/>
                </a:solidFill>
              </a:rPr>
              <a:t>since it’s 4 lanes wide.</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 dirty="0" smtClean="0">
                <a:solidFill>
                  <a:schemeClr val="dk1"/>
                </a:solidFill>
              </a:rPr>
              <a:t>This </a:t>
            </a:r>
            <a:r>
              <a:rPr lang="en" dirty="0">
                <a:solidFill>
                  <a:schemeClr val="dk1"/>
                </a:solidFill>
              </a:rPr>
              <a:t>answer turns out to be woefully optimistic for a number of reasons. </a:t>
            </a:r>
          </a:p>
          <a:p>
            <a:pPr lvl="0" rtl="0">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smtClean="0"/>
              <a:t>1</a:t>
            </a:r>
            <a:r>
              <a:rPr lang="en" dirty="0"/>
              <a:t>. MoonRay is a single executable which contains both scalar and vectorized implementations of major portions of the rendering phase</a:t>
            </a:r>
            <a:r>
              <a:rPr lang="en" dirty="0" smtClean="0"/>
              <a:t>. We </a:t>
            </a:r>
            <a:r>
              <a:rPr lang="en" dirty="0"/>
              <a:t>use a command line flag to switch between these 2 modes.</a:t>
            </a:r>
          </a:p>
          <a:p>
            <a:pPr lvl="0">
              <a:spcBef>
                <a:spcPts val="0"/>
              </a:spcBef>
              <a:buNone/>
            </a:pPr>
            <a:endParaRPr dirty="0"/>
          </a:p>
          <a:p>
            <a:pPr lvl="0">
              <a:spcBef>
                <a:spcPts val="0"/>
              </a:spcBef>
              <a:buNone/>
            </a:pPr>
            <a:r>
              <a:rPr lang="en" dirty="0"/>
              <a:t>2. It’s important to note that both modes produce identical output images</a:t>
            </a:r>
            <a:r>
              <a:rPr lang="en" dirty="0" smtClean="0"/>
              <a:t>. The </a:t>
            </a:r>
            <a:r>
              <a:rPr lang="en" dirty="0"/>
              <a:t>scalar code path is not simply a way to bootstrap the vectorized mode, it actually represents the fastest scalar renderer we </a:t>
            </a:r>
            <a:r>
              <a:rPr lang="en" dirty="0" smtClean="0"/>
              <a:t>were </a:t>
            </a:r>
            <a:r>
              <a:rPr lang="en" dirty="0"/>
              <a:t>capable of </a:t>
            </a:r>
            <a:r>
              <a:rPr lang="en" dirty="0" smtClean="0"/>
              <a:t> writing. In </a:t>
            </a:r>
            <a:r>
              <a:rPr lang="en" dirty="0"/>
              <a:t>this paper we use it as a baseline to compare the vectorized mode to.</a:t>
            </a:r>
          </a:p>
          <a:p>
            <a:pPr lvl="0">
              <a:spcBef>
                <a:spcPts val="0"/>
              </a:spcBef>
              <a:buNone/>
            </a:pPr>
            <a:endParaRPr dirty="0"/>
          </a:p>
          <a:p>
            <a:pPr lvl="0">
              <a:spcBef>
                <a:spcPts val="0"/>
              </a:spcBef>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4" name="Shape 5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dirty="0">
                <a:solidFill>
                  <a:schemeClr val="dk1"/>
                </a:solidFill>
              </a:rPr>
              <a:t>This graph will highlight some of the factors at play, and </a:t>
            </a:r>
            <a:r>
              <a:rPr lang="en" dirty="0" smtClean="0">
                <a:solidFill>
                  <a:schemeClr val="dk1"/>
                </a:solidFill>
              </a:rPr>
              <a:t>put </a:t>
            </a:r>
            <a:r>
              <a:rPr lang="en" dirty="0">
                <a:solidFill>
                  <a:schemeClr val="dk1"/>
                </a:solidFill>
              </a:rPr>
              <a:t>perspective on the type of speedup we can reasonably expect.</a:t>
            </a:r>
          </a:p>
          <a:p>
            <a:pPr lvl="0">
              <a:spcBef>
                <a:spcPts val="0"/>
              </a:spcBef>
              <a:buClr>
                <a:schemeClr val="dk1"/>
              </a:buClr>
              <a:buSzPct val="100000"/>
              <a:buFont typeface="Arial"/>
              <a:buNone/>
            </a:pPr>
            <a:endParaRPr dirty="0">
              <a:solidFill>
                <a:schemeClr val="dk1"/>
              </a:solidFill>
            </a:endParaRPr>
          </a:p>
          <a:p>
            <a:pPr lvl="0" rtl="0">
              <a:spcBef>
                <a:spcPts val="0"/>
              </a:spcBef>
              <a:buNone/>
            </a:pPr>
            <a:r>
              <a:rPr lang="en" dirty="0">
                <a:solidFill>
                  <a:schemeClr val="dk1"/>
                </a:solidFill>
              </a:rPr>
              <a:t>We’ll compare scalar path tracing execution on the left vs vectorized execution on the right, time is along the Y axis.</a:t>
            </a:r>
          </a:p>
          <a:p>
            <a:pPr lvl="0" rtl="0">
              <a:spcBef>
                <a:spcPts val="0"/>
              </a:spcBef>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3" name="Shape 5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In general time spent in 3rd party libraries isn’t going to change too much between scalar and vectorized </a:t>
            </a:r>
            <a:r>
              <a:rPr lang="en" dirty="0" smtClean="0"/>
              <a:t>executions.</a:t>
            </a:r>
          </a:p>
          <a:p>
            <a:pPr lvl="0">
              <a:spcBef>
                <a:spcPts val="0"/>
              </a:spcBef>
              <a:buNone/>
            </a:pPr>
            <a:endParaRPr lang="en" dirty="0"/>
          </a:p>
          <a:p>
            <a:pPr lvl="0">
              <a:spcBef>
                <a:spcPts val="0"/>
              </a:spcBef>
              <a:buNone/>
            </a:pPr>
            <a:r>
              <a:rPr lang="en" dirty="0"/>
              <a:t>This is </a:t>
            </a:r>
            <a:r>
              <a:rPr lang="en" dirty="0" smtClean="0"/>
              <a:t>true, </a:t>
            </a:r>
            <a:r>
              <a:rPr lang="en" dirty="0"/>
              <a:t>even if the library makes heavy use of vectorization internally.</a:t>
            </a:r>
          </a:p>
          <a:p>
            <a:pPr lvl="0">
              <a:spcBef>
                <a:spcPts val="0"/>
              </a:spcBef>
              <a:buNone/>
            </a:pPr>
            <a:endParaRPr dirty="0"/>
          </a:p>
          <a:p>
            <a:pPr lvl="0" rtl="0">
              <a:spcBef>
                <a:spcPts val="0"/>
              </a:spcBef>
              <a:buNone/>
            </a:pPr>
            <a:r>
              <a:rPr lang="en" dirty="0"/>
              <a:t>For example, we use embree to handle all ray/geometry intersection duties </a:t>
            </a:r>
            <a:r>
              <a:rPr lang="en" dirty="0">
                <a:solidFill>
                  <a:schemeClr val="dk1"/>
                </a:solidFill>
              </a:rPr>
              <a:t>in both </a:t>
            </a:r>
            <a:r>
              <a:rPr lang="en" dirty="0" smtClean="0">
                <a:solidFill>
                  <a:schemeClr val="dk1"/>
                </a:solidFill>
              </a:rPr>
              <a:t>the scalar and vectorized code paths.</a:t>
            </a:r>
          </a:p>
          <a:p>
            <a:pPr lvl="0" rtl="0">
              <a:spcBef>
                <a:spcPts val="0"/>
              </a:spcBef>
              <a:buNone/>
            </a:pPr>
            <a:endParaRPr lang="en" dirty="0">
              <a:solidFill>
                <a:schemeClr val="dk1"/>
              </a:solidFill>
            </a:endParaRPr>
          </a:p>
          <a:p>
            <a:pPr lvl="0" rtl="0">
              <a:spcBef>
                <a:spcPts val="0"/>
              </a:spcBef>
              <a:buNone/>
            </a:pPr>
            <a:r>
              <a:rPr lang="en" dirty="0"/>
              <a:t>Embree is already well vectorized </a:t>
            </a:r>
            <a:r>
              <a:rPr lang="en" dirty="0" smtClean="0"/>
              <a:t>internally, </a:t>
            </a:r>
            <a:r>
              <a:rPr lang="en" dirty="0"/>
              <a:t>regardless of </a:t>
            </a:r>
            <a:r>
              <a:rPr lang="en" dirty="0" smtClean="0"/>
              <a:t>which mode</a:t>
            </a:r>
            <a:r>
              <a:rPr lang="en" baseline="0" dirty="0" smtClean="0"/>
              <a:t> we’re running in.</a:t>
            </a:r>
          </a:p>
          <a:p>
            <a:pPr lvl="0" rtl="0">
              <a:spcBef>
                <a:spcPts val="0"/>
              </a:spcBef>
              <a:buNone/>
            </a:pPr>
            <a:endParaRPr lang="en" baseline="0" dirty="0" smtClean="0"/>
          </a:p>
          <a:p>
            <a:pPr lvl="0" rtl="0">
              <a:spcBef>
                <a:spcPts val="0"/>
              </a:spcBef>
              <a:buNone/>
            </a:pPr>
            <a:r>
              <a:rPr lang="en" dirty="0" smtClean="0"/>
              <a:t>Ray intersection</a:t>
            </a:r>
            <a:r>
              <a:rPr lang="en" baseline="0" dirty="0" smtClean="0"/>
              <a:t> </a:t>
            </a:r>
            <a:r>
              <a:rPr lang="en" dirty="0" smtClean="0"/>
              <a:t>itself </a:t>
            </a:r>
            <a:r>
              <a:rPr lang="en" dirty="0"/>
              <a:t>can take a sizeable percentage of the </a:t>
            </a:r>
            <a:r>
              <a:rPr lang="en" dirty="0" smtClean="0"/>
              <a:t>frame, </a:t>
            </a:r>
            <a:r>
              <a:rPr lang="en" dirty="0"/>
              <a:t>and that is time in which we’re not going to see a significant speedup.</a:t>
            </a:r>
          </a:p>
          <a:p>
            <a:pPr lvl="0" rtl="0">
              <a:spcBef>
                <a:spcPts val="0"/>
              </a:spcBef>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6" name="Shape 5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a:t>The next category </a:t>
            </a:r>
            <a:r>
              <a:rPr lang="en" dirty="0" smtClean="0"/>
              <a:t>where </a:t>
            </a:r>
            <a:r>
              <a:rPr lang="en" dirty="0"/>
              <a:t>we won’t see any speedup is code which is hard to </a:t>
            </a:r>
            <a:r>
              <a:rPr lang="en" dirty="0" smtClean="0"/>
              <a:t>vectorize, </a:t>
            </a:r>
            <a:r>
              <a:rPr lang="en" dirty="0"/>
              <a:t>or is inherently scalar</a:t>
            </a:r>
            <a:r>
              <a:rPr lang="en" dirty="0" smtClean="0"/>
              <a:t>.</a:t>
            </a:r>
          </a:p>
          <a:p>
            <a:pPr lvl="0" rtl="0">
              <a:spcBef>
                <a:spcPts val="0"/>
              </a:spcBef>
              <a:buNone/>
            </a:pPr>
            <a:endParaRPr lang="en" dirty="0"/>
          </a:p>
          <a:p>
            <a:pPr lvl="0" rtl="0">
              <a:spcBef>
                <a:spcPts val="0"/>
              </a:spcBef>
              <a:buNone/>
            </a:pPr>
            <a:r>
              <a:rPr lang="en" dirty="0"/>
              <a:t>For example, currently in MoonRay, after we intersect geometry, we do the proceeding differential geometry computations with scalar code.</a:t>
            </a:r>
          </a:p>
          <a:p>
            <a:pPr lvl="0" rtl="0">
              <a:spcBef>
                <a:spcPts val="0"/>
              </a:spcBef>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3" name="Shape 6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All that remains in the scalar code path is code which is ripe for vectorization.</a:t>
            </a:r>
          </a:p>
          <a:p>
            <a:pPr lvl="0">
              <a:spcBef>
                <a:spcPts val="0"/>
              </a:spcBef>
              <a:buNone/>
            </a:pPr>
            <a:endParaRPr/>
          </a:p>
          <a:p>
            <a:pPr lvl="0">
              <a:spcBef>
                <a:spcPts val="0"/>
              </a:spcBef>
              <a:buClr>
                <a:schemeClr val="dk1"/>
              </a:buClr>
              <a:buSzPct val="100000"/>
              <a:buFont typeface="Arial"/>
              <a:buNone/>
            </a:pPr>
            <a:r>
              <a:rPr lang="en">
                <a:solidFill>
                  <a:schemeClr val="dk1"/>
                </a:solidFill>
              </a:rPr>
              <a:t>These block sizes are hypothetical BTW, and not based on real world profiles.</a:t>
            </a:r>
          </a:p>
          <a:p>
            <a:pPr lvl="0" rtl="0">
              <a:spcBef>
                <a:spcPts val="0"/>
              </a:spcBef>
              <a:buClr>
                <a:schemeClr val="dk1"/>
              </a:buClr>
              <a:buSzPct val="100000"/>
              <a:buFont typeface="Arial"/>
              <a:buNone/>
            </a:pPr>
            <a:endParaRPr>
              <a:solidFill>
                <a:schemeClr val="dk1"/>
              </a:solidFill>
            </a:endParaRPr>
          </a:p>
          <a:p>
            <a:pPr lvl="0">
              <a:spcBef>
                <a:spcPts val="0"/>
              </a:spcBef>
              <a:buNone/>
            </a:pPr>
            <a:r>
              <a:rPr lang="en"/>
              <a:t>The combined height of all the blocks on the left gives the total time to render a scene in the scalar case.</a:t>
            </a:r>
          </a:p>
          <a:p>
            <a:pPr lvl="0" rtl="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2" name="Shape 6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a:t>That portion of the code can be nicely vectorized, and we should see some substantial gains here</a:t>
            </a:r>
            <a:r>
              <a:rPr lang="en" dirty="0" smtClean="0"/>
              <a:t>.</a:t>
            </a:r>
          </a:p>
          <a:p>
            <a:pPr lvl="0" rtl="0">
              <a:spcBef>
                <a:spcPts val="0"/>
              </a:spcBef>
              <a:buNone/>
            </a:pPr>
            <a:endParaRPr lang="en" dirty="0"/>
          </a:p>
          <a:p>
            <a:pPr lvl="0" rtl="0">
              <a:spcBef>
                <a:spcPts val="0"/>
              </a:spcBef>
              <a:buNone/>
            </a:pPr>
            <a:r>
              <a:rPr lang="en" dirty="0"/>
              <a:t>So far so good...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5" name="Shape 6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a:t>But we also have to account for extra work which is required by the vectorization machinery, work which doesn’t exist on the scalar side</a:t>
            </a:r>
            <a:r>
              <a:rPr lang="en" dirty="0" smtClean="0"/>
              <a:t>.</a:t>
            </a:r>
          </a:p>
          <a:p>
            <a:pPr lvl="0" rtl="0">
              <a:spcBef>
                <a:spcPts val="0"/>
              </a:spcBef>
              <a:buNone/>
            </a:pPr>
            <a:endParaRPr lang="en" dirty="0"/>
          </a:p>
          <a:p>
            <a:pPr lvl="0" rtl="0">
              <a:spcBef>
                <a:spcPts val="0"/>
              </a:spcBef>
              <a:buNone/>
            </a:pPr>
            <a:r>
              <a:rPr lang="en" dirty="0"/>
              <a:t>For example, any time spent queuing is pure overhead since this work doesn’t have to be done at all in the scalar code path.</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0" name="Shape 6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The same goes for sorting queue entries.</a:t>
            </a:r>
          </a:p>
          <a:p>
            <a:pPr lvl="0">
              <a:spcBef>
                <a:spcPts val="0"/>
              </a:spcBef>
              <a:buNone/>
            </a:pPr>
            <a:endParaRPr dirty="0"/>
          </a:p>
          <a:p>
            <a:pPr lvl="0" rtl="0">
              <a:spcBef>
                <a:spcPts val="0"/>
              </a:spcBef>
              <a:buNone/>
            </a:pPr>
            <a:r>
              <a:rPr lang="en" dirty="0"/>
              <a:t>This is required to keep inputs to vectorized kernels relatively </a:t>
            </a:r>
            <a:r>
              <a:rPr lang="en" dirty="0" smtClean="0"/>
              <a:t>coherent, </a:t>
            </a:r>
            <a:r>
              <a:rPr lang="en" dirty="0"/>
              <a:t>which is important to minimize both CPU cache </a:t>
            </a:r>
            <a:r>
              <a:rPr lang="en" dirty="0" smtClean="0"/>
              <a:t>misses, </a:t>
            </a:r>
            <a:r>
              <a:rPr lang="en" dirty="0"/>
              <a:t>and control flow divergence.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7" name="Shape 6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a:t>Oh, and there’s also the AOS to SOA conversions to slow us down further.</a:t>
            </a:r>
          </a:p>
          <a:p>
            <a:pPr lvl="0" rtl="0">
              <a:spcBef>
                <a:spcPts val="0"/>
              </a:spcBef>
              <a:buNone/>
            </a:pPr>
            <a:endParaRPr dirty="0"/>
          </a:p>
          <a:p>
            <a:pPr lvl="0" rtl="0">
              <a:spcBef>
                <a:spcPts val="0"/>
              </a:spcBef>
              <a:buNone/>
            </a:pPr>
            <a:r>
              <a:rPr lang="en" dirty="0"/>
              <a:t>So obviously it’s only worth </a:t>
            </a:r>
            <a:r>
              <a:rPr lang="en" dirty="0" smtClean="0"/>
              <a:t>vectorizating </a:t>
            </a:r>
            <a:r>
              <a:rPr lang="en" dirty="0"/>
              <a:t>if the total render time can be significantly reduced</a:t>
            </a:r>
            <a:r>
              <a:rPr lang="en" dirty="0" smtClean="0"/>
              <a:t>.</a:t>
            </a:r>
            <a:endParaRPr lang="en"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Shape 1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3" name="Shape 13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Now let’s look at some </a:t>
            </a:r>
            <a:r>
              <a:rPr lang="en" dirty="0" smtClean="0"/>
              <a:t>real world</a:t>
            </a:r>
            <a:r>
              <a:rPr lang="en" baseline="0" dirty="0" smtClean="0"/>
              <a:t> </a:t>
            </a:r>
            <a:r>
              <a:rPr lang="en" dirty="0" smtClean="0"/>
              <a:t>scene profiles</a:t>
            </a:r>
            <a:r>
              <a:rPr lang="en" baseline="0" dirty="0" smtClean="0"/>
              <a:t> to see how they compare with the previous hypothetical graph.</a:t>
            </a:r>
            <a:endParaRPr lang="en" dirty="0"/>
          </a:p>
          <a:p>
            <a:pPr lvl="0">
              <a:spcBef>
                <a:spcPts val="0"/>
              </a:spcBef>
              <a:buNone/>
            </a:pPr>
            <a:endParaRPr dirty="0"/>
          </a:p>
          <a:p>
            <a:pPr lvl="0">
              <a:spcBef>
                <a:spcPts val="0"/>
              </a:spcBef>
              <a:buNone/>
            </a:pPr>
            <a:r>
              <a:rPr lang="en" dirty="0"/>
              <a:t>We’ve targeted the AVX2 instruction set for all of these tests, allowing us to process groups of 8 rays simultaneously</a:t>
            </a:r>
            <a:r>
              <a:rPr lang="en" dirty="0" smtClean="0"/>
              <a:t>.</a:t>
            </a:r>
            <a:endParaRPr lang="en"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Shape 1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8" name="Shape 13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is a render of Bergen Town from the movie Trolls.</a:t>
            </a:r>
          </a:p>
          <a:p>
            <a:pPr lvl="0">
              <a:spcBef>
                <a:spcPts val="0"/>
              </a:spcBef>
              <a:buNone/>
            </a:pPr>
            <a:endParaRPr/>
          </a:p>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Shape 1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6" name="Shape 14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Before diving into the vectorized mode, let’s look at some ideas with apply equally to both modes, the first is Data oriented design</a:t>
            </a:r>
            <a:r>
              <a:rPr lang="en" dirty="0" smtClean="0"/>
              <a:t>.</a:t>
            </a:r>
          </a:p>
          <a:p>
            <a:pPr lvl="0">
              <a:spcBef>
                <a:spcPts val="0"/>
              </a:spcBef>
              <a:buNone/>
            </a:pPr>
            <a:r>
              <a:rPr lang="en" dirty="0" smtClean="0"/>
              <a:t>In </a:t>
            </a:r>
            <a:r>
              <a:rPr lang="en" dirty="0"/>
              <a:t>the quest for faster rendering, we have borrowed some practices from the gamedev world, where </a:t>
            </a:r>
            <a:r>
              <a:rPr lang="en" dirty="0" smtClean="0"/>
              <a:t>speed </a:t>
            </a:r>
            <a:r>
              <a:rPr lang="en" dirty="0"/>
              <a:t>is of paramount importance</a:t>
            </a:r>
            <a:r>
              <a:rPr lang="en" dirty="0" smtClean="0"/>
              <a:t>.</a:t>
            </a:r>
          </a:p>
          <a:p>
            <a:pPr lvl="0">
              <a:spcBef>
                <a:spcPts val="0"/>
              </a:spcBef>
              <a:buNone/>
            </a:pPr>
            <a:r>
              <a:rPr lang="en" dirty="0" smtClean="0"/>
              <a:t>In </a:t>
            </a:r>
            <a:r>
              <a:rPr lang="en" dirty="0"/>
              <a:t>particular we’ve approached the path tracing problem from a data-oriented design perspective</a:t>
            </a:r>
            <a:r>
              <a:rPr lang="en" dirty="0" smtClean="0"/>
              <a:t>.</a:t>
            </a:r>
          </a:p>
          <a:p>
            <a:pPr lvl="0">
              <a:spcBef>
                <a:spcPts val="0"/>
              </a:spcBef>
              <a:buNone/>
            </a:pPr>
            <a:r>
              <a:rPr lang="en" dirty="0" smtClean="0"/>
              <a:t>Whereas </a:t>
            </a:r>
            <a:r>
              <a:rPr lang="en" dirty="0"/>
              <a:t>an object oriented approach might focus on how to decompose a problem in terms of higher level </a:t>
            </a:r>
            <a:r>
              <a:rPr lang="en" dirty="0" smtClean="0"/>
              <a:t>abstractions, DOD </a:t>
            </a:r>
            <a:r>
              <a:rPr lang="en" dirty="0"/>
              <a:t>focuses on how the problem can be efficiently mapped to the underlying hardware.</a:t>
            </a:r>
          </a:p>
          <a:p>
            <a:pPr lvl="0">
              <a:spcBef>
                <a:spcPts val="0"/>
              </a:spcBef>
              <a:buNone/>
            </a:pPr>
            <a:r>
              <a:rPr lang="en" dirty="0"/>
              <a:t>With the seemingly constant increases in core counts, but relatively slow increases in memory latency and bandwidth, it means we have to pay close attention to how data flows through the system.</a:t>
            </a:r>
          </a:p>
          <a:p>
            <a:pPr lvl="0">
              <a:spcBef>
                <a:spcPts val="0"/>
              </a:spcBef>
              <a:buNone/>
            </a:pPr>
            <a:r>
              <a:rPr lang="en" dirty="0"/>
              <a:t>An example of how this has impacted MoonRay are we’ve made deliberate decisions to process sequential batches of data where possible since modern CPUs are very good at automatically prefetching sequential data.</a:t>
            </a:r>
          </a:p>
          <a:p>
            <a:pPr lvl="0">
              <a:spcBef>
                <a:spcPts val="0"/>
              </a:spcBef>
              <a:buNone/>
            </a:pPr>
            <a:r>
              <a:rPr lang="en" dirty="0"/>
              <a:t>Layers of abstraction make this task more complex, so many of the low level data structures are flat and simple.</a:t>
            </a:r>
          </a:p>
          <a:p>
            <a:pPr lvl="0">
              <a:spcBef>
                <a:spcPts val="0"/>
              </a:spcBef>
              <a:buNone/>
            </a:pPr>
            <a:endParaRPr dirty="0"/>
          </a:p>
          <a:p>
            <a:pPr lvl="0">
              <a:spcBef>
                <a:spcPts val="0"/>
              </a:spcBef>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Shape 13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3" name="Shape 13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The charts for this scene show that integration time dominates here.</a:t>
            </a:r>
          </a:p>
          <a:p>
            <a:pPr lvl="0">
              <a:spcBef>
                <a:spcPts val="0"/>
              </a:spcBef>
              <a:buNone/>
            </a:pPr>
            <a:endParaRPr dirty="0"/>
          </a:p>
          <a:p>
            <a:pPr lvl="0">
              <a:spcBef>
                <a:spcPts val="0"/>
              </a:spcBef>
              <a:buNone/>
            </a:pPr>
            <a:r>
              <a:rPr lang="en" dirty="0"/>
              <a:t>Such scenes are a good case for the vectorized code </a:t>
            </a:r>
            <a:r>
              <a:rPr lang="en" dirty="0" smtClean="0"/>
              <a:t>path, </a:t>
            </a:r>
            <a:r>
              <a:rPr lang="en" dirty="0"/>
              <a:t>since any scenes where we spend a good portion of time doing integration, shading, and/or texturing stand to see the most benefit.</a:t>
            </a:r>
          </a:p>
          <a:p>
            <a:pPr lvl="0">
              <a:spcBef>
                <a:spcPts val="0"/>
              </a:spcBef>
              <a:buNone/>
            </a:pPr>
            <a:endParaRPr dirty="0"/>
          </a:p>
          <a:p>
            <a:pPr lvl="0" rtl="0">
              <a:spcBef>
                <a:spcPts val="0"/>
              </a:spcBef>
              <a:buNone/>
            </a:pPr>
            <a:r>
              <a:rPr lang="en" dirty="0"/>
              <a:t>Even though the vectorization overhead, the pink block </a:t>
            </a:r>
            <a:r>
              <a:rPr lang="en" dirty="0" smtClean="0"/>
              <a:t>in the top middle, </a:t>
            </a:r>
            <a:r>
              <a:rPr lang="en" dirty="0"/>
              <a:t>stands </a:t>
            </a:r>
            <a:r>
              <a:rPr lang="en" dirty="0" smtClean="0"/>
              <a:t>out, </a:t>
            </a:r>
            <a:r>
              <a:rPr lang="en" dirty="0"/>
              <a:t>we still observe a 77% overall speedup for this scene.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Shape 13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0" name="Shape 14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Here are the subsystem specific speedups</a:t>
            </a:r>
            <a:r>
              <a:rPr lang="en" dirty="0" smtClean="0"/>
              <a:t>.</a:t>
            </a:r>
          </a:p>
          <a:p>
            <a:pPr lvl="0">
              <a:spcBef>
                <a:spcPts val="0"/>
              </a:spcBef>
              <a:buNone/>
            </a:pPr>
            <a:endParaRPr lang="en" dirty="0"/>
          </a:p>
          <a:p>
            <a:pPr lvl="0">
              <a:spcBef>
                <a:spcPts val="0"/>
              </a:spcBef>
              <a:buNone/>
            </a:pPr>
            <a:r>
              <a:rPr lang="en" dirty="0"/>
              <a:t>The shading speedup in particular stands out here</a:t>
            </a:r>
            <a:r>
              <a:rPr lang="en" dirty="0" smtClean="0"/>
              <a:t>.</a:t>
            </a:r>
          </a:p>
          <a:p>
            <a:pPr lvl="0">
              <a:spcBef>
                <a:spcPts val="0"/>
              </a:spcBef>
              <a:buNone/>
            </a:pPr>
            <a:endParaRPr lang="en" dirty="0"/>
          </a:p>
          <a:p>
            <a:pPr lvl="0" rtl="0">
              <a:spcBef>
                <a:spcPts val="0"/>
              </a:spcBef>
              <a:buNone/>
            </a:pPr>
            <a:r>
              <a:rPr lang="en" dirty="0"/>
              <a:t>Although the shaders themselves are relatively simple, it’s nice to see over a 6x speedup for this scene.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6" name="Shape 14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Next is the character Astrid from the film How to Train your Dragon II.</a:t>
            </a:r>
          </a:p>
          <a:p>
            <a:pPr lvl="0" rtl="0">
              <a:spcBef>
                <a:spcPts val="0"/>
              </a:spcBef>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Shape 14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1" name="Shape 14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solidFill>
                  <a:schemeClr val="dk1"/>
                </a:solidFill>
              </a:rPr>
              <a:t>There is a lot of fur and hair in this </a:t>
            </a:r>
            <a:r>
              <a:rPr lang="en" dirty="0" smtClean="0">
                <a:solidFill>
                  <a:schemeClr val="dk1"/>
                </a:solidFill>
              </a:rPr>
              <a:t>scene, </a:t>
            </a:r>
            <a:r>
              <a:rPr lang="en" dirty="0">
                <a:solidFill>
                  <a:schemeClr val="dk1"/>
                </a:solidFill>
              </a:rPr>
              <a:t>and the biggest block of time, at the bottom in blue, is spent inside of embree.</a:t>
            </a:r>
          </a:p>
          <a:p>
            <a:pPr lvl="0">
              <a:spcBef>
                <a:spcPts val="0"/>
              </a:spcBef>
              <a:buNone/>
            </a:pPr>
            <a:endParaRPr dirty="0">
              <a:solidFill>
                <a:schemeClr val="dk1"/>
              </a:solidFill>
            </a:endParaRPr>
          </a:p>
          <a:p>
            <a:pPr lvl="0">
              <a:spcBef>
                <a:spcPts val="0"/>
              </a:spcBef>
              <a:buNone/>
            </a:pPr>
            <a:r>
              <a:rPr lang="en" dirty="0">
                <a:solidFill>
                  <a:schemeClr val="dk1"/>
                </a:solidFill>
              </a:rPr>
              <a:t>This corresponds with the 3rd party library time we noted earlier, time which we don’t see any speedup.</a:t>
            </a:r>
          </a:p>
          <a:p>
            <a:pPr lvl="0">
              <a:spcBef>
                <a:spcPts val="0"/>
              </a:spcBef>
              <a:buNone/>
            </a:pPr>
            <a:endParaRPr dirty="0">
              <a:solidFill>
                <a:schemeClr val="dk1"/>
              </a:solidFill>
            </a:endParaRPr>
          </a:p>
          <a:p>
            <a:pPr lvl="0" rtl="0">
              <a:spcBef>
                <a:spcPts val="0"/>
              </a:spcBef>
              <a:buClr>
                <a:schemeClr val="dk1"/>
              </a:buClr>
              <a:buSzPct val="100000"/>
              <a:buFont typeface="Arial"/>
              <a:buNone/>
            </a:pPr>
            <a:r>
              <a:rPr lang="en" dirty="0">
                <a:solidFill>
                  <a:schemeClr val="dk1"/>
                </a:solidFill>
              </a:rPr>
              <a:t>Still we observe significant gains in shading, texturing, and integration, resulting in a 60% gain overall.</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Shape 1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7" name="Shape 14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And the subsystem specific speedups...</a:t>
            </a:r>
          </a:p>
          <a:p>
            <a:pPr lvl="0" rtl="0">
              <a:spcBef>
                <a:spcPts val="0"/>
              </a:spcBef>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Shape 1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3" name="Shape 14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I did want to show this particular </a:t>
            </a:r>
            <a:r>
              <a:rPr lang="en" dirty="0" smtClean="0"/>
              <a:t>asset, however, </a:t>
            </a:r>
            <a:r>
              <a:rPr lang="en" dirty="0"/>
              <a:t>since it’s an example of where texturing, shading, and integration all dominate.</a:t>
            </a:r>
          </a:p>
          <a:p>
            <a:pPr lvl="0" rtl="0">
              <a:spcBef>
                <a:spcPts val="0"/>
              </a:spcBef>
              <a:buNone/>
            </a:pPr>
            <a:endParaRP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Shape 14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8" name="Shape 14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This is a best case scenario for us, and the results line up with the expectations, giving us a 2.3x </a:t>
            </a:r>
            <a:r>
              <a:rPr lang="en" dirty="0" smtClean="0"/>
              <a:t>overall speedup </a:t>
            </a:r>
            <a:r>
              <a:rPr lang="en" dirty="0"/>
              <a:t>in this case.</a:t>
            </a:r>
          </a:p>
          <a:p>
            <a:pPr lvl="0">
              <a:spcBef>
                <a:spcPts val="0"/>
              </a:spcBef>
              <a:buNone/>
            </a:pPr>
            <a:endParaRPr dirty="0"/>
          </a:p>
          <a:p>
            <a:pPr lvl="0" rtl="0">
              <a:spcBef>
                <a:spcPts val="0"/>
              </a:spcBef>
              <a:buNone/>
            </a:pPr>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Shape 1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4" name="Shape 14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dirty="0">
                <a:solidFill>
                  <a:schemeClr val="dk1"/>
                </a:solidFill>
              </a:rPr>
              <a:t>Unfortunately we aren’t able to show some of the more complex scenes coming out of production just yet.</a:t>
            </a:r>
          </a:p>
          <a:p>
            <a:pPr lvl="0">
              <a:spcBef>
                <a:spcPts val="0"/>
              </a:spcBef>
              <a:buClr>
                <a:schemeClr val="dk1"/>
              </a:buClr>
              <a:buSzPct val="100000"/>
              <a:buFont typeface="Arial"/>
              <a:buNone/>
            </a:pPr>
            <a:endParaRPr dirty="0">
              <a:solidFill>
                <a:schemeClr val="dk1"/>
              </a:solidFill>
            </a:endParaRPr>
          </a:p>
          <a:p>
            <a:pPr lvl="0" rtl="0">
              <a:spcBef>
                <a:spcPts val="0"/>
              </a:spcBef>
              <a:buClr>
                <a:schemeClr val="dk1"/>
              </a:buClr>
              <a:buSzPct val="100000"/>
              <a:buFont typeface="Arial"/>
              <a:buNone/>
            </a:pPr>
            <a:r>
              <a:rPr lang="en" dirty="0">
                <a:solidFill>
                  <a:schemeClr val="dk1"/>
                </a:solidFill>
              </a:rPr>
              <a:t>The data is looking promising however, with one of the more complex indoor scenes, which contains hundreds of </a:t>
            </a:r>
            <a:r>
              <a:rPr lang="en" dirty="0" smtClean="0">
                <a:solidFill>
                  <a:schemeClr val="dk1"/>
                </a:solidFill>
              </a:rPr>
              <a:t>lights, </a:t>
            </a:r>
            <a:r>
              <a:rPr lang="en" dirty="0">
                <a:solidFill>
                  <a:schemeClr val="dk1"/>
                </a:solidFill>
              </a:rPr>
              <a:t>showing a 2x speedup.</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Shape 14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0" name="Shape 14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smtClean="0"/>
              <a:t>And so to</a:t>
            </a:r>
            <a:r>
              <a:rPr lang="en" baseline="0" dirty="0" smtClean="0"/>
              <a:t> conclude…</a:t>
            </a:r>
          </a:p>
          <a:p>
            <a:pPr lvl="0">
              <a:spcBef>
                <a:spcPts val="0"/>
              </a:spcBef>
              <a:buNone/>
            </a:pPr>
            <a:endParaRPr lang="en" dirty="0" smtClean="0"/>
          </a:p>
          <a:p>
            <a:pPr lvl="0">
              <a:spcBef>
                <a:spcPts val="0"/>
              </a:spcBef>
              <a:buNone/>
            </a:pPr>
            <a:r>
              <a:rPr lang="en" dirty="0" smtClean="0"/>
              <a:t>1. So </a:t>
            </a:r>
            <a:r>
              <a:rPr lang="en" dirty="0"/>
              <a:t>far in </a:t>
            </a:r>
            <a:r>
              <a:rPr lang="en" dirty="0" smtClean="0"/>
              <a:t>every </a:t>
            </a:r>
            <a:r>
              <a:rPr lang="en" dirty="0"/>
              <a:t>case we’ve profiled, we’ve observed significant speedups in vectorized mode compared to scalar mode.</a:t>
            </a:r>
          </a:p>
          <a:p>
            <a:pPr lvl="0">
              <a:spcBef>
                <a:spcPts val="0"/>
              </a:spcBef>
              <a:buNone/>
            </a:pPr>
            <a:endParaRPr dirty="0"/>
          </a:p>
          <a:p>
            <a:pPr lvl="0">
              <a:spcBef>
                <a:spcPts val="0"/>
              </a:spcBef>
              <a:buNone/>
            </a:pPr>
            <a:r>
              <a:rPr lang="en" dirty="0" smtClean="0"/>
              <a:t>2. The </a:t>
            </a:r>
            <a:r>
              <a:rPr lang="en" dirty="0"/>
              <a:t>speed up itself is quite scene dependent. Those scenes which spend a </a:t>
            </a:r>
            <a:r>
              <a:rPr lang="en" dirty="0" smtClean="0"/>
              <a:t>large percentage </a:t>
            </a:r>
            <a:r>
              <a:rPr lang="en" dirty="0"/>
              <a:t>of time inside of shading, texturing or integration code show the largest gains</a:t>
            </a:r>
            <a:r>
              <a:rPr lang="en" dirty="0" smtClean="0"/>
              <a:t>. The</a:t>
            </a:r>
            <a:r>
              <a:rPr lang="en" baseline="0" dirty="0" smtClean="0"/>
              <a:t> is encouraging as we ingest larger and larger scenes, since ray intersection costs scale logrithmically with geometry complexity, but in general, shading, texturing, and integration scale linearly with content, and so are key areas we want to speedup.</a:t>
            </a:r>
            <a:endParaRPr lang="en" dirty="0"/>
          </a:p>
          <a:p>
            <a:pPr lvl="0">
              <a:spcBef>
                <a:spcPts val="0"/>
              </a:spcBef>
              <a:buNone/>
            </a:pPr>
            <a:endParaRPr dirty="0"/>
          </a:p>
          <a:p>
            <a:pPr lvl="0">
              <a:spcBef>
                <a:spcPts val="0"/>
              </a:spcBef>
              <a:buNone/>
            </a:pPr>
            <a:r>
              <a:rPr lang="en" dirty="0" smtClean="0"/>
              <a:t>3. Finally</a:t>
            </a:r>
            <a:r>
              <a:rPr lang="en" dirty="0"/>
              <a:t>, we feel that this type of architecture is very well positioned to take advantage of future hardware going forward.</a:t>
            </a:r>
          </a:p>
          <a:p>
            <a:pPr lvl="0">
              <a:spcBef>
                <a:spcPts val="0"/>
              </a:spcBef>
              <a:buNone/>
            </a:pPr>
            <a:r>
              <a:rPr lang="en" dirty="0"/>
              <a:t>We scale linearly over increased cores. We don’t scale linearly over increased lane </a:t>
            </a:r>
            <a:r>
              <a:rPr lang="en" dirty="0" smtClean="0"/>
              <a:t>widths, </a:t>
            </a:r>
            <a:r>
              <a:rPr lang="en" dirty="0"/>
              <a:t>but do observe non-trivial speedups</a:t>
            </a:r>
            <a:r>
              <a:rPr lang="en" dirty="0" smtClean="0"/>
              <a:t>.</a:t>
            </a:r>
          </a:p>
          <a:p>
            <a:pPr lvl="0">
              <a:spcBef>
                <a:spcPts val="0"/>
              </a:spcBef>
              <a:buNone/>
            </a:pPr>
            <a:r>
              <a:rPr lang="en" dirty="0" smtClean="0"/>
              <a:t>See the paper for more details.</a:t>
            </a:r>
            <a:endParaRPr lang="en" dirty="0"/>
          </a:p>
          <a:p>
            <a:pPr lvl="0">
              <a:spcBef>
                <a:spcPts val="0"/>
              </a:spcBef>
              <a:buNone/>
            </a:pPr>
            <a:r>
              <a:rPr lang="en" dirty="0"/>
              <a:t>The architecture of MoonRay has more in common with modern GPU style path tracers than existing CPU path tracers, so we expect it </a:t>
            </a:r>
            <a:r>
              <a:rPr lang="en" dirty="0" smtClean="0"/>
              <a:t>to </a:t>
            </a:r>
            <a:r>
              <a:rPr lang="en" dirty="0"/>
              <a:t>port over quite smoothly</a:t>
            </a:r>
            <a:r>
              <a:rPr lang="en" dirty="0" smtClean="0"/>
              <a:t>.</a:t>
            </a:r>
          </a:p>
          <a:p>
            <a:pPr lvl="0">
              <a:spcBef>
                <a:spcPts val="0"/>
              </a:spcBef>
              <a:buNone/>
            </a:pPr>
            <a:endParaRPr lang="en"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Shape 14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6" name="Shape 14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a:t>I’d like to end by wishing the best of luck to MoonRay on her maiden production</a:t>
            </a:r>
            <a:r>
              <a:rPr lang="en" dirty="0" smtClean="0"/>
              <a:t>.</a:t>
            </a:r>
          </a:p>
          <a:p>
            <a:pPr lvl="0" rtl="0">
              <a:spcBef>
                <a:spcPts val="0"/>
              </a:spcBef>
              <a:buNone/>
            </a:pPr>
            <a:endParaRPr lang="en" dirty="0" smtClean="0"/>
          </a:p>
          <a:p>
            <a:pPr lvl="0" rtl="0">
              <a:spcBef>
                <a:spcPts val="0"/>
              </a:spcBef>
              <a:buNone/>
            </a:pPr>
            <a:endParaRPr lang="e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Shape 15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2" name="Shape 15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Here is an interesting thought experiment, ask yourself how you would code differently if all main memory accesses were 10x slower.</a:t>
            </a:r>
          </a:p>
          <a:p>
            <a:pPr lvl="0">
              <a:spcBef>
                <a:spcPts val="0"/>
              </a:spcBef>
              <a:buNone/>
            </a:pPr>
            <a:r>
              <a:rPr lang="en"/>
              <a:t>This is actually quite a reasonable mindset for writing high performance code on modern CPUs.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Shape 1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1" name="Shape 14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dirty="0">
                <a:solidFill>
                  <a:schemeClr val="dk1"/>
                </a:solidFill>
              </a:rPr>
              <a:t>To ensure that MoonRay scales </a:t>
            </a:r>
            <a:r>
              <a:rPr lang="en" dirty="0" smtClean="0">
                <a:solidFill>
                  <a:schemeClr val="dk1"/>
                </a:solidFill>
              </a:rPr>
              <a:t>well, </a:t>
            </a:r>
            <a:r>
              <a:rPr lang="en" dirty="0">
                <a:solidFill>
                  <a:schemeClr val="dk1"/>
                </a:solidFill>
              </a:rPr>
              <a:t>we removed all locking and thread synchronization from within the rendering phase, with </a:t>
            </a:r>
            <a:r>
              <a:rPr lang="en" dirty="0" smtClean="0">
                <a:solidFill>
                  <a:schemeClr val="dk1"/>
                </a:solidFill>
              </a:rPr>
              <a:t>a couple of</a:t>
            </a:r>
            <a:r>
              <a:rPr lang="en" baseline="0" dirty="0" smtClean="0">
                <a:solidFill>
                  <a:schemeClr val="dk1"/>
                </a:solidFill>
              </a:rPr>
              <a:t> small </a:t>
            </a:r>
            <a:r>
              <a:rPr lang="en" dirty="0" smtClean="0">
                <a:solidFill>
                  <a:schemeClr val="dk1"/>
                </a:solidFill>
              </a:rPr>
              <a:t>exceptions</a:t>
            </a:r>
            <a:r>
              <a:rPr lang="en" dirty="0">
                <a:solidFill>
                  <a:schemeClr val="dk1"/>
                </a:solidFill>
              </a:rPr>
              <a:t>.</a:t>
            </a:r>
          </a:p>
          <a:p>
            <a:pPr lvl="0">
              <a:spcBef>
                <a:spcPts val="0"/>
              </a:spcBef>
              <a:buNone/>
            </a:pPr>
            <a:endParaRPr dirty="0">
              <a:solidFill>
                <a:schemeClr val="dk1"/>
              </a:solidFill>
            </a:endParaRPr>
          </a:p>
          <a:p>
            <a:pPr lvl="0">
              <a:spcBef>
                <a:spcPts val="0"/>
              </a:spcBef>
              <a:buNone/>
            </a:pPr>
            <a:r>
              <a:rPr lang="en" dirty="0">
                <a:solidFill>
                  <a:schemeClr val="dk1"/>
                </a:solidFill>
              </a:rPr>
              <a:t>The decision to avoiding locking was impactful - for example, during the render phase it </a:t>
            </a:r>
            <a:r>
              <a:rPr lang="en" dirty="0" smtClean="0">
                <a:solidFill>
                  <a:schemeClr val="dk1"/>
                </a:solidFill>
              </a:rPr>
              <a:t>ruled </a:t>
            </a:r>
            <a:r>
              <a:rPr lang="en" dirty="0">
                <a:solidFill>
                  <a:schemeClr val="dk1"/>
                </a:solidFill>
              </a:rPr>
              <a:t>out </a:t>
            </a:r>
            <a:r>
              <a:rPr lang="en" dirty="0" smtClean="0">
                <a:solidFill>
                  <a:schemeClr val="dk1"/>
                </a:solidFill>
              </a:rPr>
              <a:t>allocating</a:t>
            </a:r>
            <a:r>
              <a:rPr lang="en" baseline="0" dirty="0" smtClean="0">
                <a:solidFill>
                  <a:schemeClr val="dk1"/>
                </a:solidFill>
              </a:rPr>
              <a:t> memory </a:t>
            </a:r>
            <a:r>
              <a:rPr lang="en" dirty="0" smtClean="0">
                <a:solidFill>
                  <a:schemeClr val="dk1"/>
                </a:solidFill>
              </a:rPr>
              <a:t>from </a:t>
            </a:r>
            <a:r>
              <a:rPr lang="en" dirty="0">
                <a:solidFill>
                  <a:schemeClr val="dk1"/>
                </a:solidFill>
              </a:rPr>
              <a:t>the global </a:t>
            </a:r>
            <a:r>
              <a:rPr lang="en" dirty="0" smtClean="0">
                <a:solidFill>
                  <a:schemeClr val="dk1"/>
                </a:solidFill>
              </a:rPr>
              <a:t>heap, </a:t>
            </a:r>
            <a:r>
              <a:rPr lang="en" dirty="0">
                <a:solidFill>
                  <a:schemeClr val="dk1"/>
                </a:solidFill>
              </a:rPr>
              <a:t>or running any deferred procedurals. </a:t>
            </a:r>
          </a:p>
          <a:p>
            <a:pPr lvl="0">
              <a:spcBef>
                <a:spcPts val="0"/>
              </a:spcBef>
              <a:buNone/>
            </a:pPr>
            <a:endParaRPr dirty="0">
              <a:solidFill>
                <a:schemeClr val="dk1"/>
              </a:solidFill>
            </a:endParaRPr>
          </a:p>
          <a:p>
            <a:pPr lvl="0">
              <a:spcBef>
                <a:spcPts val="0"/>
              </a:spcBef>
              <a:buClr>
                <a:schemeClr val="dk1"/>
              </a:buClr>
              <a:buSzPct val="100000"/>
              <a:buFont typeface="Arial"/>
              <a:buNone/>
            </a:pPr>
            <a:r>
              <a:rPr lang="en" dirty="0" smtClean="0">
                <a:solidFill>
                  <a:schemeClr val="dk1"/>
                </a:solidFill>
              </a:rPr>
              <a:t>In return though, we </a:t>
            </a:r>
            <a:r>
              <a:rPr lang="en" dirty="0">
                <a:solidFill>
                  <a:schemeClr val="dk1"/>
                </a:solidFill>
              </a:rPr>
              <a:t>observe </a:t>
            </a:r>
            <a:r>
              <a:rPr lang="en" dirty="0" smtClean="0">
                <a:solidFill>
                  <a:schemeClr val="dk1"/>
                </a:solidFill>
              </a:rPr>
              <a:t>near linear </a:t>
            </a:r>
            <a:r>
              <a:rPr lang="en" dirty="0">
                <a:solidFill>
                  <a:schemeClr val="dk1"/>
                </a:solidFill>
              </a:rPr>
              <a:t>scaling </a:t>
            </a:r>
            <a:r>
              <a:rPr lang="en" dirty="0" smtClean="0">
                <a:solidFill>
                  <a:schemeClr val="dk1"/>
                </a:solidFill>
              </a:rPr>
              <a:t>all the way</a:t>
            </a:r>
            <a:r>
              <a:rPr lang="en" baseline="0" dirty="0" smtClean="0">
                <a:solidFill>
                  <a:schemeClr val="dk1"/>
                </a:solidFill>
              </a:rPr>
              <a:t> up to </a:t>
            </a:r>
            <a:r>
              <a:rPr lang="en" dirty="0" smtClean="0">
                <a:solidFill>
                  <a:schemeClr val="dk1"/>
                </a:solidFill>
              </a:rPr>
              <a:t>100s </a:t>
            </a:r>
            <a:r>
              <a:rPr lang="en" dirty="0">
                <a:solidFill>
                  <a:schemeClr val="dk1"/>
                </a:solidFill>
              </a:rPr>
              <a:t>of cores.</a:t>
            </a:r>
          </a:p>
          <a:p>
            <a:pPr lvl="0" rtl="0">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So the scalar code path in MoonRay represents our best attempt at making a very performant scalar path tracer.</a:t>
            </a:r>
          </a:p>
          <a:p>
            <a:pPr lvl="0">
              <a:spcBef>
                <a:spcPts val="0"/>
              </a:spcBef>
              <a:buNone/>
            </a:pPr>
            <a:endParaRPr dirty="0"/>
          </a:p>
          <a:p>
            <a:pPr lvl="0">
              <a:spcBef>
                <a:spcPts val="0"/>
              </a:spcBef>
              <a:buNone/>
            </a:pPr>
            <a:r>
              <a:rPr lang="en" dirty="0"/>
              <a:t>In implementing this code path, much of the low hanging optimization fruit was picked.</a:t>
            </a:r>
          </a:p>
          <a:p>
            <a:pPr lvl="0">
              <a:spcBef>
                <a:spcPts val="0"/>
              </a:spcBef>
              <a:buNone/>
            </a:pPr>
            <a:endParaRPr dirty="0"/>
          </a:p>
          <a:p>
            <a:pPr lvl="0">
              <a:spcBef>
                <a:spcPts val="0"/>
              </a:spcBef>
              <a:buNone/>
            </a:pPr>
            <a:r>
              <a:rPr lang="en" dirty="0"/>
              <a:t>Still a non-trivial area of the CPU die was seeing very little use in our code, that was the area devoted to SIMD operations.</a:t>
            </a:r>
          </a:p>
          <a:p>
            <a:pPr lvl="0">
              <a:spcBef>
                <a:spcPts val="0"/>
              </a:spcBef>
              <a:buNone/>
            </a:pPr>
            <a:endParaRPr dirty="0"/>
          </a:p>
          <a:p>
            <a:pPr lvl="0">
              <a:spcBef>
                <a:spcPts val="0"/>
              </a:spcBef>
              <a:buNone/>
            </a:pPr>
            <a:r>
              <a:rPr lang="en" dirty="0"/>
              <a:t>An early mantra became “Keep all vector lanes of all cores busy all the time with meaningful work”.</a:t>
            </a:r>
          </a:p>
          <a:p>
            <a:pPr lvl="0">
              <a:spcBef>
                <a:spcPts val="0"/>
              </a:spcBef>
              <a:buNone/>
            </a:pPr>
            <a:endParaRPr dirty="0"/>
          </a:p>
          <a:p>
            <a:pPr lvl="0" rtl="0">
              <a:spcBef>
                <a:spcPts val="0"/>
              </a:spcBef>
              <a:buNone/>
            </a:pPr>
            <a:r>
              <a:rPr lang="en" dirty="0"/>
              <a:t>This isn’t actually achievable in practice, but served as a goal to strive toward.</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51435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5143500"/>
          </a:xfrm>
          <a:prstGeom prst="rect">
            <a:avLst/>
          </a:prstGeom>
        </p:spPr>
      </p:pic>
      <p:grpSp>
        <p:nvGrpSpPr>
          <p:cNvPr id="4" name="Group 17"/>
          <p:cNvGrpSpPr/>
          <p:nvPr/>
        </p:nvGrpSpPr>
        <p:grpSpPr>
          <a:xfrm>
            <a:off x="0" y="4972764"/>
            <a:ext cx="9144000" cy="17145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028701"/>
            <a:ext cx="6781800" cy="802481"/>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1828800"/>
            <a:ext cx="6781800" cy="5715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4957763"/>
            <a:ext cx="1524000" cy="171450"/>
          </a:xfrm>
        </p:spPr>
        <p:txBody>
          <a:bodyPr/>
          <a:lstStyle/>
          <a:p>
            <a:fld id="{537D3102-AD23-4BFF-87AE-61567A0BE8E3}" type="datetime1">
              <a:rPr lang="en-US" smtClean="0"/>
              <a:t>8/3/2017</a:t>
            </a:fld>
            <a:endParaRPr lang="en-US" dirty="0"/>
          </a:p>
        </p:txBody>
      </p:sp>
      <p:sp>
        <p:nvSpPr>
          <p:cNvPr id="20" name="Slide Number Placeholder 19"/>
          <p:cNvSpPr>
            <a:spLocks noGrp="1"/>
          </p:cNvSpPr>
          <p:nvPr>
            <p:ph type="sldNum" sz="quarter" idx="11"/>
          </p:nvPr>
        </p:nvSpPr>
        <p:spPr>
          <a:xfrm>
            <a:off x="7924800" y="4957763"/>
            <a:ext cx="1198880" cy="171450"/>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21" name="Footer Placeholder 20"/>
          <p:cNvSpPr>
            <a:spLocks noGrp="1"/>
          </p:cNvSpPr>
          <p:nvPr>
            <p:ph type="ftr" sz="quarter" idx="12"/>
          </p:nvPr>
        </p:nvSpPr>
        <p:spPr>
          <a:xfrm>
            <a:off x="457200" y="4958334"/>
            <a:ext cx="5600700" cy="171450"/>
          </a:xfrm>
        </p:spPr>
        <p:txBody>
          <a:bodyPr/>
          <a:lstStyle/>
          <a:p>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4973479"/>
            <a:ext cx="9144000" cy="17145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43FABC42-E576-4B96-A2BC-C9DCC9DAE463}" type="datetime1">
              <a:rPr lang="en-US" smtClean="0"/>
              <a:t>8/3/2017</a:t>
            </a:fld>
            <a:endParaRPr lang="en-US" dirty="0"/>
          </a:p>
        </p:txBody>
      </p:sp>
      <p:sp>
        <p:nvSpPr>
          <p:cNvPr id="23" name="Slide Number Placeholder 22"/>
          <p:cNvSpPr>
            <a:spLocks noGrp="1"/>
          </p:cNvSpPr>
          <p:nvPr>
            <p:ph type="sldNum" sz="quarter" idx="11"/>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24" name="Footer Placeholder 23"/>
          <p:cNvSpPr>
            <a:spLocks noGrp="1"/>
          </p:cNvSpPr>
          <p:nvPr>
            <p:ph type="ftr" sz="quarter" idx="12"/>
          </p:nvPr>
        </p:nvSpPr>
        <p:spPr/>
        <p:txBody>
          <a:bodyPr/>
          <a:lstStyle/>
          <a:p>
            <a:endParaRPr lang="en-US" dirty="0"/>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302896"/>
            <a:ext cx="9144000" cy="40005"/>
          </a:xfrm>
          <a:prstGeom prst="rect">
            <a:avLst/>
          </a:prstGeom>
        </p:spPr>
      </p:pic>
      <p:pic>
        <p:nvPicPr>
          <p:cNvPr id="14" name="Picture 13" descr="2_01.jpg"/>
          <p:cNvPicPr>
            <a:picLocks noChangeAspect="1"/>
          </p:cNvPicPr>
          <p:nvPr/>
        </p:nvPicPr>
        <p:blipFill>
          <a:blip r:embed="rId3"/>
          <a:stretch>
            <a:fillRect/>
          </a:stretch>
        </p:blipFill>
        <p:spPr>
          <a:xfrm>
            <a:off x="0" y="1"/>
            <a:ext cx="9144000" cy="302895"/>
          </a:xfrm>
          <a:prstGeom prst="rect">
            <a:avLst/>
          </a:prstGeom>
        </p:spPr>
      </p:pic>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1814"/>
            <a:ext cx="2057400" cy="415280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38912"/>
            <a:ext cx="6019800" cy="41559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4973479"/>
            <a:ext cx="9144000" cy="17145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E6B9B64A-A574-4632-8FB6-30501D3E1ACB}" type="datetime1">
              <a:rPr lang="en-US" smtClean="0"/>
              <a:t>8/3/2017</a:t>
            </a:fld>
            <a:endParaRPr lang="en-US" dirty="0"/>
          </a:p>
        </p:txBody>
      </p:sp>
      <p:sp>
        <p:nvSpPr>
          <p:cNvPr id="23" name="Slide Number Placeholder 22"/>
          <p:cNvSpPr>
            <a:spLocks noGrp="1"/>
          </p:cNvSpPr>
          <p:nvPr>
            <p:ph type="sldNum" sz="quarter" idx="11"/>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24" name="Footer Placeholder 23"/>
          <p:cNvSpPr>
            <a:spLocks noGrp="1"/>
          </p:cNvSpPr>
          <p:nvPr>
            <p:ph type="ftr" sz="quarter" idx="12"/>
          </p:nvPr>
        </p:nvSpPr>
        <p:spPr/>
        <p:txBody>
          <a:bodyPr/>
          <a:lstStyle/>
          <a:p>
            <a:endParaRPr lang="en-US" dirty="0"/>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302896"/>
            <a:ext cx="9144000" cy="40005"/>
          </a:xfrm>
          <a:prstGeom prst="rect">
            <a:avLst/>
          </a:prstGeom>
        </p:spPr>
      </p:pic>
      <p:pic>
        <p:nvPicPr>
          <p:cNvPr id="14" name="Picture 13" descr="2_01.jpg"/>
          <p:cNvPicPr>
            <a:picLocks noChangeAspect="1"/>
          </p:cNvPicPr>
          <p:nvPr/>
        </p:nvPicPr>
        <p:blipFill>
          <a:blip r:embed="rId3"/>
          <a:stretch>
            <a:fillRect/>
          </a:stretch>
        </p:blipFill>
        <p:spPr>
          <a:xfrm>
            <a:off x="0" y="1"/>
            <a:ext cx="9144000" cy="302895"/>
          </a:xfrm>
          <a:prstGeom prst="rect">
            <a:avLst/>
          </a:prstGeom>
        </p:spPr>
      </p:pic>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1"/>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51435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5143500"/>
          </a:xfrm>
          <a:prstGeom prst="rect">
            <a:avLst/>
          </a:prstGeom>
        </p:spPr>
      </p:pic>
      <p:grpSp>
        <p:nvGrpSpPr>
          <p:cNvPr id="4" name="Group 17"/>
          <p:cNvGrpSpPr/>
          <p:nvPr/>
        </p:nvGrpSpPr>
        <p:grpSpPr>
          <a:xfrm>
            <a:off x="0" y="4972764"/>
            <a:ext cx="9144000" cy="17145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57200" y="1028701"/>
            <a:ext cx="6781800" cy="802481"/>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1828800"/>
            <a:ext cx="6781800" cy="5715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4957763"/>
            <a:ext cx="1524000" cy="171450"/>
          </a:xfrm>
        </p:spPr>
        <p:txBody>
          <a:bodyPr/>
          <a:lstStyle/>
          <a:p>
            <a:fld id="{537D3102-AD23-4BFF-87AE-61567A0BE8E3}" type="datetime1">
              <a:rPr lang="en-US" smtClean="0">
                <a:solidFill>
                  <a:prstClr val="black"/>
                </a:solidFill>
              </a:rPr>
              <a:pPr/>
              <a:t>8/3/2017</a:t>
            </a:fld>
            <a:endParaRPr lang="en-US" dirty="0">
              <a:solidFill>
                <a:prstClr val="black"/>
              </a:solidFill>
            </a:endParaRPr>
          </a:p>
        </p:txBody>
      </p:sp>
      <p:sp>
        <p:nvSpPr>
          <p:cNvPr id="20" name="Slide Number Placeholder 19"/>
          <p:cNvSpPr>
            <a:spLocks noGrp="1"/>
          </p:cNvSpPr>
          <p:nvPr>
            <p:ph type="sldNum" sz="quarter" idx="11"/>
          </p:nvPr>
        </p:nvSpPr>
        <p:spPr>
          <a:xfrm>
            <a:off x="7924800" y="4957763"/>
            <a:ext cx="1198880" cy="171450"/>
          </a:xfrm>
        </p:spPr>
        <p:txBody>
          <a:bodyPr/>
          <a:lstStyle/>
          <a:p>
            <a:fld id="{00000000-1234-1234-1234-123412341234}" type="slidenum">
              <a:rPr lang="en" sz="1000" smtClean="0">
                <a:solidFill>
                  <a:srgbClr val="000000"/>
                </a:solidFill>
              </a:rPr>
              <a:pPr/>
              <a:t>‹#›</a:t>
            </a:fld>
            <a:endParaRPr lang="en" sz="1000">
              <a:solidFill>
                <a:srgbClr val="000000"/>
              </a:solidFill>
            </a:endParaRPr>
          </a:p>
        </p:txBody>
      </p:sp>
      <p:sp>
        <p:nvSpPr>
          <p:cNvPr id="21" name="Footer Placeholder 20"/>
          <p:cNvSpPr>
            <a:spLocks noGrp="1"/>
          </p:cNvSpPr>
          <p:nvPr>
            <p:ph type="ftr" sz="quarter" idx="12"/>
          </p:nvPr>
        </p:nvSpPr>
        <p:spPr>
          <a:xfrm>
            <a:off x="457200" y="4958334"/>
            <a:ext cx="5600700" cy="171450"/>
          </a:xfrm>
        </p:spPr>
        <p:txBody>
          <a:bodyPr/>
          <a:lstStyle/>
          <a:p>
            <a:endParaRPr lang="en-US" dirty="0">
              <a:solidFill>
                <a:prstClr val="black"/>
              </a:solidFill>
            </a:endParaRPr>
          </a:p>
        </p:txBody>
      </p:sp>
    </p:spTree>
    <p:extLst>
      <p:ext uri="{BB962C8B-B14F-4D97-AF65-F5344CB8AC3E}">
        <p14:creationId xmlns:p14="http://schemas.microsoft.com/office/powerpoint/2010/main" val="347739985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4973479"/>
            <a:ext cx="9144000" cy="17145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302896"/>
            <a:ext cx="9144000" cy="40005"/>
          </a:xfrm>
          <a:prstGeom prst="rect">
            <a:avLst/>
          </a:prstGeom>
        </p:spPr>
      </p:pic>
      <p:pic>
        <p:nvPicPr>
          <p:cNvPr id="10" name="Picture 9" descr="2_01.jpg"/>
          <p:cNvPicPr>
            <a:picLocks noChangeAspect="1"/>
          </p:cNvPicPr>
          <p:nvPr/>
        </p:nvPicPr>
        <p:blipFill>
          <a:blip r:embed="rId3"/>
          <a:stretch>
            <a:fillRect/>
          </a:stretch>
        </p:blipFill>
        <p:spPr>
          <a:xfrm>
            <a:off x="0" y="1"/>
            <a:ext cx="9144000" cy="30289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B55F5725-E820-4B2A-A81C-15E6A453397F}" type="datetime1">
              <a:rPr lang="en-US" smtClean="0">
                <a:solidFill>
                  <a:prstClr val="black"/>
                </a:solidFill>
              </a:rPr>
              <a:pPr/>
              <a:t>8/3/2017</a:t>
            </a:fld>
            <a:endParaRPr lang="en-US" dirty="0">
              <a:solidFill>
                <a:prstClr val="black"/>
              </a:solidFill>
            </a:endParaRPr>
          </a:p>
        </p:txBody>
      </p:sp>
      <p:sp>
        <p:nvSpPr>
          <p:cNvPr id="18" name="Slide Number Placeholder 17"/>
          <p:cNvSpPr>
            <a:spLocks noGrp="1"/>
          </p:cNvSpPr>
          <p:nvPr>
            <p:ph type="sldNum" sz="quarter" idx="11"/>
          </p:nvPr>
        </p:nvSpPr>
        <p:spPr/>
        <p:txBody>
          <a:bodyPr/>
          <a:lstStyle/>
          <a:p>
            <a:fld id="{00000000-1234-1234-1234-123412341234}" type="slidenum">
              <a:rPr lang="en" sz="1000" smtClean="0">
                <a:solidFill>
                  <a:srgbClr val="000000"/>
                </a:solidFill>
              </a:rPr>
              <a:pPr/>
              <a:t>‹#›</a:t>
            </a:fld>
            <a:endParaRPr lang="en" sz="1000">
              <a:solidFill>
                <a:srgbClr val="000000"/>
              </a:solidFill>
            </a:endParaRPr>
          </a:p>
        </p:txBody>
      </p:sp>
      <p:sp>
        <p:nvSpPr>
          <p:cNvPr id="20" name="Footer Placeholder 19"/>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247720435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4972050"/>
            <a:ext cx="7705726" cy="17145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1752603" y="3933827"/>
            <a:ext cx="6934199" cy="866775"/>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3" y="3086101"/>
            <a:ext cx="6934199" cy="847725"/>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5143500"/>
          </a:xfrm>
          <a:prstGeom prst="rect">
            <a:avLst/>
          </a:prstGeom>
        </p:spPr>
      </p:pic>
      <p:sp>
        <p:nvSpPr>
          <p:cNvPr id="24" name="Date Placeholder 23"/>
          <p:cNvSpPr>
            <a:spLocks noGrp="1"/>
          </p:cNvSpPr>
          <p:nvPr>
            <p:ph type="dt" sz="half" idx="10"/>
          </p:nvPr>
        </p:nvSpPr>
        <p:spPr>
          <a:xfrm>
            <a:off x="7162800" y="4957763"/>
            <a:ext cx="1524000" cy="185166"/>
          </a:xfrm>
        </p:spPr>
        <p:txBody>
          <a:bodyPr/>
          <a:lstStyle/>
          <a:p>
            <a:fld id="{B68DB90A-5AB2-4BF4-8147-F4CADCC03FE3}" type="datetime1">
              <a:rPr lang="en-US" smtClean="0">
                <a:solidFill>
                  <a:prstClr val="black"/>
                </a:solidFill>
              </a:rPr>
              <a:pPr/>
              <a:t>8/3/2017</a:t>
            </a:fld>
            <a:endParaRPr lang="en-US" dirty="0">
              <a:solidFill>
                <a:prstClr val="black"/>
              </a:solidFill>
            </a:endParaRPr>
          </a:p>
        </p:txBody>
      </p:sp>
      <p:sp>
        <p:nvSpPr>
          <p:cNvPr id="25" name="Slide Number Placeholder 24"/>
          <p:cNvSpPr>
            <a:spLocks noGrp="1"/>
          </p:cNvSpPr>
          <p:nvPr>
            <p:ph type="sldNum" sz="quarter" idx="11"/>
          </p:nvPr>
        </p:nvSpPr>
        <p:spPr>
          <a:xfrm>
            <a:off x="8742680" y="4957763"/>
            <a:ext cx="381000" cy="185166"/>
          </a:xfrm>
        </p:spPr>
        <p:txBody>
          <a:bodyPr/>
          <a:lstStyle/>
          <a:p>
            <a:fld id="{00000000-1234-1234-1234-123412341234}" type="slidenum">
              <a:rPr lang="en" sz="1000" smtClean="0">
                <a:solidFill>
                  <a:srgbClr val="000000"/>
                </a:solidFill>
              </a:rPr>
              <a:pPr/>
              <a:t>‹#›</a:t>
            </a:fld>
            <a:endParaRPr lang="en" sz="1000">
              <a:solidFill>
                <a:srgbClr val="000000"/>
              </a:solidFill>
            </a:endParaRPr>
          </a:p>
        </p:txBody>
      </p:sp>
      <p:sp>
        <p:nvSpPr>
          <p:cNvPr id="26" name="Footer Placeholder 25"/>
          <p:cNvSpPr>
            <a:spLocks noGrp="1"/>
          </p:cNvSpPr>
          <p:nvPr>
            <p:ph type="ftr" sz="quarter" idx="12"/>
          </p:nvPr>
        </p:nvSpPr>
        <p:spPr>
          <a:xfrm>
            <a:off x="1524000" y="4957762"/>
            <a:ext cx="5562600" cy="185738"/>
          </a:xfrm>
        </p:spPr>
        <p:txBody>
          <a:bodyPr/>
          <a:lstStyle/>
          <a:p>
            <a:endParaRPr lang="en-US" dirty="0">
              <a:solidFill>
                <a:prstClr val="black"/>
              </a:solidFill>
            </a:endParaRPr>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5143500"/>
          </a:xfrm>
          <a:prstGeom prst="rect">
            <a:avLst/>
          </a:prstGeom>
        </p:spPr>
      </p:pic>
    </p:spTree>
    <p:extLst>
      <p:ext uri="{BB962C8B-B14F-4D97-AF65-F5344CB8AC3E}">
        <p14:creationId xmlns:p14="http://schemas.microsoft.com/office/powerpoint/2010/main" val="72712948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302896"/>
            <a:ext cx="9144000" cy="4000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1"/>
            <a:ext cx="9144000" cy="302895"/>
          </a:xfrm>
          <a:prstGeom prst="rect">
            <a:avLst/>
          </a:prstGeom>
        </p:spPr>
      </p:pic>
      <p:sp>
        <p:nvSpPr>
          <p:cNvPr id="14" name="Content Placeholder 13"/>
          <p:cNvSpPr>
            <a:spLocks noGrp="1"/>
          </p:cNvSpPr>
          <p:nvPr>
            <p:ph sz="quarter" idx="13"/>
          </p:nvPr>
        </p:nvSpPr>
        <p:spPr>
          <a:xfrm>
            <a:off x="457200" y="1485900"/>
            <a:ext cx="40386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485900"/>
            <a:ext cx="40386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4973479"/>
            <a:ext cx="9144000" cy="17145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Date Placeholder 19"/>
          <p:cNvSpPr>
            <a:spLocks noGrp="1"/>
          </p:cNvSpPr>
          <p:nvPr>
            <p:ph type="dt" sz="half" idx="15"/>
          </p:nvPr>
        </p:nvSpPr>
        <p:spPr/>
        <p:txBody>
          <a:bodyPr/>
          <a:lstStyle/>
          <a:p>
            <a:fld id="{FC7ECF7D-CB0D-4FDB-902B-9E5CD56B2F3F}" type="datetime1">
              <a:rPr lang="en-US" smtClean="0">
                <a:solidFill>
                  <a:prstClr val="black"/>
                </a:solidFill>
              </a:rPr>
              <a:pPr/>
              <a:t>8/3/2017</a:t>
            </a:fld>
            <a:endParaRPr lang="en-US" dirty="0">
              <a:solidFill>
                <a:prstClr val="black"/>
              </a:solidFill>
            </a:endParaRPr>
          </a:p>
        </p:txBody>
      </p:sp>
      <p:sp>
        <p:nvSpPr>
          <p:cNvPr id="21" name="Slide Number Placeholder 20"/>
          <p:cNvSpPr>
            <a:spLocks noGrp="1"/>
          </p:cNvSpPr>
          <p:nvPr>
            <p:ph type="sldNum" sz="quarter" idx="16"/>
          </p:nvPr>
        </p:nvSpPr>
        <p:spPr/>
        <p:txBody>
          <a:bodyPr/>
          <a:lstStyle/>
          <a:p>
            <a:fld id="{00000000-1234-1234-1234-123412341234}" type="slidenum">
              <a:rPr lang="en" sz="1000" smtClean="0">
                <a:solidFill>
                  <a:srgbClr val="000000"/>
                </a:solidFill>
              </a:rPr>
              <a:pPr/>
              <a:t>‹#›</a:t>
            </a:fld>
            <a:endParaRPr lang="en" sz="1000">
              <a:solidFill>
                <a:srgbClr val="000000"/>
              </a:solidFill>
            </a:endParaRPr>
          </a:p>
        </p:txBody>
      </p:sp>
      <p:sp>
        <p:nvSpPr>
          <p:cNvPr id="22" name="Footer Placeholder 21"/>
          <p:cNvSpPr>
            <a:spLocks noGrp="1"/>
          </p:cNvSpPr>
          <p:nvPr>
            <p:ph type="ftr" sz="quarter" idx="17"/>
          </p:nvPr>
        </p:nvSpPr>
        <p:spPr/>
        <p:txBody>
          <a:bodyPr/>
          <a:lstStyle/>
          <a:p>
            <a:endParaRPr lang="en-US" dirty="0">
              <a:solidFill>
                <a:prstClr val="black"/>
              </a:solidFill>
            </a:endParaRPr>
          </a:p>
        </p:txBody>
      </p:sp>
    </p:spTree>
    <p:extLst>
      <p:ext uri="{BB962C8B-B14F-4D97-AF65-F5344CB8AC3E}">
        <p14:creationId xmlns:p14="http://schemas.microsoft.com/office/powerpoint/2010/main" val="386874045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5900"/>
            <a:ext cx="4040188" cy="30837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1"/>
            <a:ext cx="9144000" cy="302895"/>
          </a:xfrm>
          <a:prstGeom prst="rect">
            <a:avLst/>
          </a:prstGeom>
        </p:spPr>
      </p:pic>
      <p:sp>
        <p:nvSpPr>
          <p:cNvPr id="15" name="Text Placeholder 2"/>
          <p:cNvSpPr>
            <a:spLocks noGrp="1"/>
          </p:cNvSpPr>
          <p:nvPr>
            <p:ph type="body" idx="13"/>
          </p:nvPr>
        </p:nvSpPr>
        <p:spPr>
          <a:xfrm>
            <a:off x="4648200" y="1485900"/>
            <a:ext cx="4040188" cy="30837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1828800"/>
            <a:ext cx="4038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1828800"/>
            <a:ext cx="4038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302896"/>
            <a:ext cx="9144000" cy="40005"/>
          </a:xfrm>
          <a:prstGeom prst="rect">
            <a:avLst/>
          </a:prstGeom>
        </p:spPr>
      </p:pic>
      <p:grpSp>
        <p:nvGrpSpPr>
          <p:cNvPr id="4" name="Group 17"/>
          <p:cNvGrpSpPr/>
          <p:nvPr/>
        </p:nvGrpSpPr>
        <p:grpSpPr>
          <a:xfrm>
            <a:off x="0" y="4973479"/>
            <a:ext cx="9144000" cy="17145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 name="Date Placeholder 22"/>
          <p:cNvSpPr>
            <a:spLocks noGrp="1"/>
          </p:cNvSpPr>
          <p:nvPr>
            <p:ph type="dt" sz="half" idx="16"/>
          </p:nvPr>
        </p:nvSpPr>
        <p:spPr/>
        <p:txBody>
          <a:bodyPr/>
          <a:lstStyle/>
          <a:p>
            <a:fld id="{C1155614-9033-4786-9235-17DD4EEE6651}" type="datetime1">
              <a:rPr lang="en-US" smtClean="0">
                <a:solidFill>
                  <a:prstClr val="black"/>
                </a:solidFill>
              </a:rPr>
              <a:pPr/>
              <a:t>8/3/2017</a:t>
            </a:fld>
            <a:endParaRPr lang="en-US" dirty="0">
              <a:solidFill>
                <a:prstClr val="black"/>
              </a:solidFill>
            </a:endParaRPr>
          </a:p>
        </p:txBody>
      </p:sp>
      <p:sp>
        <p:nvSpPr>
          <p:cNvPr id="24" name="Slide Number Placeholder 23"/>
          <p:cNvSpPr>
            <a:spLocks noGrp="1"/>
          </p:cNvSpPr>
          <p:nvPr>
            <p:ph type="sldNum" sz="quarter" idx="17"/>
          </p:nvPr>
        </p:nvSpPr>
        <p:spPr/>
        <p:txBody>
          <a:bodyPr/>
          <a:lstStyle/>
          <a:p>
            <a:fld id="{00000000-1234-1234-1234-123412341234}" type="slidenum">
              <a:rPr lang="en" sz="1000" smtClean="0">
                <a:solidFill>
                  <a:srgbClr val="000000"/>
                </a:solidFill>
              </a:rPr>
              <a:pPr/>
              <a:t>‹#›</a:t>
            </a:fld>
            <a:endParaRPr lang="en" sz="1000">
              <a:solidFill>
                <a:srgbClr val="000000"/>
              </a:solidFill>
            </a:endParaRPr>
          </a:p>
        </p:txBody>
      </p:sp>
      <p:sp>
        <p:nvSpPr>
          <p:cNvPr id="25" name="Footer Placeholder 24"/>
          <p:cNvSpPr>
            <a:spLocks noGrp="1"/>
          </p:cNvSpPr>
          <p:nvPr>
            <p:ph type="ftr" sz="quarter" idx="18"/>
          </p:nvPr>
        </p:nvSpPr>
        <p:spPr/>
        <p:txBody>
          <a:bodyPr/>
          <a:lstStyle/>
          <a:p>
            <a:endParaRPr lang="en-US" dirty="0">
              <a:solidFill>
                <a:prstClr val="black"/>
              </a:solidFill>
            </a:endParaRPr>
          </a:p>
        </p:txBody>
      </p:sp>
    </p:spTree>
    <p:extLst>
      <p:ext uri="{BB962C8B-B14F-4D97-AF65-F5344CB8AC3E}">
        <p14:creationId xmlns:p14="http://schemas.microsoft.com/office/powerpoint/2010/main" val="184110247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1"/>
            <a:ext cx="9144000" cy="302895"/>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302896"/>
            <a:ext cx="9144000" cy="40005"/>
          </a:xfrm>
          <a:prstGeom prst="rect">
            <a:avLst/>
          </a:prstGeom>
        </p:spPr>
      </p:pic>
      <p:grpSp>
        <p:nvGrpSpPr>
          <p:cNvPr id="3" name="Group 11"/>
          <p:cNvGrpSpPr/>
          <p:nvPr/>
        </p:nvGrpSpPr>
        <p:grpSpPr>
          <a:xfrm>
            <a:off x="0" y="4973479"/>
            <a:ext cx="9144000" cy="17145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Date Placeholder 15"/>
          <p:cNvSpPr>
            <a:spLocks noGrp="1"/>
          </p:cNvSpPr>
          <p:nvPr>
            <p:ph type="dt" sz="half" idx="10"/>
          </p:nvPr>
        </p:nvSpPr>
        <p:spPr/>
        <p:txBody>
          <a:bodyPr/>
          <a:lstStyle/>
          <a:p>
            <a:fld id="{63DFD299-E27D-455F-9667-E019E6CEA2DD}" type="datetime1">
              <a:rPr lang="en-US" smtClean="0">
                <a:solidFill>
                  <a:prstClr val="black"/>
                </a:solidFill>
              </a:rPr>
              <a:pPr/>
              <a:t>8/3/2017</a:t>
            </a:fld>
            <a:endParaRPr lang="en-US" dirty="0">
              <a:solidFill>
                <a:prstClr val="black"/>
              </a:solidFill>
            </a:endParaRPr>
          </a:p>
        </p:txBody>
      </p:sp>
      <p:sp>
        <p:nvSpPr>
          <p:cNvPr id="17" name="Slide Number Placeholder 16"/>
          <p:cNvSpPr>
            <a:spLocks noGrp="1"/>
          </p:cNvSpPr>
          <p:nvPr>
            <p:ph type="sldNum" sz="quarter" idx="11"/>
          </p:nvPr>
        </p:nvSpPr>
        <p:spPr/>
        <p:txBody>
          <a:bodyPr/>
          <a:lstStyle/>
          <a:p>
            <a:fld id="{00000000-1234-1234-1234-123412341234}" type="slidenum">
              <a:rPr lang="en" sz="1000" smtClean="0">
                <a:solidFill>
                  <a:srgbClr val="000000"/>
                </a:solidFill>
              </a:rPr>
              <a:pPr/>
              <a:t>‹#›</a:t>
            </a:fld>
            <a:endParaRPr lang="en" sz="1000">
              <a:solidFill>
                <a:srgbClr val="000000"/>
              </a:solidFill>
            </a:endParaRPr>
          </a:p>
        </p:txBody>
      </p:sp>
      <p:sp>
        <p:nvSpPr>
          <p:cNvPr id="18" name="Footer Placeholder 17"/>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299212332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4973479"/>
            <a:ext cx="9144000" cy="17145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302896"/>
            <a:ext cx="9144000" cy="40005"/>
          </a:xfrm>
          <a:prstGeom prst="rect">
            <a:avLst/>
          </a:prstGeom>
        </p:spPr>
      </p:pic>
      <p:pic>
        <p:nvPicPr>
          <p:cNvPr id="10" name="Picture 9" descr="2_01.jpg"/>
          <p:cNvPicPr>
            <a:picLocks noChangeAspect="1"/>
          </p:cNvPicPr>
          <p:nvPr/>
        </p:nvPicPr>
        <p:blipFill>
          <a:blip r:embed="rId3"/>
          <a:stretch>
            <a:fillRect/>
          </a:stretch>
        </p:blipFill>
        <p:spPr>
          <a:xfrm>
            <a:off x="0" y="1"/>
            <a:ext cx="9144000" cy="30289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B55F5725-E820-4B2A-A81C-15E6A453397F}" type="datetime1">
              <a:rPr lang="en-US" smtClean="0"/>
              <a:t>8/3/2017</a:t>
            </a:fld>
            <a:endParaRPr lang="en-US" dirty="0"/>
          </a:p>
        </p:txBody>
      </p:sp>
      <p:sp>
        <p:nvSpPr>
          <p:cNvPr id="18" name="Slide Number Placeholder 17"/>
          <p:cNvSpPr>
            <a:spLocks noGrp="1"/>
          </p:cNvSpPr>
          <p:nvPr>
            <p:ph type="sldNum" sz="quarter" idx="11"/>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20" name="Footer Placeholder 19"/>
          <p:cNvSpPr>
            <a:spLocks noGrp="1"/>
          </p:cNvSpPr>
          <p:nvPr>
            <p:ph type="ftr" sz="quarter" idx="12"/>
          </p:nvPr>
        </p:nvSpPr>
        <p:spPr/>
        <p:txBody>
          <a:bodyPr/>
          <a:lstStyle/>
          <a:p>
            <a:endParaRPr lang="en-US" dirty="0"/>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8"/>
          <p:cNvGrpSpPr/>
          <p:nvPr/>
        </p:nvGrpSpPr>
        <p:grpSpPr>
          <a:xfrm>
            <a:off x="0" y="4973479"/>
            <a:ext cx="9144000" cy="17145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3" name="Date Placeholder 12"/>
          <p:cNvSpPr>
            <a:spLocks noGrp="1"/>
          </p:cNvSpPr>
          <p:nvPr>
            <p:ph type="dt" sz="half" idx="10"/>
          </p:nvPr>
        </p:nvSpPr>
        <p:spPr/>
        <p:txBody>
          <a:bodyPr/>
          <a:lstStyle/>
          <a:p>
            <a:fld id="{83CAA9CB-1752-48C5-8105-E376DCE212C0}" type="datetime1">
              <a:rPr lang="en-US" smtClean="0">
                <a:solidFill>
                  <a:prstClr val="black"/>
                </a:solidFill>
              </a:rPr>
              <a:pPr/>
              <a:t>8/3/2017</a:t>
            </a:fld>
            <a:endParaRPr lang="en-US" dirty="0">
              <a:solidFill>
                <a:prstClr val="black"/>
              </a:solidFill>
            </a:endParaRPr>
          </a:p>
        </p:txBody>
      </p:sp>
      <p:sp>
        <p:nvSpPr>
          <p:cNvPr id="14" name="Slide Number Placeholder 13"/>
          <p:cNvSpPr>
            <a:spLocks noGrp="1"/>
          </p:cNvSpPr>
          <p:nvPr>
            <p:ph type="sldNum" sz="quarter" idx="11"/>
          </p:nvPr>
        </p:nvSpPr>
        <p:spPr/>
        <p:txBody>
          <a:bodyPr/>
          <a:lstStyle/>
          <a:p>
            <a:fld id="{00000000-1234-1234-1234-123412341234}" type="slidenum">
              <a:rPr lang="en" smtClean="0">
                <a:solidFill>
                  <a:prstClr val="black"/>
                </a:solidFill>
              </a:rPr>
              <a:pPr/>
              <a:t>‹#›</a:t>
            </a:fld>
            <a:endParaRPr lang="en">
              <a:solidFill>
                <a:prstClr val="black"/>
              </a:solidFill>
            </a:endParaRPr>
          </a:p>
        </p:txBody>
      </p:sp>
      <p:sp>
        <p:nvSpPr>
          <p:cNvPr id="22" name="Footer Placeholder 21"/>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3043844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1"/>
            <a:ext cx="9144000" cy="302895"/>
          </a:xfrm>
          <a:prstGeom prst="rect">
            <a:avLst/>
          </a:prstGeom>
        </p:spPr>
      </p:pic>
      <p:sp>
        <p:nvSpPr>
          <p:cNvPr id="13" name="Text Placeholder 2"/>
          <p:cNvSpPr>
            <a:spLocks noGrp="1"/>
          </p:cNvSpPr>
          <p:nvPr>
            <p:ph type="title"/>
          </p:nvPr>
        </p:nvSpPr>
        <p:spPr>
          <a:xfrm>
            <a:off x="457200" y="1143000"/>
            <a:ext cx="3352800" cy="6858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143000"/>
            <a:ext cx="42672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1885949"/>
            <a:ext cx="3352800" cy="2345436"/>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302896"/>
            <a:ext cx="9144000" cy="40005"/>
          </a:xfrm>
          <a:prstGeom prst="rect">
            <a:avLst/>
          </a:prstGeom>
        </p:spPr>
      </p:pic>
      <p:grpSp>
        <p:nvGrpSpPr>
          <p:cNvPr id="2" name="Group 15"/>
          <p:cNvGrpSpPr/>
          <p:nvPr/>
        </p:nvGrpSpPr>
        <p:grpSpPr>
          <a:xfrm>
            <a:off x="0" y="4973479"/>
            <a:ext cx="9144000" cy="17145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Date Placeholder 19"/>
          <p:cNvSpPr>
            <a:spLocks noGrp="1"/>
          </p:cNvSpPr>
          <p:nvPr>
            <p:ph type="dt" sz="half" idx="15"/>
          </p:nvPr>
        </p:nvSpPr>
        <p:spPr/>
        <p:txBody>
          <a:bodyPr/>
          <a:lstStyle/>
          <a:p>
            <a:fld id="{C01F1C62-8F5A-4581-84EA-8C88B3391AE6}" type="datetime1">
              <a:rPr lang="en-US" smtClean="0">
                <a:solidFill>
                  <a:prstClr val="black"/>
                </a:solidFill>
              </a:rPr>
              <a:pPr/>
              <a:t>8/3/2017</a:t>
            </a:fld>
            <a:endParaRPr lang="en-US" dirty="0">
              <a:solidFill>
                <a:prstClr val="black"/>
              </a:solidFill>
            </a:endParaRPr>
          </a:p>
        </p:txBody>
      </p:sp>
      <p:sp>
        <p:nvSpPr>
          <p:cNvPr id="21" name="Slide Number Placeholder 20"/>
          <p:cNvSpPr>
            <a:spLocks noGrp="1"/>
          </p:cNvSpPr>
          <p:nvPr>
            <p:ph type="sldNum" sz="quarter" idx="16"/>
          </p:nvPr>
        </p:nvSpPr>
        <p:spPr/>
        <p:txBody>
          <a:bodyPr/>
          <a:lstStyle/>
          <a:p>
            <a:fld id="{00000000-1234-1234-1234-123412341234}" type="slidenum">
              <a:rPr lang="en" sz="1000" smtClean="0">
                <a:solidFill>
                  <a:srgbClr val="000000"/>
                </a:solidFill>
              </a:rPr>
              <a:pPr/>
              <a:t>‹#›</a:t>
            </a:fld>
            <a:endParaRPr lang="en" sz="1000">
              <a:solidFill>
                <a:srgbClr val="000000"/>
              </a:solidFill>
            </a:endParaRPr>
          </a:p>
        </p:txBody>
      </p:sp>
      <p:sp>
        <p:nvSpPr>
          <p:cNvPr id="22" name="Footer Placeholder 21"/>
          <p:cNvSpPr>
            <a:spLocks noGrp="1"/>
          </p:cNvSpPr>
          <p:nvPr>
            <p:ph type="ftr" sz="quarter" idx="17"/>
          </p:nvPr>
        </p:nvSpPr>
        <p:spPr/>
        <p:txBody>
          <a:bodyPr/>
          <a:lstStyle/>
          <a:p>
            <a:endParaRPr lang="en-US" dirty="0">
              <a:solidFill>
                <a:prstClr val="black"/>
              </a:solidFill>
            </a:endParaRPr>
          </a:p>
        </p:txBody>
      </p:sp>
    </p:spTree>
    <p:extLst>
      <p:ext uri="{BB962C8B-B14F-4D97-AF65-F5344CB8AC3E}">
        <p14:creationId xmlns:p14="http://schemas.microsoft.com/office/powerpoint/2010/main" val="400998001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4973479"/>
            <a:ext cx="9144000" cy="17145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457200" y="1145286"/>
            <a:ext cx="3355848" cy="6858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165860"/>
            <a:ext cx="4270248" cy="3044952"/>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1885950"/>
            <a:ext cx="3355848" cy="2345436"/>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98DDE-8CD0-4E97-98D0-8F413940748F}" type="datetime1">
              <a:rPr lang="en-US" smtClean="0">
                <a:solidFill>
                  <a:prstClr val="black"/>
                </a:solidFill>
              </a:rPr>
              <a:pPr/>
              <a:t>8/3/2017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000" smtClean="0">
                <a:solidFill>
                  <a:srgbClr val="000000"/>
                </a:solidFill>
              </a:rPr>
              <a:pPr/>
              <a:t>‹#›</a:t>
            </a:fld>
            <a:endParaRPr lang="en" sz="1000">
              <a:solidFill>
                <a:srgbClr val="000000"/>
              </a:solidFill>
            </a:endParaRPr>
          </a:p>
        </p:txBody>
      </p:sp>
      <p:pic>
        <p:nvPicPr>
          <p:cNvPr id="8" name="Picture 7" descr="4_01.jpg"/>
          <p:cNvPicPr>
            <a:picLocks noChangeAspect="1"/>
          </p:cNvPicPr>
          <p:nvPr/>
        </p:nvPicPr>
        <p:blipFill>
          <a:blip r:embed="rId2"/>
          <a:stretch>
            <a:fillRect/>
          </a:stretch>
        </p:blipFill>
        <p:spPr>
          <a:xfrm>
            <a:off x="0" y="1"/>
            <a:ext cx="9144000" cy="302895"/>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302896"/>
            <a:ext cx="9144000" cy="40005"/>
          </a:xfrm>
          <a:prstGeom prst="rect">
            <a:avLst/>
          </a:prstGeom>
        </p:spPr>
      </p:pic>
      <p:cxnSp>
        <p:nvCxnSpPr>
          <p:cNvPr id="10" name="Straight Connector 9"/>
          <p:cNvCxnSpPr/>
          <p:nvPr/>
        </p:nvCxnSpPr>
        <p:spPr>
          <a:xfrm>
            <a:off x="4419600" y="1143001"/>
            <a:ext cx="4267200" cy="11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4227910"/>
            <a:ext cx="4267200" cy="11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60016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4973479"/>
            <a:ext cx="9144000" cy="17145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Date Placeholder 21"/>
          <p:cNvSpPr>
            <a:spLocks noGrp="1"/>
          </p:cNvSpPr>
          <p:nvPr>
            <p:ph type="dt" sz="half" idx="10"/>
          </p:nvPr>
        </p:nvSpPr>
        <p:spPr/>
        <p:txBody>
          <a:bodyPr/>
          <a:lstStyle/>
          <a:p>
            <a:fld id="{43FABC42-E576-4B96-A2BC-C9DCC9DAE463}" type="datetime1">
              <a:rPr lang="en-US" smtClean="0">
                <a:solidFill>
                  <a:prstClr val="black"/>
                </a:solidFill>
              </a:rPr>
              <a:pPr/>
              <a:t>8/3/2017</a:t>
            </a:fld>
            <a:endParaRPr lang="en-US" dirty="0">
              <a:solidFill>
                <a:prstClr val="black"/>
              </a:solidFill>
            </a:endParaRPr>
          </a:p>
        </p:txBody>
      </p:sp>
      <p:sp>
        <p:nvSpPr>
          <p:cNvPr id="23" name="Slide Number Placeholder 22"/>
          <p:cNvSpPr>
            <a:spLocks noGrp="1"/>
          </p:cNvSpPr>
          <p:nvPr>
            <p:ph type="sldNum" sz="quarter" idx="11"/>
          </p:nvPr>
        </p:nvSpPr>
        <p:spPr/>
        <p:txBody>
          <a:bodyPr/>
          <a:lstStyle/>
          <a:p>
            <a:fld id="{00000000-1234-1234-1234-123412341234}" type="slidenum">
              <a:rPr lang="en" sz="1000" smtClean="0">
                <a:solidFill>
                  <a:srgbClr val="000000"/>
                </a:solidFill>
              </a:rPr>
              <a:pPr/>
              <a:t>‹#›</a:t>
            </a:fld>
            <a:endParaRPr lang="en" sz="1000">
              <a:solidFill>
                <a:srgbClr val="000000"/>
              </a:solidFill>
            </a:endParaRPr>
          </a:p>
        </p:txBody>
      </p:sp>
      <p:sp>
        <p:nvSpPr>
          <p:cNvPr id="24" name="Footer Placeholder 23"/>
          <p:cNvSpPr>
            <a:spLocks noGrp="1"/>
          </p:cNvSpPr>
          <p:nvPr>
            <p:ph type="ftr" sz="quarter" idx="12"/>
          </p:nvPr>
        </p:nvSpPr>
        <p:spPr/>
        <p:txBody>
          <a:bodyPr/>
          <a:lstStyle/>
          <a:p>
            <a:endParaRPr lang="en-US" dirty="0">
              <a:solidFill>
                <a:prstClr val="black"/>
              </a:solidFill>
            </a:endParaRP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302896"/>
            <a:ext cx="9144000" cy="40005"/>
          </a:xfrm>
          <a:prstGeom prst="rect">
            <a:avLst/>
          </a:prstGeom>
        </p:spPr>
      </p:pic>
      <p:pic>
        <p:nvPicPr>
          <p:cNvPr id="14" name="Picture 13" descr="2_01.jpg"/>
          <p:cNvPicPr>
            <a:picLocks noChangeAspect="1"/>
          </p:cNvPicPr>
          <p:nvPr/>
        </p:nvPicPr>
        <p:blipFill>
          <a:blip r:embed="rId3"/>
          <a:stretch>
            <a:fillRect/>
          </a:stretch>
        </p:blipFill>
        <p:spPr>
          <a:xfrm>
            <a:off x="0" y="1"/>
            <a:ext cx="9144000" cy="302895"/>
          </a:xfrm>
          <a:prstGeom prst="rect">
            <a:avLst/>
          </a:prstGeom>
        </p:spPr>
      </p:pic>
    </p:spTree>
    <p:extLst>
      <p:ext uri="{BB962C8B-B14F-4D97-AF65-F5344CB8AC3E}">
        <p14:creationId xmlns:p14="http://schemas.microsoft.com/office/powerpoint/2010/main" val="192779832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1814"/>
            <a:ext cx="2057400" cy="415280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38912"/>
            <a:ext cx="6019800" cy="41559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4973479"/>
            <a:ext cx="9144000" cy="17145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Date Placeholder 21"/>
          <p:cNvSpPr>
            <a:spLocks noGrp="1"/>
          </p:cNvSpPr>
          <p:nvPr>
            <p:ph type="dt" sz="half" idx="10"/>
          </p:nvPr>
        </p:nvSpPr>
        <p:spPr/>
        <p:txBody>
          <a:bodyPr/>
          <a:lstStyle/>
          <a:p>
            <a:fld id="{E6B9B64A-A574-4632-8FB6-30501D3E1ACB}" type="datetime1">
              <a:rPr lang="en-US" smtClean="0">
                <a:solidFill>
                  <a:prstClr val="black"/>
                </a:solidFill>
              </a:rPr>
              <a:pPr/>
              <a:t>8/3/2017</a:t>
            </a:fld>
            <a:endParaRPr lang="en-US" dirty="0">
              <a:solidFill>
                <a:prstClr val="black"/>
              </a:solidFill>
            </a:endParaRPr>
          </a:p>
        </p:txBody>
      </p:sp>
      <p:sp>
        <p:nvSpPr>
          <p:cNvPr id="23" name="Slide Number Placeholder 22"/>
          <p:cNvSpPr>
            <a:spLocks noGrp="1"/>
          </p:cNvSpPr>
          <p:nvPr>
            <p:ph type="sldNum" sz="quarter" idx="11"/>
          </p:nvPr>
        </p:nvSpPr>
        <p:spPr/>
        <p:txBody>
          <a:bodyPr/>
          <a:lstStyle/>
          <a:p>
            <a:fld id="{00000000-1234-1234-1234-123412341234}" type="slidenum">
              <a:rPr lang="en" sz="1000" smtClean="0">
                <a:solidFill>
                  <a:srgbClr val="000000"/>
                </a:solidFill>
              </a:rPr>
              <a:pPr/>
              <a:t>‹#›</a:t>
            </a:fld>
            <a:endParaRPr lang="en" sz="1000">
              <a:solidFill>
                <a:srgbClr val="000000"/>
              </a:solidFill>
            </a:endParaRPr>
          </a:p>
        </p:txBody>
      </p:sp>
      <p:sp>
        <p:nvSpPr>
          <p:cNvPr id="24" name="Footer Placeholder 23"/>
          <p:cNvSpPr>
            <a:spLocks noGrp="1"/>
          </p:cNvSpPr>
          <p:nvPr>
            <p:ph type="ftr" sz="quarter" idx="12"/>
          </p:nvPr>
        </p:nvSpPr>
        <p:spPr/>
        <p:txBody>
          <a:bodyPr/>
          <a:lstStyle/>
          <a:p>
            <a:endParaRPr lang="en-US" dirty="0">
              <a:solidFill>
                <a:prstClr val="black"/>
              </a:solidFill>
            </a:endParaRP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302896"/>
            <a:ext cx="9144000" cy="40005"/>
          </a:xfrm>
          <a:prstGeom prst="rect">
            <a:avLst/>
          </a:prstGeom>
        </p:spPr>
      </p:pic>
      <p:pic>
        <p:nvPicPr>
          <p:cNvPr id="14" name="Picture 13" descr="2_01.jpg"/>
          <p:cNvPicPr>
            <a:picLocks noChangeAspect="1"/>
          </p:cNvPicPr>
          <p:nvPr/>
        </p:nvPicPr>
        <p:blipFill>
          <a:blip r:embed="rId3"/>
          <a:stretch>
            <a:fillRect/>
          </a:stretch>
        </p:blipFill>
        <p:spPr>
          <a:xfrm>
            <a:off x="0" y="1"/>
            <a:ext cx="9144000" cy="302895"/>
          </a:xfrm>
          <a:prstGeom prst="rect">
            <a:avLst/>
          </a:prstGeom>
        </p:spPr>
      </p:pic>
    </p:spTree>
    <p:extLst>
      <p:ext uri="{BB962C8B-B14F-4D97-AF65-F5344CB8AC3E}">
        <p14:creationId xmlns:p14="http://schemas.microsoft.com/office/powerpoint/2010/main" val="104191681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3780494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1"/>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101543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4972050"/>
            <a:ext cx="7705726" cy="17145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3" y="3933827"/>
            <a:ext cx="6934199" cy="866775"/>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3" y="3086101"/>
            <a:ext cx="6934199" cy="847725"/>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5143500"/>
          </a:xfrm>
          <a:prstGeom prst="rect">
            <a:avLst/>
          </a:prstGeom>
        </p:spPr>
      </p:pic>
      <p:sp>
        <p:nvSpPr>
          <p:cNvPr id="24" name="Date Placeholder 23"/>
          <p:cNvSpPr>
            <a:spLocks noGrp="1"/>
          </p:cNvSpPr>
          <p:nvPr>
            <p:ph type="dt" sz="half" idx="10"/>
          </p:nvPr>
        </p:nvSpPr>
        <p:spPr>
          <a:xfrm>
            <a:off x="7162800" y="4957763"/>
            <a:ext cx="1524000" cy="185166"/>
          </a:xfrm>
        </p:spPr>
        <p:txBody>
          <a:bodyPr/>
          <a:lstStyle/>
          <a:p>
            <a:fld id="{B68DB90A-5AB2-4BF4-8147-F4CADCC03FE3}" type="datetime1">
              <a:rPr lang="en-US" smtClean="0"/>
              <a:t>8/3/2017</a:t>
            </a:fld>
            <a:endParaRPr lang="en-US" dirty="0"/>
          </a:p>
        </p:txBody>
      </p:sp>
      <p:sp>
        <p:nvSpPr>
          <p:cNvPr id="25" name="Slide Number Placeholder 24"/>
          <p:cNvSpPr>
            <a:spLocks noGrp="1"/>
          </p:cNvSpPr>
          <p:nvPr>
            <p:ph type="sldNum" sz="quarter" idx="11"/>
          </p:nvPr>
        </p:nvSpPr>
        <p:spPr>
          <a:xfrm>
            <a:off x="8742680" y="4957763"/>
            <a:ext cx="381000" cy="185166"/>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26" name="Footer Placeholder 25"/>
          <p:cNvSpPr>
            <a:spLocks noGrp="1"/>
          </p:cNvSpPr>
          <p:nvPr>
            <p:ph type="ftr" sz="quarter" idx="12"/>
          </p:nvPr>
        </p:nvSpPr>
        <p:spPr>
          <a:xfrm>
            <a:off x="1524000" y="4957762"/>
            <a:ext cx="5562600" cy="185738"/>
          </a:xfrm>
        </p:spPr>
        <p:txBody>
          <a:bodyPr/>
          <a:lstStyle/>
          <a:p>
            <a:endParaRPr lang="en-US" dirty="0"/>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5143500"/>
          </a:xfrm>
          <a:prstGeom prst="rect">
            <a:avLst/>
          </a:prstGeom>
        </p:spPr>
      </p:pic>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302896"/>
            <a:ext cx="9144000" cy="4000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1"/>
            <a:ext cx="9144000" cy="302895"/>
          </a:xfrm>
          <a:prstGeom prst="rect">
            <a:avLst/>
          </a:prstGeom>
        </p:spPr>
      </p:pic>
      <p:sp>
        <p:nvSpPr>
          <p:cNvPr id="14" name="Content Placeholder 13"/>
          <p:cNvSpPr>
            <a:spLocks noGrp="1"/>
          </p:cNvSpPr>
          <p:nvPr>
            <p:ph sz="quarter" idx="13"/>
          </p:nvPr>
        </p:nvSpPr>
        <p:spPr>
          <a:xfrm>
            <a:off x="457200" y="1485900"/>
            <a:ext cx="40386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485900"/>
            <a:ext cx="40386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4973479"/>
            <a:ext cx="9144000" cy="17145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FC7ECF7D-CB0D-4FDB-902B-9E5CD56B2F3F}" type="datetime1">
              <a:rPr lang="en-US" smtClean="0"/>
              <a:t>8/3/2017</a:t>
            </a:fld>
            <a:endParaRPr lang="en-US" dirty="0"/>
          </a:p>
        </p:txBody>
      </p:sp>
      <p:sp>
        <p:nvSpPr>
          <p:cNvPr id="21" name="Slide Number Placeholder 20"/>
          <p:cNvSpPr>
            <a:spLocks noGrp="1"/>
          </p:cNvSpPr>
          <p:nvPr>
            <p:ph type="sldNum" sz="quarter" idx="16"/>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22" name="Footer Placeholder 21"/>
          <p:cNvSpPr>
            <a:spLocks noGrp="1"/>
          </p:cNvSpPr>
          <p:nvPr>
            <p:ph type="ftr" sz="quarter" idx="17"/>
          </p:nvPr>
        </p:nvSpPr>
        <p:spPr/>
        <p:txBody>
          <a:bodyPr/>
          <a:lstStyle/>
          <a:p>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85900"/>
            <a:ext cx="4040188" cy="30837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1"/>
            <a:ext cx="9144000" cy="302895"/>
          </a:xfrm>
          <a:prstGeom prst="rect">
            <a:avLst/>
          </a:prstGeom>
        </p:spPr>
      </p:pic>
      <p:sp>
        <p:nvSpPr>
          <p:cNvPr id="15" name="Text Placeholder 2"/>
          <p:cNvSpPr>
            <a:spLocks noGrp="1"/>
          </p:cNvSpPr>
          <p:nvPr>
            <p:ph type="body" idx="13"/>
          </p:nvPr>
        </p:nvSpPr>
        <p:spPr>
          <a:xfrm>
            <a:off x="4648200" y="1485900"/>
            <a:ext cx="4040188" cy="30837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1828800"/>
            <a:ext cx="4038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1828800"/>
            <a:ext cx="40386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302896"/>
            <a:ext cx="9144000" cy="40005"/>
          </a:xfrm>
          <a:prstGeom prst="rect">
            <a:avLst/>
          </a:prstGeom>
        </p:spPr>
      </p:pic>
      <p:grpSp>
        <p:nvGrpSpPr>
          <p:cNvPr id="4" name="Group 17"/>
          <p:cNvGrpSpPr/>
          <p:nvPr/>
        </p:nvGrpSpPr>
        <p:grpSpPr>
          <a:xfrm>
            <a:off x="0" y="4973479"/>
            <a:ext cx="9144000" cy="17145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C1155614-9033-4786-9235-17DD4EEE6651}" type="datetime1">
              <a:rPr lang="en-US" smtClean="0"/>
              <a:t>8/3/2017</a:t>
            </a:fld>
            <a:endParaRPr lang="en-US" dirty="0"/>
          </a:p>
        </p:txBody>
      </p:sp>
      <p:sp>
        <p:nvSpPr>
          <p:cNvPr id="24" name="Slide Number Placeholder 23"/>
          <p:cNvSpPr>
            <a:spLocks noGrp="1"/>
          </p:cNvSpPr>
          <p:nvPr>
            <p:ph type="sldNum" sz="quarter" idx="17"/>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25" name="Footer Placeholder 24"/>
          <p:cNvSpPr>
            <a:spLocks noGrp="1"/>
          </p:cNvSpPr>
          <p:nvPr>
            <p:ph type="ftr" sz="quarter" idx="18"/>
          </p:nvPr>
        </p:nvSpPr>
        <p:spPr/>
        <p:txBody>
          <a:bodyPr/>
          <a:lstStyle/>
          <a:p>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1"/>
            <a:ext cx="9144000" cy="302895"/>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302896"/>
            <a:ext cx="9144000" cy="40005"/>
          </a:xfrm>
          <a:prstGeom prst="rect">
            <a:avLst/>
          </a:prstGeom>
        </p:spPr>
      </p:pic>
      <p:grpSp>
        <p:nvGrpSpPr>
          <p:cNvPr id="3" name="Group 11"/>
          <p:cNvGrpSpPr/>
          <p:nvPr/>
        </p:nvGrpSpPr>
        <p:grpSpPr>
          <a:xfrm>
            <a:off x="0" y="4973479"/>
            <a:ext cx="9144000" cy="17145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63DFD299-E27D-455F-9667-E019E6CEA2DD}" type="datetime1">
              <a:rPr lang="en-US" smtClean="0"/>
              <a:t>8/3/2017</a:t>
            </a:fld>
            <a:endParaRPr lang="en-US" dirty="0"/>
          </a:p>
        </p:txBody>
      </p:sp>
      <p:sp>
        <p:nvSpPr>
          <p:cNvPr id="17" name="Slide Number Placeholder 16"/>
          <p:cNvSpPr>
            <a:spLocks noGrp="1"/>
          </p:cNvSpPr>
          <p:nvPr>
            <p:ph type="sldNum" sz="quarter" idx="11"/>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18" name="Footer Placeholder 17"/>
          <p:cNvSpPr>
            <a:spLocks noGrp="1"/>
          </p:cNvSpPr>
          <p:nvPr>
            <p:ph type="ftr" sz="quarter" idx="12"/>
          </p:nvPr>
        </p:nvSpPr>
        <p:spPr/>
        <p:txBody>
          <a:bodyPr/>
          <a:lstStyle/>
          <a:p>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8"/>
          <p:cNvGrpSpPr/>
          <p:nvPr/>
        </p:nvGrpSpPr>
        <p:grpSpPr>
          <a:xfrm>
            <a:off x="0" y="4973479"/>
            <a:ext cx="9144000" cy="17145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83CAA9CB-1752-48C5-8105-E376DCE212C0}" type="datetime1">
              <a:rPr lang="en-US" smtClean="0"/>
              <a:t>8/3/2017</a:t>
            </a:fld>
            <a:endParaRPr lang="en-US" dirty="0"/>
          </a:p>
        </p:txBody>
      </p:sp>
      <p:sp>
        <p:nvSpPr>
          <p:cNvPr id="14" name="Slide Number Placeholder 13"/>
          <p:cNvSpPr>
            <a:spLocks noGrp="1"/>
          </p:cNvSpPr>
          <p:nvPr>
            <p:ph type="sldNum" sz="quarter" idx="11"/>
          </p:nvPr>
        </p:nvSpPr>
        <p:spPr/>
        <p:txBody>
          <a:bodyPr/>
          <a:lstStyle/>
          <a:p>
            <a:pPr lvl="0">
              <a:spcBef>
                <a:spcPts val="0"/>
              </a:spcBef>
              <a:buNone/>
            </a:pPr>
            <a:fld id="{00000000-1234-1234-1234-123412341234}" type="slidenum">
              <a:rPr lang="en" smtClean="0"/>
              <a:t>‹#›</a:t>
            </a:fld>
            <a:endParaRPr lang="en"/>
          </a:p>
        </p:txBody>
      </p:sp>
      <p:sp>
        <p:nvSpPr>
          <p:cNvPr id="22" name="Footer Placeholder 21"/>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1"/>
            <a:ext cx="9144000" cy="302895"/>
          </a:xfrm>
          <a:prstGeom prst="rect">
            <a:avLst/>
          </a:prstGeom>
        </p:spPr>
      </p:pic>
      <p:sp>
        <p:nvSpPr>
          <p:cNvPr id="13" name="Text Placeholder 2"/>
          <p:cNvSpPr>
            <a:spLocks noGrp="1"/>
          </p:cNvSpPr>
          <p:nvPr>
            <p:ph type="title"/>
          </p:nvPr>
        </p:nvSpPr>
        <p:spPr>
          <a:xfrm>
            <a:off x="457200" y="1143000"/>
            <a:ext cx="3352800" cy="6858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143000"/>
            <a:ext cx="42672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1885949"/>
            <a:ext cx="3352800" cy="2345436"/>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302896"/>
            <a:ext cx="9144000" cy="40005"/>
          </a:xfrm>
          <a:prstGeom prst="rect">
            <a:avLst/>
          </a:prstGeom>
        </p:spPr>
      </p:pic>
      <p:grpSp>
        <p:nvGrpSpPr>
          <p:cNvPr id="2" name="Group 15"/>
          <p:cNvGrpSpPr/>
          <p:nvPr/>
        </p:nvGrpSpPr>
        <p:grpSpPr>
          <a:xfrm>
            <a:off x="0" y="4973479"/>
            <a:ext cx="9144000" cy="17145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C01F1C62-8F5A-4581-84EA-8C88B3391AE6}" type="datetime1">
              <a:rPr lang="en-US" smtClean="0"/>
              <a:t>8/3/2017</a:t>
            </a:fld>
            <a:endParaRPr lang="en-US" dirty="0"/>
          </a:p>
        </p:txBody>
      </p:sp>
      <p:sp>
        <p:nvSpPr>
          <p:cNvPr id="21" name="Slide Number Placeholder 20"/>
          <p:cNvSpPr>
            <a:spLocks noGrp="1"/>
          </p:cNvSpPr>
          <p:nvPr>
            <p:ph type="sldNum" sz="quarter" idx="16"/>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22" name="Footer Placeholder 21"/>
          <p:cNvSpPr>
            <a:spLocks noGrp="1"/>
          </p:cNvSpPr>
          <p:nvPr>
            <p:ph type="ftr" sz="quarter" idx="17"/>
          </p:nvPr>
        </p:nvSpPr>
        <p:spPr/>
        <p:txBody>
          <a:bodyPr/>
          <a:lstStyle/>
          <a:p>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4973479"/>
            <a:ext cx="9144000" cy="17145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145286"/>
            <a:ext cx="3355848" cy="6858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165860"/>
            <a:ext cx="4270248" cy="3044952"/>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1885950"/>
            <a:ext cx="3355848" cy="2345436"/>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98DDE-8CD0-4E97-98D0-8F413940748F}" type="datetime1">
              <a:rPr lang="en-US" smtClean="0"/>
              <a:t>8/3/2017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pic>
        <p:nvPicPr>
          <p:cNvPr id="8" name="Picture 7" descr="4_01.jpg"/>
          <p:cNvPicPr>
            <a:picLocks noChangeAspect="1"/>
          </p:cNvPicPr>
          <p:nvPr/>
        </p:nvPicPr>
        <p:blipFill>
          <a:blip r:embed="rId2"/>
          <a:stretch>
            <a:fillRect/>
          </a:stretch>
        </p:blipFill>
        <p:spPr>
          <a:xfrm>
            <a:off x="0" y="1"/>
            <a:ext cx="9144000" cy="302895"/>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302896"/>
            <a:ext cx="9144000" cy="40005"/>
          </a:xfrm>
          <a:prstGeom prst="rect">
            <a:avLst/>
          </a:prstGeom>
        </p:spPr>
      </p:pic>
      <p:cxnSp>
        <p:nvCxnSpPr>
          <p:cNvPr id="10" name="Straight Connector 9"/>
          <p:cNvCxnSpPr/>
          <p:nvPr/>
        </p:nvCxnSpPr>
        <p:spPr>
          <a:xfrm>
            <a:off x="4419600" y="1143001"/>
            <a:ext cx="4267200" cy="11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4227910"/>
            <a:ext cx="4267200" cy="11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742950"/>
            <a:ext cx="8229600" cy="6858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85901"/>
            <a:ext cx="8229600" cy="3108722"/>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4957763"/>
            <a:ext cx="1524000" cy="171450"/>
          </a:xfrm>
          <a:prstGeom prst="rect">
            <a:avLst/>
          </a:prstGeom>
        </p:spPr>
        <p:txBody>
          <a:bodyPr vert="horz" lIns="91440" tIns="45720" rIns="91440" bIns="45720" rtlCol="0" anchor="ctr"/>
          <a:lstStyle>
            <a:lvl1pPr algn="r">
              <a:defRPr sz="900" baseline="0">
                <a:solidFill>
                  <a:schemeClr val="tx1"/>
                </a:solidFill>
              </a:defRPr>
            </a:lvl1pPr>
          </a:lstStyle>
          <a:p>
            <a:fld id="{34BB6B48-E8B6-492E-B5F2-B7A73A7469AD}" type="datetime1">
              <a:rPr lang="en-US" smtClean="0"/>
              <a:t>8/3/2017</a:t>
            </a:fld>
            <a:endParaRPr lang="en-US" dirty="0"/>
          </a:p>
        </p:txBody>
      </p:sp>
      <p:sp>
        <p:nvSpPr>
          <p:cNvPr id="5" name="Footer Placeholder 4"/>
          <p:cNvSpPr>
            <a:spLocks noGrp="1"/>
          </p:cNvSpPr>
          <p:nvPr>
            <p:ph type="ftr" sz="quarter" idx="3"/>
          </p:nvPr>
        </p:nvSpPr>
        <p:spPr>
          <a:xfrm>
            <a:off x="457200" y="4957763"/>
            <a:ext cx="6629400" cy="171450"/>
          </a:xfrm>
          <a:prstGeom prst="rect">
            <a:avLst/>
          </a:prstGeom>
        </p:spPr>
        <p:txBody>
          <a:bodyPr vert="horz" lIns="91440" tIns="45720" rIns="91440" bIns="45720" rtlCol="0" anchor="ctr"/>
          <a:lstStyle>
            <a:lvl1pPr algn="r">
              <a:defRPr sz="9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8742680" y="4957763"/>
            <a:ext cx="381000" cy="171450"/>
          </a:xfrm>
          <a:prstGeom prst="rect">
            <a:avLst/>
          </a:prstGeom>
        </p:spPr>
        <p:txBody>
          <a:bodyPr vert="horz" lIns="91440" tIns="45720" rIns="91440" bIns="45720" rtlCol="0" anchor="ctr"/>
          <a:lstStyle>
            <a:lvl1pPr algn="r">
              <a:defRPr sz="900" baseline="0">
                <a:solidFill>
                  <a:schemeClr val="tx1"/>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 id="2147484498" r:id="rId12"/>
    <p:sldLayoutId id="2147484499" r:id="rId13"/>
  </p:sldLayoutIdLst>
  <p:hf sldNum="0" hdr="0" ftr="0" dt="0"/>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742950"/>
            <a:ext cx="8229600" cy="6858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85901"/>
            <a:ext cx="8229600" cy="3108722"/>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4957763"/>
            <a:ext cx="1524000" cy="171450"/>
          </a:xfrm>
          <a:prstGeom prst="rect">
            <a:avLst/>
          </a:prstGeom>
        </p:spPr>
        <p:txBody>
          <a:bodyPr vert="horz" lIns="91440" tIns="45720" rIns="91440" bIns="45720" rtlCol="0" anchor="ctr"/>
          <a:lstStyle>
            <a:lvl1pPr algn="r">
              <a:defRPr sz="900" baseline="0">
                <a:solidFill>
                  <a:schemeClr val="tx1"/>
                </a:solidFill>
              </a:defRPr>
            </a:lvl1pPr>
          </a:lstStyle>
          <a:p>
            <a:fld id="{34BB6B48-E8B6-492E-B5F2-B7A73A7469AD}" type="datetime1">
              <a:rPr lang="en-US" smtClean="0">
                <a:solidFill>
                  <a:prstClr val="black"/>
                </a:solidFill>
              </a:rPr>
              <a:pPr/>
              <a:t>8/3/2017</a:t>
            </a:fld>
            <a:endParaRPr lang="en-US" dirty="0">
              <a:solidFill>
                <a:prstClr val="black"/>
              </a:solidFill>
            </a:endParaRPr>
          </a:p>
        </p:txBody>
      </p:sp>
      <p:sp>
        <p:nvSpPr>
          <p:cNvPr id="5" name="Footer Placeholder 4"/>
          <p:cNvSpPr>
            <a:spLocks noGrp="1"/>
          </p:cNvSpPr>
          <p:nvPr>
            <p:ph type="ftr" sz="quarter" idx="3"/>
          </p:nvPr>
        </p:nvSpPr>
        <p:spPr>
          <a:xfrm>
            <a:off x="457200" y="4957763"/>
            <a:ext cx="6629400" cy="171450"/>
          </a:xfrm>
          <a:prstGeom prst="rect">
            <a:avLst/>
          </a:prstGeom>
        </p:spPr>
        <p:txBody>
          <a:bodyPr vert="horz" lIns="91440" tIns="45720" rIns="91440" bIns="45720" rtlCol="0" anchor="ctr"/>
          <a:lstStyle>
            <a:lvl1pPr algn="r">
              <a:defRPr sz="900" baseline="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742680" y="4957763"/>
            <a:ext cx="381000" cy="171450"/>
          </a:xfrm>
          <a:prstGeom prst="rect">
            <a:avLst/>
          </a:prstGeom>
        </p:spPr>
        <p:txBody>
          <a:bodyPr vert="horz" lIns="91440" tIns="45720" rIns="91440" bIns="45720" rtlCol="0" anchor="ctr"/>
          <a:lstStyle>
            <a:lvl1pPr algn="r">
              <a:defRPr sz="900" baseline="0">
                <a:solidFill>
                  <a:schemeClr val="tx1"/>
                </a:solidFill>
              </a:defRPr>
            </a:lvl1pPr>
          </a:lstStyle>
          <a:p>
            <a:fld id="{00000000-1234-1234-1234-123412341234}" type="slidenum">
              <a:rPr lang="en" sz="1000" smtClean="0">
                <a:solidFill>
                  <a:srgbClr val="000000"/>
                </a:solidFill>
              </a:rPr>
              <a:pPr/>
              <a:t>‹#›</a:t>
            </a:fld>
            <a:endParaRPr lang="en" sz="1000">
              <a:solidFill>
                <a:srgbClr val="000000"/>
              </a:solidFill>
            </a:endParaRPr>
          </a:p>
        </p:txBody>
      </p:sp>
    </p:spTree>
    <p:extLst>
      <p:ext uri="{BB962C8B-B14F-4D97-AF65-F5344CB8AC3E}">
        <p14:creationId xmlns:p14="http://schemas.microsoft.com/office/powerpoint/2010/main" val="399187182"/>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 id="2147484512" r:id="rId12"/>
    <p:sldLayoutId id="2147484513" r:id="rId13"/>
  </p:sldLayoutIdLst>
  <p:hf sldNum="0" hdr="0" ftr="0" dt="0"/>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7.jp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17.jp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prstGeom prst="rect">
            <a:avLst/>
          </a:prstGeom>
        </p:spPr>
        <p:txBody>
          <a:bodyPr lIns="91425" tIns="91425" rIns="91425" bIns="91425" anchor="b" anchorCtr="0">
            <a:noAutofit/>
          </a:bodyPr>
          <a:lstStyle/>
          <a:p>
            <a:pPr lvl="0">
              <a:spcBef>
                <a:spcPts val="0"/>
              </a:spcBef>
              <a:buNone/>
            </a:pPr>
            <a:r>
              <a:rPr lang="en" sz="3600" dirty="0"/>
              <a:t>Vectorized Production Path Tracing</a:t>
            </a:r>
          </a:p>
        </p:txBody>
      </p:sp>
      <p:sp>
        <p:nvSpPr>
          <p:cNvPr id="55" name="Shape 55"/>
          <p:cNvSpPr txBox="1">
            <a:spLocks noGrp="1"/>
          </p:cNvSpPr>
          <p:nvPr>
            <p:ph type="subTitle" idx="1"/>
          </p:nvPr>
        </p:nvSpPr>
        <p:spPr>
          <a:xfrm>
            <a:off x="533400" y="1962150"/>
            <a:ext cx="3733800" cy="2438399"/>
          </a:xfrm>
          <a:prstGeom prst="rect">
            <a:avLst/>
          </a:prstGeom>
        </p:spPr>
        <p:txBody>
          <a:bodyPr lIns="91425" tIns="91425" rIns="91425" bIns="91425" anchor="t" anchorCtr="0">
            <a:noAutofit/>
          </a:bodyPr>
          <a:lstStyle/>
          <a:p>
            <a:pPr lvl="0">
              <a:spcBef>
                <a:spcPts val="0"/>
              </a:spcBef>
              <a:buNone/>
            </a:pPr>
            <a:endParaRPr lang="en" sz="2000" dirty="0" smtClean="0">
              <a:solidFill>
                <a:schemeClr val="accent1">
                  <a:lumMod val="50000"/>
                </a:schemeClr>
              </a:solidFill>
            </a:endParaRPr>
          </a:p>
          <a:p>
            <a:pPr lvl="0">
              <a:spcBef>
                <a:spcPts val="0"/>
              </a:spcBef>
              <a:buNone/>
            </a:pPr>
            <a:r>
              <a:rPr lang="en" sz="1400" dirty="0" smtClean="0">
                <a:solidFill>
                  <a:schemeClr val="accent1">
                    <a:lumMod val="50000"/>
                  </a:schemeClr>
                </a:solidFill>
              </a:rPr>
              <a:t>Mark Lee</a:t>
            </a:r>
          </a:p>
          <a:p>
            <a:pPr lvl="0">
              <a:spcBef>
                <a:spcPts val="0"/>
              </a:spcBef>
              <a:buNone/>
            </a:pPr>
            <a:r>
              <a:rPr lang="en" sz="1400" dirty="0" smtClean="0">
                <a:solidFill>
                  <a:schemeClr val="accent1">
                    <a:lumMod val="50000"/>
                  </a:schemeClr>
                </a:solidFill>
              </a:rPr>
              <a:t>Brian Green</a:t>
            </a:r>
          </a:p>
          <a:p>
            <a:pPr lvl="0">
              <a:spcBef>
                <a:spcPts val="0"/>
              </a:spcBef>
              <a:buNone/>
            </a:pPr>
            <a:r>
              <a:rPr lang="en" sz="1400" dirty="0" smtClean="0">
                <a:solidFill>
                  <a:schemeClr val="accent1">
                    <a:lumMod val="50000"/>
                  </a:schemeClr>
                </a:solidFill>
              </a:rPr>
              <a:t>Feng Xie</a:t>
            </a:r>
          </a:p>
          <a:p>
            <a:pPr lvl="0">
              <a:spcBef>
                <a:spcPts val="0"/>
              </a:spcBef>
              <a:buNone/>
            </a:pPr>
            <a:r>
              <a:rPr lang="en" sz="1400" dirty="0" smtClean="0">
                <a:solidFill>
                  <a:schemeClr val="accent1">
                    <a:lumMod val="50000"/>
                  </a:schemeClr>
                </a:solidFill>
              </a:rPr>
              <a:t>Eric Tabellion</a:t>
            </a:r>
          </a:p>
          <a:p>
            <a:pPr lvl="0">
              <a:spcBef>
                <a:spcPts val="0"/>
              </a:spcBef>
              <a:buNone/>
            </a:pPr>
            <a:endParaRPr lang="en" sz="1400" dirty="0" smtClean="0">
              <a:solidFill>
                <a:schemeClr val="accent1">
                  <a:lumMod val="50000"/>
                </a:schemeClr>
              </a:solidFill>
            </a:endParaRPr>
          </a:p>
          <a:p>
            <a:pPr lvl="0">
              <a:spcBef>
                <a:spcPts val="0"/>
              </a:spcBef>
              <a:buNone/>
            </a:pPr>
            <a:r>
              <a:rPr lang="en" sz="2000" b="1" dirty="0" smtClean="0">
                <a:solidFill>
                  <a:schemeClr val="accent1">
                    <a:lumMod val="50000"/>
                  </a:schemeClr>
                </a:solidFill>
              </a:rPr>
              <a:t>DreamWorks </a:t>
            </a:r>
            <a:r>
              <a:rPr lang="en" sz="2000" b="1" dirty="0">
                <a:solidFill>
                  <a:schemeClr val="accent1">
                    <a:lumMod val="50000"/>
                  </a:schemeClr>
                </a:solidFill>
              </a:rPr>
              <a:t>Animation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lIns="91425" tIns="91425" rIns="91425" bIns="91425" anchor="t" anchorCtr="0">
            <a:noAutofit/>
          </a:bodyPr>
          <a:lstStyle/>
          <a:p>
            <a:pPr lvl="0" algn="ctr" rtl="0">
              <a:spcBef>
                <a:spcPts val="0"/>
              </a:spcBef>
              <a:buNone/>
            </a:pPr>
            <a:r>
              <a:rPr lang="en"/>
              <a:t>Keep all vector lanes busy….</a:t>
            </a:r>
          </a:p>
        </p:txBody>
      </p:sp>
      <p:sp>
        <p:nvSpPr>
          <p:cNvPr id="97" name="Shape 97"/>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dirty="0"/>
              <a:t>How can we use the vector hardware effectively?</a:t>
            </a:r>
          </a:p>
          <a:p>
            <a:pPr marL="457200" lvl="0" indent="-228600" rtl="0">
              <a:spcBef>
                <a:spcPts val="0"/>
              </a:spcBef>
            </a:pPr>
            <a:r>
              <a:rPr lang="en" dirty="0"/>
              <a:t>How can we gather </a:t>
            </a:r>
            <a:r>
              <a:rPr lang="en" dirty="0" smtClean="0"/>
              <a:t>batches of work effectively</a:t>
            </a:r>
            <a:r>
              <a:rPr lang="en" dirty="0"/>
              <a:t>?</a:t>
            </a:r>
          </a:p>
          <a:p>
            <a:pPr marL="457200" lvl="0" indent="-228600" rtl="0">
              <a:spcBef>
                <a:spcPts val="0"/>
              </a:spcBef>
            </a:pPr>
            <a:r>
              <a:rPr lang="en" dirty="0"/>
              <a:t>How can we minimize </a:t>
            </a:r>
            <a:r>
              <a:rPr lang="en" dirty="0" smtClean="0"/>
              <a:t>control </a:t>
            </a:r>
            <a:r>
              <a:rPr lang="en" dirty="0"/>
              <a:t>flow </a:t>
            </a:r>
            <a:r>
              <a:rPr lang="en" dirty="0" smtClean="0"/>
              <a:t>divergence in vector code?</a:t>
            </a:r>
            <a:endParaRPr lang="en" dirty="0"/>
          </a:p>
          <a:p>
            <a:pPr marL="457200" lvl="0" indent="-228600" rtl="0">
              <a:spcBef>
                <a:spcPts val="0"/>
              </a:spcBef>
            </a:pPr>
            <a:r>
              <a:rPr lang="en" dirty="0"/>
              <a:t>How can we access memory effectively?</a:t>
            </a:r>
          </a:p>
          <a:p>
            <a:pPr lvl="0" rtl="0">
              <a:spcBef>
                <a:spcPts val="0"/>
              </a:spcBef>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1732950"/>
            <a:ext cx="8520600" cy="1677600"/>
          </a:xfrm>
          <a:prstGeom prst="rect">
            <a:avLst/>
          </a:prstGeom>
        </p:spPr>
        <p:txBody>
          <a:bodyPr lIns="91425" tIns="91425" rIns="91425" bIns="91425" anchor="ctr" anchorCtr="0">
            <a:noAutofit/>
          </a:bodyPr>
          <a:lstStyle/>
          <a:p>
            <a:pPr lvl="0" rtl="0">
              <a:lnSpc>
                <a:spcPct val="115000"/>
              </a:lnSpc>
              <a:spcBef>
                <a:spcPts val="0"/>
              </a:spcBef>
              <a:spcAft>
                <a:spcPts val="1600"/>
              </a:spcAft>
              <a:buNone/>
            </a:pPr>
            <a:r>
              <a:rPr lang="en" sz="3200" i="1" dirty="0">
                <a:solidFill>
                  <a:schemeClr val="dk2"/>
                </a:solidFill>
              </a:rPr>
              <a:t>Will the performance gains outweigh the additional work?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55"/>
        <p:cNvGrpSpPr/>
        <p:nvPr/>
      </p:nvGrpSpPr>
      <p:grpSpPr>
        <a:xfrm>
          <a:off x="0" y="0"/>
          <a:ext cx="0" cy="0"/>
          <a:chOff x="0" y="0"/>
          <a:chExt cx="0" cy="0"/>
        </a:xfrm>
      </p:grpSpPr>
      <p:sp>
        <p:nvSpPr>
          <p:cNvPr id="256" name="Shape 256"/>
          <p:cNvSpPr txBox="1"/>
          <p:nvPr/>
        </p:nvSpPr>
        <p:spPr>
          <a:xfrm>
            <a:off x="6064250" y="1632187"/>
            <a:ext cx="423600" cy="584400"/>
          </a:xfrm>
          <a:prstGeom prst="rect">
            <a:avLst/>
          </a:prstGeom>
          <a:noFill/>
          <a:ln>
            <a:noFill/>
          </a:ln>
        </p:spPr>
        <p:txBody>
          <a:bodyPr lIns="91425" tIns="91425" rIns="91425" bIns="91425" anchor="t" anchorCtr="0">
            <a:noAutofit/>
          </a:bodyPr>
          <a:lstStyle/>
          <a:p>
            <a:pPr lvl="0" rtl="0">
              <a:spcBef>
                <a:spcPts val="0"/>
              </a:spcBef>
              <a:buNone/>
            </a:pPr>
            <a:r>
              <a:rPr lang="en" sz="3000">
                <a:latin typeface="Consolas"/>
                <a:ea typeface="Consolas"/>
                <a:cs typeface="Consolas"/>
                <a:sym typeface="Consolas"/>
              </a:rPr>
              <a:t>=</a:t>
            </a:r>
          </a:p>
        </p:txBody>
      </p:sp>
      <p:sp>
        <p:nvSpPr>
          <p:cNvPr id="257" name="Shape 257"/>
          <p:cNvSpPr txBox="1"/>
          <p:nvPr/>
        </p:nvSpPr>
        <p:spPr>
          <a:xfrm>
            <a:off x="6064250" y="2857613"/>
            <a:ext cx="423600" cy="584400"/>
          </a:xfrm>
          <a:prstGeom prst="rect">
            <a:avLst/>
          </a:prstGeom>
          <a:noFill/>
          <a:ln>
            <a:noFill/>
          </a:ln>
        </p:spPr>
        <p:txBody>
          <a:bodyPr lIns="91425" tIns="91425" rIns="91425" bIns="91425" anchor="t" anchorCtr="0">
            <a:noAutofit/>
          </a:bodyPr>
          <a:lstStyle/>
          <a:p>
            <a:pPr lvl="0" rtl="0">
              <a:spcBef>
                <a:spcPts val="0"/>
              </a:spcBef>
              <a:buNone/>
            </a:pPr>
            <a:r>
              <a:rPr lang="en" sz="3000">
                <a:latin typeface="Consolas"/>
                <a:ea typeface="Consolas"/>
                <a:cs typeface="Consolas"/>
                <a:sym typeface="Consolas"/>
              </a:rPr>
              <a:t>+</a:t>
            </a:r>
          </a:p>
        </p:txBody>
      </p:sp>
      <p:sp>
        <p:nvSpPr>
          <p:cNvPr id="258" name="Shape 258"/>
          <p:cNvSpPr/>
          <p:nvPr/>
        </p:nvSpPr>
        <p:spPr>
          <a:xfrm rot="5400000">
            <a:off x="4949305" y="1013012"/>
            <a:ext cx="653700" cy="666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9" name="Shape 259"/>
          <p:cNvSpPr txBox="1"/>
          <p:nvPr/>
        </p:nvSpPr>
        <p:spPr>
          <a:xfrm>
            <a:off x="5073837" y="1019463"/>
            <a:ext cx="423600" cy="584400"/>
          </a:xfrm>
          <a:prstGeom prst="rect">
            <a:avLst/>
          </a:prstGeom>
          <a:noFill/>
          <a:ln>
            <a:noFill/>
          </a:ln>
        </p:spPr>
        <p:txBody>
          <a:bodyPr lIns="91425" tIns="91425" rIns="91425" bIns="91425" anchor="t" anchorCtr="0">
            <a:noAutofit/>
          </a:bodyPr>
          <a:lstStyle/>
          <a:p>
            <a:pPr lvl="0" rtl="0">
              <a:spcBef>
                <a:spcPts val="0"/>
              </a:spcBef>
              <a:buNone/>
            </a:pPr>
            <a:r>
              <a:rPr lang="en" sz="3000">
                <a:latin typeface="Consolas"/>
                <a:ea typeface="Consolas"/>
                <a:cs typeface="Consolas"/>
                <a:sym typeface="Consolas"/>
              </a:rPr>
              <a:t>c</a:t>
            </a:r>
          </a:p>
        </p:txBody>
      </p:sp>
      <p:sp>
        <p:nvSpPr>
          <p:cNvPr id="260" name="Shape 260"/>
          <p:cNvSpPr/>
          <p:nvPr/>
        </p:nvSpPr>
        <p:spPr>
          <a:xfrm rot="5400000">
            <a:off x="5615905" y="1013012"/>
            <a:ext cx="653700" cy="666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1" name="Shape 261"/>
          <p:cNvSpPr txBox="1"/>
          <p:nvPr/>
        </p:nvSpPr>
        <p:spPr>
          <a:xfrm>
            <a:off x="5740437" y="1019463"/>
            <a:ext cx="423600" cy="584400"/>
          </a:xfrm>
          <a:prstGeom prst="rect">
            <a:avLst/>
          </a:prstGeom>
          <a:noFill/>
          <a:ln>
            <a:noFill/>
          </a:ln>
        </p:spPr>
        <p:txBody>
          <a:bodyPr lIns="91425" tIns="91425" rIns="91425" bIns="91425" anchor="t" anchorCtr="0">
            <a:noAutofit/>
          </a:bodyPr>
          <a:lstStyle/>
          <a:p>
            <a:pPr lvl="0" rtl="0">
              <a:spcBef>
                <a:spcPts val="0"/>
              </a:spcBef>
              <a:buNone/>
            </a:pPr>
            <a:r>
              <a:rPr lang="en" sz="3000">
                <a:latin typeface="Consolas"/>
                <a:ea typeface="Consolas"/>
                <a:cs typeface="Consolas"/>
                <a:sym typeface="Consolas"/>
              </a:rPr>
              <a:t>c</a:t>
            </a:r>
          </a:p>
        </p:txBody>
      </p:sp>
      <p:sp>
        <p:nvSpPr>
          <p:cNvPr id="262" name="Shape 262"/>
          <p:cNvSpPr/>
          <p:nvPr/>
        </p:nvSpPr>
        <p:spPr>
          <a:xfrm rot="5400000">
            <a:off x="6282505" y="1013012"/>
            <a:ext cx="653700" cy="666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3" name="Shape 263"/>
          <p:cNvSpPr txBox="1"/>
          <p:nvPr/>
        </p:nvSpPr>
        <p:spPr>
          <a:xfrm>
            <a:off x="6407037" y="1019463"/>
            <a:ext cx="423600" cy="584400"/>
          </a:xfrm>
          <a:prstGeom prst="rect">
            <a:avLst/>
          </a:prstGeom>
          <a:noFill/>
          <a:ln>
            <a:noFill/>
          </a:ln>
        </p:spPr>
        <p:txBody>
          <a:bodyPr lIns="91425" tIns="91425" rIns="91425" bIns="91425" anchor="t" anchorCtr="0">
            <a:noAutofit/>
          </a:bodyPr>
          <a:lstStyle/>
          <a:p>
            <a:pPr lvl="0" rtl="0">
              <a:spcBef>
                <a:spcPts val="0"/>
              </a:spcBef>
              <a:buNone/>
            </a:pPr>
            <a:r>
              <a:rPr lang="en" sz="3000">
                <a:latin typeface="Consolas"/>
                <a:ea typeface="Consolas"/>
                <a:cs typeface="Consolas"/>
                <a:sym typeface="Consolas"/>
              </a:rPr>
              <a:t>c</a:t>
            </a:r>
          </a:p>
        </p:txBody>
      </p:sp>
      <p:sp>
        <p:nvSpPr>
          <p:cNvPr id="264" name="Shape 264"/>
          <p:cNvSpPr/>
          <p:nvPr/>
        </p:nvSpPr>
        <p:spPr>
          <a:xfrm rot="5400000">
            <a:off x="6949105" y="1013012"/>
            <a:ext cx="653700" cy="666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5" name="Shape 265"/>
          <p:cNvSpPr txBox="1"/>
          <p:nvPr/>
        </p:nvSpPr>
        <p:spPr>
          <a:xfrm>
            <a:off x="7073637" y="1019463"/>
            <a:ext cx="423600" cy="584400"/>
          </a:xfrm>
          <a:prstGeom prst="rect">
            <a:avLst/>
          </a:prstGeom>
          <a:noFill/>
          <a:ln>
            <a:noFill/>
          </a:ln>
        </p:spPr>
        <p:txBody>
          <a:bodyPr lIns="91425" tIns="91425" rIns="91425" bIns="91425" anchor="t" anchorCtr="0">
            <a:noAutofit/>
          </a:bodyPr>
          <a:lstStyle/>
          <a:p>
            <a:pPr lvl="0" rtl="0">
              <a:spcBef>
                <a:spcPts val="0"/>
              </a:spcBef>
              <a:buNone/>
            </a:pPr>
            <a:r>
              <a:rPr lang="en" sz="3000">
                <a:latin typeface="Consolas"/>
                <a:ea typeface="Consolas"/>
                <a:cs typeface="Consolas"/>
                <a:sym typeface="Consolas"/>
              </a:rPr>
              <a:t>c</a:t>
            </a:r>
          </a:p>
        </p:txBody>
      </p:sp>
      <p:sp>
        <p:nvSpPr>
          <p:cNvPr id="266" name="Shape 266"/>
          <p:cNvSpPr/>
          <p:nvPr/>
        </p:nvSpPr>
        <p:spPr>
          <a:xfrm rot="5400000">
            <a:off x="4949305" y="2238437"/>
            <a:ext cx="653700" cy="666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7" name="Shape 267"/>
          <p:cNvSpPr txBox="1"/>
          <p:nvPr/>
        </p:nvSpPr>
        <p:spPr>
          <a:xfrm>
            <a:off x="5073837" y="2244887"/>
            <a:ext cx="423600" cy="584400"/>
          </a:xfrm>
          <a:prstGeom prst="rect">
            <a:avLst/>
          </a:prstGeom>
          <a:noFill/>
          <a:ln>
            <a:noFill/>
          </a:ln>
        </p:spPr>
        <p:txBody>
          <a:bodyPr lIns="91425" tIns="91425" rIns="91425" bIns="91425" anchor="t" anchorCtr="0">
            <a:noAutofit/>
          </a:bodyPr>
          <a:lstStyle/>
          <a:p>
            <a:pPr lvl="0" rtl="0">
              <a:spcBef>
                <a:spcPts val="0"/>
              </a:spcBef>
              <a:buNone/>
            </a:pPr>
            <a:r>
              <a:rPr lang="en" sz="3000">
                <a:latin typeface="Consolas"/>
                <a:ea typeface="Consolas"/>
                <a:cs typeface="Consolas"/>
                <a:sym typeface="Consolas"/>
              </a:rPr>
              <a:t>a</a:t>
            </a:r>
          </a:p>
        </p:txBody>
      </p:sp>
      <p:sp>
        <p:nvSpPr>
          <p:cNvPr id="268" name="Shape 268"/>
          <p:cNvSpPr/>
          <p:nvPr/>
        </p:nvSpPr>
        <p:spPr>
          <a:xfrm rot="5400000">
            <a:off x="5615905" y="2238437"/>
            <a:ext cx="653700" cy="666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9" name="Shape 269"/>
          <p:cNvSpPr txBox="1"/>
          <p:nvPr/>
        </p:nvSpPr>
        <p:spPr>
          <a:xfrm>
            <a:off x="5740437" y="2244887"/>
            <a:ext cx="423600" cy="584400"/>
          </a:xfrm>
          <a:prstGeom prst="rect">
            <a:avLst/>
          </a:prstGeom>
          <a:noFill/>
          <a:ln>
            <a:noFill/>
          </a:ln>
        </p:spPr>
        <p:txBody>
          <a:bodyPr lIns="91425" tIns="91425" rIns="91425" bIns="91425" anchor="t" anchorCtr="0">
            <a:noAutofit/>
          </a:bodyPr>
          <a:lstStyle/>
          <a:p>
            <a:pPr lvl="0" rtl="0">
              <a:spcBef>
                <a:spcPts val="0"/>
              </a:spcBef>
              <a:buNone/>
            </a:pPr>
            <a:r>
              <a:rPr lang="en" sz="3000">
                <a:latin typeface="Consolas"/>
                <a:ea typeface="Consolas"/>
                <a:cs typeface="Consolas"/>
                <a:sym typeface="Consolas"/>
              </a:rPr>
              <a:t>a</a:t>
            </a:r>
          </a:p>
        </p:txBody>
      </p:sp>
      <p:sp>
        <p:nvSpPr>
          <p:cNvPr id="270" name="Shape 270"/>
          <p:cNvSpPr/>
          <p:nvPr/>
        </p:nvSpPr>
        <p:spPr>
          <a:xfrm rot="5400000">
            <a:off x="6282505" y="2238437"/>
            <a:ext cx="653700" cy="666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1" name="Shape 271"/>
          <p:cNvSpPr txBox="1"/>
          <p:nvPr/>
        </p:nvSpPr>
        <p:spPr>
          <a:xfrm>
            <a:off x="6407037" y="2244887"/>
            <a:ext cx="423600" cy="584400"/>
          </a:xfrm>
          <a:prstGeom prst="rect">
            <a:avLst/>
          </a:prstGeom>
          <a:noFill/>
          <a:ln>
            <a:noFill/>
          </a:ln>
        </p:spPr>
        <p:txBody>
          <a:bodyPr lIns="91425" tIns="91425" rIns="91425" bIns="91425" anchor="t" anchorCtr="0">
            <a:noAutofit/>
          </a:bodyPr>
          <a:lstStyle/>
          <a:p>
            <a:pPr lvl="0" rtl="0">
              <a:spcBef>
                <a:spcPts val="0"/>
              </a:spcBef>
              <a:buNone/>
            </a:pPr>
            <a:r>
              <a:rPr lang="en" sz="3000">
                <a:latin typeface="Consolas"/>
                <a:ea typeface="Consolas"/>
                <a:cs typeface="Consolas"/>
                <a:sym typeface="Consolas"/>
              </a:rPr>
              <a:t>a</a:t>
            </a:r>
          </a:p>
        </p:txBody>
      </p:sp>
      <p:sp>
        <p:nvSpPr>
          <p:cNvPr id="272" name="Shape 272"/>
          <p:cNvSpPr/>
          <p:nvPr/>
        </p:nvSpPr>
        <p:spPr>
          <a:xfrm rot="5400000">
            <a:off x="6949105" y="2238437"/>
            <a:ext cx="653700" cy="666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3" name="Shape 273"/>
          <p:cNvSpPr txBox="1"/>
          <p:nvPr/>
        </p:nvSpPr>
        <p:spPr>
          <a:xfrm>
            <a:off x="7073637" y="2244887"/>
            <a:ext cx="423600" cy="584400"/>
          </a:xfrm>
          <a:prstGeom prst="rect">
            <a:avLst/>
          </a:prstGeom>
          <a:noFill/>
          <a:ln>
            <a:noFill/>
          </a:ln>
        </p:spPr>
        <p:txBody>
          <a:bodyPr lIns="91425" tIns="91425" rIns="91425" bIns="91425" anchor="t" anchorCtr="0">
            <a:noAutofit/>
          </a:bodyPr>
          <a:lstStyle/>
          <a:p>
            <a:pPr lvl="0" rtl="0">
              <a:spcBef>
                <a:spcPts val="0"/>
              </a:spcBef>
              <a:buNone/>
            </a:pPr>
            <a:r>
              <a:rPr lang="en" sz="3000">
                <a:latin typeface="Consolas"/>
                <a:ea typeface="Consolas"/>
                <a:cs typeface="Consolas"/>
                <a:sym typeface="Consolas"/>
              </a:rPr>
              <a:t>a</a:t>
            </a:r>
          </a:p>
        </p:txBody>
      </p:sp>
      <p:sp>
        <p:nvSpPr>
          <p:cNvPr id="274" name="Shape 274"/>
          <p:cNvSpPr/>
          <p:nvPr/>
        </p:nvSpPr>
        <p:spPr>
          <a:xfrm rot="5400000">
            <a:off x="4949305" y="3463862"/>
            <a:ext cx="653700" cy="666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5" name="Shape 275"/>
          <p:cNvSpPr txBox="1"/>
          <p:nvPr/>
        </p:nvSpPr>
        <p:spPr>
          <a:xfrm>
            <a:off x="5073837" y="3470312"/>
            <a:ext cx="423600" cy="584400"/>
          </a:xfrm>
          <a:prstGeom prst="rect">
            <a:avLst/>
          </a:prstGeom>
          <a:noFill/>
          <a:ln>
            <a:noFill/>
          </a:ln>
        </p:spPr>
        <p:txBody>
          <a:bodyPr lIns="91425" tIns="91425" rIns="91425" bIns="91425" anchor="t" anchorCtr="0">
            <a:noAutofit/>
          </a:bodyPr>
          <a:lstStyle/>
          <a:p>
            <a:pPr lvl="0" rtl="0">
              <a:spcBef>
                <a:spcPts val="0"/>
              </a:spcBef>
              <a:buNone/>
            </a:pPr>
            <a:r>
              <a:rPr lang="en" sz="3000">
                <a:latin typeface="Consolas"/>
                <a:ea typeface="Consolas"/>
                <a:cs typeface="Consolas"/>
                <a:sym typeface="Consolas"/>
              </a:rPr>
              <a:t>b</a:t>
            </a:r>
          </a:p>
        </p:txBody>
      </p:sp>
      <p:sp>
        <p:nvSpPr>
          <p:cNvPr id="276" name="Shape 276"/>
          <p:cNvSpPr/>
          <p:nvPr/>
        </p:nvSpPr>
        <p:spPr>
          <a:xfrm rot="5400000">
            <a:off x="5615905" y="3463862"/>
            <a:ext cx="653700" cy="666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7" name="Shape 277"/>
          <p:cNvSpPr txBox="1"/>
          <p:nvPr/>
        </p:nvSpPr>
        <p:spPr>
          <a:xfrm>
            <a:off x="5740437" y="3470312"/>
            <a:ext cx="423600" cy="584400"/>
          </a:xfrm>
          <a:prstGeom prst="rect">
            <a:avLst/>
          </a:prstGeom>
          <a:noFill/>
          <a:ln>
            <a:noFill/>
          </a:ln>
        </p:spPr>
        <p:txBody>
          <a:bodyPr lIns="91425" tIns="91425" rIns="91425" bIns="91425" anchor="t" anchorCtr="0">
            <a:noAutofit/>
          </a:bodyPr>
          <a:lstStyle/>
          <a:p>
            <a:pPr lvl="0" rtl="0">
              <a:spcBef>
                <a:spcPts val="0"/>
              </a:spcBef>
              <a:buNone/>
            </a:pPr>
            <a:r>
              <a:rPr lang="en" sz="3000">
                <a:latin typeface="Consolas"/>
                <a:ea typeface="Consolas"/>
                <a:cs typeface="Consolas"/>
                <a:sym typeface="Consolas"/>
              </a:rPr>
              <a:t>b</a:t>
            </a:r>
          </a:p>
        </p:txBody>
      </p:sp>
      <p:sp>
        <p:nvSpPr>
          <p:cNvPr id="278" name="Shape 278"/>
          <p:cNvSpPr/>
          <p:nvPr/>
        </p:nvSpPr>
        <p:spPr>
          <a:xfrm rot="5400000">
            <a:off x="6282505" y="3463862"/>
            <a:ext cx="653700" cy="666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9" name="Shape 279"/>
          <p:cNvSpPr txBox="1"/>
          <p:nvPr/>
        </p:nvSpPr>
        <p:spPr>
          <a:xfrm>
            <a:off x="6407037" y="3470312"/>
            <a:ext cx="423600" cy="584400"/>
          </a:xfrm>
          <a:prstGeom prst="rect">
            <a:avLst/>
          </a:prstGeom>
          <a:noFill/>
          <a:ln>
            <a:noFill/>
          </a:ln>
        </p:spPr>
        <p:txBody>
          <a:bodyPr lIns="91425" tIns="91425" rIns="91425" bIns="91425" anchor="t" anchorCtr="0">
            <a:noAutofit/>
          </a:bodyPr>
          <a:lstStyle/>
          <a:p>
            <a:pPr lvl="0" rtl="0">
              <a:spcBef>
                <a:spcPts val="0"/>
              </a:spcBef>
              <a:buNone/>
            </a:pPr>
            <a:r>
              <a:rPr lang="en" sz="3000">
                <a:latin typeface="Consolas"/>
                <a:ea typeface="Consolas"/>
                <a:cs typeface="Consolas"/>
                <a:sym typeface="Consolas"/>
              </a:rPr>
              <a:t>b</a:t>
            </a:r>
          </a:p>
        </p:txBody>
      </p:sp>
      <p:sp>
        <p:nvSpPr>
          <p:cNvPr id="280" name="Shape 280"/>
          <p:cNvSpPr/>
          <p:nvPr/>
        </p:nvSpPr>
        <p:spPr>
          <a:xfrm rot="5400000">
            <a:off x="6949105" y="3463862"/>
            <a:ext cx="653700" cy="666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1" name="Shape 281"/>
          <p:cNvSpPr txBox="1"/>
          <p:nvPr/>
        </p:nvSpPr>
        <p:spPr>
          <a:xfrm>
            <a:off x="7073637" y="3470312"/>
            <a:ext cx="423600" cy="584400"/>
          </a:xfrm>
          <a:prstGeom prst="rect">
            <a:avLst/>
          </a:prstGeom>
          <a:noFill/>
          <a:ln>
            <a:noFill/>
          </a:ln>
        </p:spPr>
        <p:txBody>
          <a:bodyPr lIns="91425" tIns="91425" rIns="91425" bIns="91425" anchor="t" anchorCtr="0">
            <a:noAutofit/>
          </a:bodyPr>
          <a:lstStyle/>
          <a:p>
            <a:pPr lvl="0" rtl="0">
              <a:spcBef>
                <a:spcPts val="0"/>
              </a:spcBef>
              <a:buNone/>
            </a:pPr>
            <a:r>
              <a:rPr lang="en" sz="3000">
                <a:latin typeface="Consolas"/>
                <a:ea typeface="Consolas"/>
                <a:cs typeface="Consolas"/>
                <a:sym typeface="Consolas"/>
              </a:rPr>
              <a:t>b</a:t>
            </a:r>
          </a:p>
        </p:txBody>
      </p:sp>
      <p:sp>
        <p:nvSpPr>
          <p:cNvPr id="282" name="Shape 282"/>
          <p:cNvSpPr/>
          <p:nvPr/>
        </p:nvSpPr>
        <p:spPr>
          <a:xfrm>
            <a:off x="1140237" y="1647601"/>
            <a:ext cx="1797300" cy="1848300"/>
          </a:xfrm>
          <a:prstGeom prst="roundRect">
            <a:avLst>
              <a:gd name="adj" fmla="val 6503"/>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3" name="Shape 283"/>
          <p:cNvSpPr/>
          <p:nvPr/>
        </p:nvSpPr>
        <p:spPr>
          <a:xfrm rot="10800000">
            <a:off x="1894426" y="2233420"/>
            <a:ext cx="288900" cy="291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284" name="Shape 284"/>
          <p:cNvSpPr/>
          <p:nvPr/>
        </p:nvSpPr>
        <p:spPr>
          <a:xfrm rot="5400000">
            <a:off x="1336636" y="2230665"/>
            <a:ext cx="291600" cy="2973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285" name="Shape 285"/>
          <p:cNvSpPr/>
          <p:nvPr/>
        </p:nvSpPr>
        <p:spPr>
          <a:xfrm rot="5400000">
            <a:off x="2445310" y="2234842"/>
            <a:ext cx="291600" cy="2889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286" name="Shape 286"/>
          <p:cNvSpPr txBox="1"/>
          <p:nvPr/>
        </p:nvSpPr>
        <p:spPr>
          <a:xfrm>
            <a:off x="1668342" y="2233515"/>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a:t>
            </a:r>
          </a:p>
        </p:txBody>
      </p:sp>
      <p:sp>
        <p:nvSpPr>
          <p:cNvPr id="287" name="Shape 287"/>
          <p:cNvSpPr txBox="1"/>
          <p:nvPr/>
        </p:nvSpPr>
        <p:spPr>
          <a:xfrm>
            <a:off x="1392236" y="2233515"/>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c</a:t>
            </a:r>
          </a:p>
        </p:txBody>
      </p:sp>
      <p:sp>
        <p:nvSpPr>
          <p:cNvPr id="288" name="Shape 288"/>
          <p:cNvSpPr txBox="1"/>
          <p:nvPr/>
        </p:nvSpPr>
        <p:spPr>
          <a:xfrm>
            <a:off x="1944458" y="2233515"/>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a</a:t>
            </a:r>
          </a:p>
        </p:txBody>
      </p:sp>
      <p:sp>
        <p:nvSpPr>
          <p:cNvPr id="289" name="Shape 289"/>
          <p:cNvSpPr txBox="1"/>
          <p:nvPr/>
        </p:nvSpPr>
        <p:spPr>
          <a:xfrm>
            <a:off x="2496679" y="2233515"/>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b</a:t>
            </a:r>
          </a:p>
        </p:txBody>
      </p:sp>
      <p:sp>
        <p:nvSpPr>
          <p:cNvPr id="290" name="Shape 290"/>
          <p:cNvSpPr txBox="1"/>
          <p:nvPr/>
        </p:nvSpPr>
        <p:spPr>
          <a:xfrm>
            <a:off x="2220574" y="2233515"/>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a:t>
            </a:r>
          </a:p>
        </p:txBody>
      </p:sp>
      <p:sp>
        <p:nvSpPr>
          <p:cNvPr id="291" name="Shape 291"/>
          <p:cNvSpPr/>
          <p:nvPr/>
        </p:nvSpPr>
        <p:spPr>
          <a:xfrm rot="10800000">
            <a:off x="1902855" y="1848515"/>
            <a:ext cx="288900" cy="291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292" name="Shape 292"/>
          <p:cNvSpPr/>
          <p:nvPr/>
        </p:nvSpPr>
        <p:spPr>
          <a:xfrm rot="5400000">
            <a:off x="1345064" y="1845759"/>
            <a:ext cx="291600" cy="2973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293" name="Shape 293"/>
          <p:cNvSpPr/>
          <p:nvPr/>
        </p:nvSpPr>
        <p:spPr>
          <a:xfrm rot="5400000">
            <a:off x="2453738" y="1849937"/>
            <a:ext cx="291600" cy="2889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294" name="Shape 294"/>
          <p:cNvSpPr txBox="1"/>
          <p:nvPr/>
        </p:nvSpPr>
        <p:spPr>
          <a:xfrm>
            <a:off x="1676770" y="1848610"/>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a:t>
            </a:r>
          </a:p>
        </p:txBody>
      </p:sp>
      <p:sp>
        <p:nvSpPr>
          <p:cNvPr id="295" name="Shape 295"/>
          <p:cNvSpPr txBox="1"/>
          <p:nvPr/>
        </p:nvSpPr>
        <p:spPr>
          <a:xfrm>
            <a:off x="1400664" y="1848610"/>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c</a:t>
            </a:r>
          </a:p>
        </p:txBody>
      </p:sp>
      <p:sp>
        <p:nvSpPr>
          <p:cNvPr id="296" name="Shape 296"/>
          <p:cNvSpPr txBox="1"/>
          <p:nvPr/>
        </p:nvSpPr>
        <p:spPr>
          <a:xfrm>
            <a:off x="1952886" y="1848610"/>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a</a:t>
            </a:r>
          </a:p>
        </p:txBody>
      </p:sp>
      <p:sp>
        <p:nvSpPr>
          <p:cNvPr id="297" name="Shape 297"/>
          <p:cNvSpPr txBox="1"/>
          <p:nvPr/>
        </p:nvSpPr>
        <p:spPr>
          <a:xfrm>
            <a:off x="2505108" y="1848610"/>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b</a:t>
            </a:r>
          </a:p>
        </p:txBody>
      </p:sp>
      <p:sp>
        <p:nvSpPr>
          <p:cNvPr id="298" name="Shape 298"/>
          <p:cNvSpPr txBox="1"/>
          <p:nvPr/>
        </p:nvSpPr>
        <p:spPr>
          <a:xfrm>
            <a:off x="2229002" y="1848610"/>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a:t>
            </a:r>
          </a:p>
        </p:txBody>
      </p:sp>
      <p:sp>
        <p:nvSpPr>
          <p:cNvPr id="299" name="Shape 299"/>
          <p:cNvSpPr/>
          <p:nvPr/>
        </p:nvSpPr>
        <p:spPr>
          <a:xfrm rot="10800000">
            <a:off x="1898640" y="3003298"/>
            <a:ext cx="288900" cy="291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300" name="Shape 300"/>
          <p:cNvSpPr/>
          <p:nvPr/>
        </p:nvSpPr>
        <p:spPr>
          <a:xfrm rot="5400000">
            <a:off x="1340850" y="3000543"/>
            <a:ext cx="291600" cy="2973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301" name="Shape 301"/>
          <p:cNvSpPr/>
          <p:nvPr/>
        </p:nvSpPr>
        <p:spPr>
          <a:xfrm rot="5400000">
            <a:off x="2449524" y="3004720"/>
            <a:ext cx="291600" cy="2889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302" name="Shape 302"/>
          <p:cNvSpPr txBox="1"/>
          <p:nvPr/>
        </p:nvSpPr>
        <p:spPr>
          <a:xfrm>
            <a:off x="1672556" y="3003393"/>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a:t>
            </a:r>
          </a:p>
        </p:txBody>
      </p:sp>
      <p:sp>
        <p:nvSpPr>
          <p:cNvPr id="303" name="Shape 303"/>
          <p:cNvSpPr txBox="1"/>
          <p:nvPr/>
        </p:nvSpPr>
        <p:spPr>
          <a:xfrm>
            <a:off x="1396450" y="3003393"/>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c</a:t>
            </a:r>
          </a:p>
        </p:txBody>
      </p:sp>
      <p:sp>
        <p:nvSpPr>
          <p:cNvPr id="304" name="Shape 304"/>
          <p:cNvSpPr txBox="1"/>
          <p:nvPr/>
        </p:nvSpPr>
        <p:spPr>
          <a:xfrm>
            <a:off x="1948672" y="3003393"/>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a</a:t>
            </a:r>
          </a:p>
        </p:txBody>
      </p:sp>
      <p:sp>
        <p:nvSpPr>
          <p:cNvPr id="305" name="Shape 305"/>
          <p:cNvSpPr txBox="1"/>
          <p:nvPr/>
        </p:nvSpPr>
        <p:spPr>
          <a:xfrm>
            <a:off x="2500893" y="3003393"/>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b</a:t>
            </a:r>
          </a:p>
        </p:txBody>
      </p:sp>
      <p:sp>
        <p:nvSpPr>
          <p:cNvPr id="306" name="Shape 306"/>
          <p:cNvSpPr txBox="1"/>
          <p:nvPr/>
        </p:nvSpPr>
        <p:spPr>
          <a:xfrm>
            <a:off x="2224788" y="3003393"/>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a:t>
            </a:r>
          </a:p>
        </p:txBody>
      </p:sp>
      <p:sp>
        <p:nvSpPr>
          <p:cNvPr id="307" name="Shape 307"/>
          <p:cNvSpPr/>
          <p:nvPr/>
        </p:nvSpPr>
        <p:spPr>
          <a:xfrm rot="10800000">
            <a:off x="1894426" y="2618342"/>
            <a:ext cx="288900" cy="291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308" name="Shape 308"/>
          <p:cNvSpPr/>
          <p:nvPr/>
        </p:nvSpPr>
        <p:spPr>
          <a:xfrm rot="5400000">
            <a:off x="1336636" y="2615587"/>
            <a:ext cx="291600" cy="2973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309" name="Shape 309"/>
          <p:cNvSpPr/>
          <p:nvPr/>
        </p:nvSpPr>
        <p:spPr>
          <a:xfrm rot="5400000">
            <a:off x="2445310" y="2619765"/>
            <a:ext cx="291600" cy="2889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p:txBody>
      </p:sp>
      <p:sp>
        <p:nvSpPr>
          <p:cNvPr id="310" name="Shape 310"/>
          <p:cNvSpPr txBox="1"/>
          <p:nvPr/>
        </p:nvSpPr>
        <p:spPr>
          <a:xfrm>
            <a:off x="1668342" y="2618437"/>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a:t>
            </a:r>
          </a:p>
        </p:txBody>
      </p:sp>
      <p:sp>
        <p:nvSpPr>
          <p:cNvPr id="311" name="Shape 311"/>
          <p:cNvSpPr txBox="1"/>
          <p:nvPr/>
        </p:nvSpPr>
        <p:spPr>
          <a:xfrm>
            <a:off x="1392236" y="2618437"/>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c</a:t>
            </a:r>
          </a:p>
        </p:txBody>
      </p:sp>
      <p:sp>
        <p:nvSpPr>
          <p:cNvPr id="312" name="Shape 312"/>
          <p:cNvSpPr txBox="1"/>
          <p:nvPr/>
        </p:nvSpPr>
        <p:spPr>
          <a:xfrm>
            <a:off x="1944458" y="2618437"/>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a</a:t>
            </a:r>
          </a:p>
        </p:txBody>
      </p:sp>
      <p:sp>
        <p:nvSpPr>
          <p:cNvPr id="313" name="Shape 313"/>
          <p:cNvSpPr txBox="1"/>
          <p:nvPr/>
        </p:nvSpPr>
        <p:spPr>
          <a:xfrm>
            <a:off x="2496679" y="2618437"/>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b</a:t>
            </a:r>
          </a:p>
        </p:txBody>
      </p:sp>
      <p:sp>
        <p:nvSpPr>
          <p:cNvPr id="314" name="Shape 314"/>
          <p:cNvSpPr txBox="1"/>
          <p:nvPr/>
        </p:nvSpPr>
        <p:spPr>
          <a:xfrm>
            <a:off x="2220574" y="2618437"/>
            <a:ext cx="189000" cy="260700"/>
          </a:xfrm>
          <a:prstGeom prst="rect">
            <a:avLst/>
          </a:prstGeom>
          <a:noFill/>
          <a:ln>
            <a:noFill/>
          </a:ln>
        </p:spPr>
        <p:txBody>
          <a:bodyPr lIns="91425" tIns="91425" rIns="91425" bIns="91425" anchor="t" anchorCtr="0">
            <a:noAutofit/>
          </a:bodyPr>
          <a:lstStyle/>
          <a:p>
            <a:pPr lvl="0" rtl="0">
              <a:spcBef>
                <a:spcPts val="0"/>
              </a:spcBef>
              <a:buNone/>
            </a:pPr>
            <a:r>
              <a:rPr lang="en" sz="1000">
                <a:latin typeface="Consolas"/>
                <a:ea typeface="Consolas"/>
                <a:cs typeface="Consolas"/>
                <a:sym typeface="Consolas"/>
              </a:rPr>
              <a:t>+</a:t>
            </a:r>
          </a:p>
        </p:txBody>
      </p:sp>
      <p:cxnSp>
        <p:nvCxnSpPr>
          <p:cNvPr id="315" name="Shape 315"/>
          <p:cNvCxnSpPr/>
          <p:nvPr/>
        </p:nvCxnSpPr>
        <p:spPr>
          <a:xfrm rot="10800000" flipH="1">
            <a:off x="1147050" y="3674875"/>
            <a:ext cx="219300" cy="467700"/>
          </a:xfrm>
          <a:prstGeom prst="straightConnector1">
            <a:avLst/>
          </a:prstGeom>
          <a:noFill/>
          <a:ln w="19050" cap="flat" cmpd="sng">
            <a:solidFill>
              <a:schemeClr val="dk2"/>
            </a:solidFill>
            <a:prstDash val="solid"/>
            <a:round/>
            <a:headEnd type="none" w="lg" len="lg"/>
            <a:tailEnd type="triangle" w="lg" len="lg"/>
          </a:ln>
        </p:spPr>
      </p:cxnSp>
      <p:sp>
        <p:nvSpPr>
          <p:cNvPr id="316" name="Shape 316"/>
          <p:cNvSpPr txBox="1"/>
          <p:nvPr/>
        </p:nvSpPr>
        <p:spPr>
          <a:xfrm>
            <a:off x="686750" y="4158200"/>
            <a:ext cx="1373700" cy="387300"/>
          </a:xfrm>
          <a:prstGeom prst="rect">
            <a:avLst/>
          </a:prstGeom>
          <a:noFill/>
          <a:ln>
            <a:noFill/>
          </a:ln>
        </p:spPr>
        <p:txBody>
          <a:bodyPr lIns="91425" tIns="91425" rIns="91425" bIns="91425" anchor="t" anchorCtr="0">
            <a:noAutofit/>
          </a:bodyPr>
          <a:lstStyle/>
          <a:p>
            <a:pPr lvl="0">
              <a:spcBef>
                <a:spcPts val="0"/>
              </a:spcBef>
              <a:buNone/>
            </a:pPr>
            <a:r>
              <a:rPr lang="en"/>
              <a:t>AOS Format</a:t>
            </a:r>
          </a:p>
        </p:txBody>
      </p:sp>
      <p:cxnSp>
        <p:nvCxnSpPr>
          <p:cNvPr id="317" name="Shape 317"/>
          <p:cNvCxnSpPr/>
          <p:nvPr/>
        </p:nvCxnSpPr>
        <p:spPr>
          <a:xfrm rot="10800000" flipH="1">
            <a:off x="4252150" y="3937976"/>
            <a:ext cx="584400" cy="453000"/>
          </a:xfrm>
          <a:prstGeom prst="straightConnector1">
            <a:avLst/>
          </a:prstGeom>
          <a:noFill/>
          <a:ln w="19050" cap="flat" cmpd="sng">
            <a:solidFill>
              <a:schemeClr val="dk2"/>
            </a:solidFill>
            <a:prstDash val="solid"/>
            <a:round/>
            <a:headEnd type="none" w="lg" len="lg"/>
            <a:tailEnd type="triangle" w="lg" len="lg"/>
          </a:ln>
        </p:spPr>
      </p:cxnSp>
      <p:sp>
        <p:nvSpPr>
          <p:cNvPr id="318" name="Shape 318"/>
          <p:cNvSpPr txBox="1"/>
          <p:nvPr/>
        </p:nvSpPr>
        <p:spPr>
          <a:xfrm>
            <a:off x="3148100" y="4325201"/>
            <a:ext cx="1373700" cy="387300"/>
          </a:xfrm>
          <a:prstGeom prst="rect">
            <a:avLst/>
          </a:prstGeom>
          <a:noFill/>
          <a:ln>
            <a:noFill/>
          </a:ln>
        </p:spPr>
        <p:txBody>
          <a:bodyPr lIns="91425" tIns="91425" rIns="91425" bIns="91425" anchor="t" anchorCtr="0">
            <a:noAutofit/>
          </a:bodyPr>
          <a:lstStyle/>
          <a:p>
            <a:pPr lvl="0" rtl="0">
              <a:spcBef>
                <a:spcPts val="0"/>
              </a:spcBef>
              <a:buNone/>
            </a:pPr>
            <a:r>
              <a:rPr lang="en"/>
              <a:t>SOA Format</a:t>
            </a:r>
          </a:p>
        </p:txBody>
      </p:sp>
      <p:cxnSp>
        <p:nvCxnSpPr>
          <p:cNvPr id="319" name="Shape 319"/>
          <p:cNvCxnSpPr/>
          <p:nvPr/>
        </p:nvCxnSpPr>
        <p:spPr>
          <a:xfrm rot="10800000" flipH="1">
            <a:off x="4179100" y="2958975"/>
            <a:ext cx="716100" cy="1424700"/>
          </a:xfrm>
          <a:prstGeom prst="straightConnector1">
            <a:avLst/>
          </a:prstGeom>
          <a:noFill/>
          <a:ln w="19050" cap="flat" cmpd="sng">
            <a:solidFill>
              <a:schemeClr val="dk2"/>
            </a:solidFill>
            <a:prstDash val="solid"/>
            <a:round/>
            <a:headEnd type="none" w="lg" len="lg"/>
            <a:tailEnd type="triangle" w="lg" len="lg"/>
          </a:ln>
        </p:spPr>
      </p:cxnSp>
      <p:cxnSp>
        <p:nvCxnSpPr>
          <p:cNvPr id="320" name="Shape 320"/>
          <p:cNvCxnSpPr/>
          <p:nvPr/>
        </p:nvCxnSpPr>
        <p:spPr>
          <a:xfrm rot="10800000" flipH="1">
            <a:off x="4098725" y="1768150"/>
            <a:ext cx="781800" cy="2608200"/>
          </a:xfrm>
          <a:prstGeom prst="straightConnector1">
            <a:avLst/>
          </a:prstGeom>
          <a:noFill/>
          <a:ln w="19050" cap="flat" cmpd="sng">
            <a:solidFill>
              <a:schemeClr val="dk2"/>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solidFill>
                  <a:schemeClr val="dk2"/>
                </a:solidFill>
              </a:rPr>
              <a:t>AOS to SOA Conversion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29"/>
        <p:cNvGrpSpPr/>
        <p:nvPr/>
      </p:nvGrpSpPr>
      <p:grpSpPr>
        <a:xfrm>
          <a:off x="0" y="0"/>
          <a:ext cx="0" cy="0"/>
          <a:chOff x="0" y="0"/>
          <a:chExt cx="0" cy="0"/>
        </a:xfrm>
      </p:grpSpPr>
      <p:sp>
        <p:nvSpPr>
          <p:cNvPr id="330" name="Shape 330"/>
          <p:cNvSpPr/>
          <p:nvPr/>
        </p:nvSpPr>
        <p:spPr>
          <a:xfrm rot="10800000">
            <a:off x="6026827" y="108260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1" name="Shape 331"/>
          <p:cNvSpPr/>
          <p:nvPr/>
        </p:nvSpPr>
        <p:spPr>
          <a:xfrm rot="10800000">
            <a:off x="6358676" y="108260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2" name="Shape 332"/>
          <p:cNvSpPr/>
          <p:nvPr/>
        </p:nvSpPr>
        <p:spPr>
          <a:xfrm rot="10800000">
            <a:off x="6690525" y="108260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3" name="Shape 333"/>
          <p:cNvSpPr/>
          <p:nvPr/>
        </p:nvSpPr>
        <p:spPr>
          <a:xfrm rot="10800000">
            <a:off x="7022374" y="108260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4" name="Shape 334"/>
          <p:cNvSpPr/>
          <p:nvPr/>
        </p:nvSpPr>
        <p:spPr>
          <a:xfrm rot="10800000">
            <a:off x="4377952" y="576869"/>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5" name="Shape 335"/>
          <p:cNvSpPr/>
          <p:nvPr/>
        </p:nvSpPr>
        <p:spPr>
          <a:xfrm rot="10800000">
            <a:off x="4709801" y="576869"/>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6" name="Shape 336"/>
          <p:cNvSpPr/>
          <p:nvPr/>
        </p:nvSpPr>
        <p:spPr>
          <a:xfrm rot="10800000">
            <a:off x="5041650" y="576869"/>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7" name="Shape 337"/>
          <p:cNvSpPr/>
          <p:nvPr/>
        </p:nvSpPr>
        <p:spPr>
          <a:xfrm rot="10800000">
            <a:off x="5373499" y="576869"/>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8" name="Shape 338"/>
          <p:cNvSpPr/>
          <p:nvPr/>
        </p:nvSpPr>
        <p:spPr>
          <a:xfrm rot="10800000">
            <a:off x="2460362" y="1019390"/>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9" name="Shape 339"/>
          <p:cNvSpPr/>
          <p:nvPr/>
        </p:nvSpPr>
        <p:spPr>
          <a:xfrm rot="10800000">
            <a:off x="2792211" y="1019390"/>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0" name="Shape 340"/>
          <p:cNvSpPr/>
          <p:nvPr/>
        </p:nvSpPr>
        <p:spPr>
          <a:xfrm rot="10800000">
            <a:off x="3124060" y="1019390"/>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1" name="Shape 341"/>
          <p:cNvSpPr/>
          <p:nvPr/>
        </p:nvSpPr>
        <p:spPr>
          <a:xfrm rot="10800000">
            <a:off x="3455909" y="1019390"/>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2" name="Shape 342"/>
          <p:cNvSpPr/>
          <p:nvPr/>
        </p:nvSpPr>
        <p:spPr>
          <a:xfrm rot="10800000">
            <a:off x="3100499" y="1788493"/>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3" name="Shape 343"/>
          <p:cNvSpPr/>
          <p:nvPr/>
        </p:nvSpPr>
        <p:spPr>
          <a:xfrm rot="10800000">
            <a:off x="3432348" y="1788493"/>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4" name="Shape 344"/>
          <p:cNvSpPr/>
          <p:nvPr/>
        </p:nvSpPr>
        <p:spPr>
          <a:xfrm rot="10800000">
            <a:off x="3764197" y="1788493"/>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5" name="Shape 345"/>
          <p:cNvSpPr/>
          <p:nvPr/>
        </p:nvSpPr>
        <p:spPr>
          <a:xfrm rot="10800000">
            <a:off x="4096046" y="1788493"/>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6" name="Shape 346"/>
          <p:cNvSpPr txBox="1"/>
          <p:nvPr/>
        </p:nvSpPr>
        <p:spPr>
          <a:xfrm>
            <a:off x="2989156" y="724203"/>
            <a:ext cx="221700" cy="247799"/>
          </a:xfrm>
          <a:prstGeom prst="rect">
            <a:avLst/>
          </a:prstGeom>
          <a:noFill/>
          <a:ln>
            <a:noFill/>
          </a:ln>
        </p:spPr>
        <p:txBody>
          <a:bodyPr lIns="91425" tIns="91425" rIns="91425" bIns="91425" anchor="t" anchorCtr="0">
            <a:noAutofit/>
          </a:bodyPr>
          <a:lstStyle/>
          <a:p>
            <a:pPr lvl="0" algn="l" rtl="0">
              <a:spcBef>
                <a:spcPts val="0"/>
              </a:spcBef>
              <a:buNone/>
            </a:pPr>
            <a:endParaRPr sz="3000"/>
          </a:p>
        </p:txBody>
      </p:sp>
      <p:sp>
        <p:nvSpPr>
          <p:cNvPr id="347" name="Shape 347"/>
          <p:cNvSpPr/>
          <p:nvPr/>
        </p:nvSpPr>
        <p:spPr>
          <a:xfrm rot="5400000">
            <a:off x="2460363" y="1019341"/>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8" name="Shape 348"/>
          <p:cNvSpPr/>
          <p:nvPr/>
        </p:nvSpPr>
        <p:spPr>
          <a:xfrm rot="5400000">
            <a:off x="2792212" y="1019341"/>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9" name="Shape 349"/>
          <p:cNvSpPr/>
          <p:nvPr/>
        </p:nvSpPr>
        <p:spPr>
          <a:xfrm rot="5400000">
            <a:off x="3124061" y="1019341"/>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0" name="Shape 350"/>
          <p:cNvSpPr/>
          <p:nvPr/>
        </p:nvSpPr>
        <p:spPr>
          <a:xfrm rot="5400000">
            <a:off x="3455910" y="1019341"/>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1" name="Shape 351"/>
          <p:cNvSpPr/>
          <p:nvPr/>
        </p:nvSpPr>
        <p:spPr>
          <a:xfrm rot="5400000">
            <a:off x="3100500" y="1788444"/>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2" name="Shape 352"/>
          <p:cNvSpPr/>
          <p:nvPr/>
        </p:nvSpPr>
        <p:spPr>
          <a:xfrm rot="5400000">
            <a:off x="3432349" y="1788444"/>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3" name="Shape 353"/>
          <p:cNvSpPr/>
          <p:nvPr/>
        </p:nvSpPr>
        <p:spPr>
          <a:xfrm rot="5400000">
            <a:off x="3764198" y="1788444"/>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4" name="Shape 354"/>
          <p:cNvSpPr/>
          <p:nvPr/>
        </p:nvSpPr>
        <p:spPr>
          <a:xfrm rot="5400000">
            <a:off x="4096047" y="1788444"/>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5" name="Shape 355"/>
          <p:cNvSpPr/>
          <p:nvPr/>
        </p:nvSpPr>
        <p:spPr>
          <a:xfrm rot="5400000">
            <a:off x="4377953" y="576819"/>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6" name="Shape 356"/>
          <p:cNvSpPr/>
          <p:nvPr/>
        </p:nvSpPr>
        <p:spPr>
          <a:xfrm rot="5400000">
            <a:off x="4709802" y="57681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7" name="Shape 357"/>
          <p:cNvSpPr/>
          <p:nvPr/>
        </p:nvSpPr>
        <p:spPr>
          <a:xfrm rot="5400000">
            <a:off x="5041651" y="576819"/>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8" name="Shape 358"/>
          <p:cNvSpPr/>
          <p:nvPr/>
        </p:nvSpPr>
        <p:spPr>
          <a:xfrm rot="5400000">
            <a:off x="5373499" y="576819"/>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9" name="Shape 359"/>
          <p:cNvSpPr/>
          <p:nvPr/>
        </p:nvSpPr>
        <p:spPr>
          <a:xfrm rot="5400000">
            <a:off x="6026828" y="1082558"/>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0" name="Shape 360"/>
          <p:cNvSpPr/>
          <p:nvPr/>
        </p:nvSpPr>
        <p:spPr>
          <a:xfrm rot="5400000">
            <a:off x="6358677" y="1082558"/>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1" name="Shape 361"/>
          <p:cNvSpPr/>
          <p:nvPr/>
        </p:nvSpPr>
        <p:spPr>
          <a:xfrm rot="5400000">
            <a:off x="6690526" y="1082558"/>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2" name="Shape 362"/>
          <p:cNvSpPr/>
          <p:nvPr/>
        </p:nvSpPr>
        <p:spPr>
          <a:xfrm rot="5400000">
            <a:off x="7022375" y="1082558"/>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3" name="Shape 363"/>
          <p:cNvSpPr txBox="1"/>
          <p:nvPr/>
        </p:nvSpPr>
        <p:spPr>
          <a:xfrm>
            <a:off x="6540550" y="687301"/>
            <a:ext cx="414300" cy="284700"/>
          </a:xfrm>
          <a:prstGeom prst="rect">
            <a:avLst/>
          </a:prstGeom>
          <a:noFill/>
          <a:ln>
            <a:noFill/>
          </a:ln>
        </p:spPr>
        <p:txBody>
          <a:bodyPr lIns="91425" tIns="91425" rIns="91425" bIns="91425" anchor="t" anchorCtr="0">
            <a:noAutofit/>
          </a:bodyPr>
          <a:lstStyle/>
          <a:p>
            <a:pPr lvl="0" rtl="0">
              <a:spcBef>
                <a:spcPts val="0"/>
              </a:spcBef>
              <a:buNone/>
            </a:pPr>
            <a:r>
              <a:rPr lang="en" sz="1800"/>
              <a:t>B</a:t>
            </a:r>
          </a:p>
        </p:txBody>
      </p:sp>
      <p:sp>
        <p:nvSpPr>
          <p:cNvPr id="364" name="Shape 364"/>
          <p:cNvSpPr txBox="1"/>
          <p:nvPr/>
        </p:nvSpPr>
        <p:spPr>
          <a:xfrm>
            <a:off x="4841775" y="194300"/>
            <a:ext cx="221700" cy="207000"/>
          </a:xfrm>
          <a:prstGeom prst="rect">
            <a:avLst/>
          </a:prstGeom>
          <a:noFill/>
          <a:ln>
            <a:noFill/>
          </a:ln>
        </p:spPr>
        <p:txBody>
          <a:bodyPr lIns="91425" tIns="91425" rIns="91425" bIns="91425" anchor="t" anchorCtr="0">
            <a:noAutofit/>
          </a:bodyPr>
          <a:lstStyle/>
          <a:p>
            <a:pPr lvl="0" rtl="0">
              <a:spcBef>
                <a:spcPts val="0"/>
              </a:spcBef>
              <a:buNone/>
            </a:pPr>
            <a:r>
              <a:rPr lang="en" sz="1800"/>
              <a:t>D</a:t>
            </a:r>
          </a:p>
        </p:txBody>
      </p:sp>
      <p:sp>
        <p:nvSpPr>
          <p:cNvPr id="365" name="Shape 365"/>
          <p:cNvSpPr txBox="1"/>
          <p:nvPr/>
        </p:nvSpPr>
        <p:spPr>
          <a:xfrm>
            <a:off x="3580300" y="1403950"/>
            <a:ext cx="371100" cy="331800"/>
          </a:xfrm>
          <a:prstGeom prst="rect">
            <a:avLst/>
          </a:prstGeom>
          <a:noFill/>
          <a:ln>
            <a:noFill/>
          </a:ln>
        </p:spPr>
        <p:txBody>
          <a:bodyPr lIns="91425" tIns="91425" rIns="91425" bIns="91425" anchor="t" anchorCtr="0">
            <a:noAutofit/>
          </a:bodyPr>
          <a:lstStyle/>
          <a:p>
            <a:pPr lvl="0" rtl="0">
              <a:spcBef>
                <a:spcPts val="0"/>
              </a:spcBef>
              <a:buNone/>
            </a:pPr>
            <a:r>
              <a:rPr lang="en" sz="1800"/>
              <a:t>A</a:t>
            </a:r>
          </a:p>
        </p:txBody>
      </p:sp>
      <p:sp>
        <p:nvSpPr>
          <p:cNvPr id="366" name="Shape 366"/>
          <p:cNvSpPr txBox="1"/>
          <p:nvPr/>
        </p:nvSpPr>
        <p:spPr>
          <a:xfrm>
            <a:off x="2943250" y="635401"/>
            <a:ext cx="267600" cy="388500"/>
          </a:xfrm>
          <a:prstGeom prst="rect">
            <a:avLst/>
          </a:prstGeom>
          <a:noFill/>
          <a:ln>
            <a:noFill/>
          </a:ln>
        </p:spPr>
        <p:txBody>
          <a:bodyPr lIns="91425" tIns="91425" rIns="91425" bIns="91425" anchor="t" anchorCtr="0">
            <a:noAutofit/>
          </a:bodyPr>
          <a:lstStyle/>
          <a:p>
            <a:pPr lvl="0" rtl="0">
              <a:spcBef>
                <a:spcPts val="0"/>
              </a:spcBef>
              <a:buNone/>
            </a:pPr>
            <a:r>
              <a:rPr lang="en" sz="1800"/>
              <a:t>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70"/>
        <p:cNvGrpSpPr/>
        <p:nvPr/>
      </p:nvGrpSpPr>
      <p:grpSpPr>
        <a:xfrm>
          <a:off x="0" y="0"/>
          <a:ext cx="0" cy="0"/>
          <a:chOff x="0" y="0"/>
          <a:chExt cx="0" cy="0"/>
        </a:xfrm>
      </p:grpSpPr>
      <p:sp>
        <p:nvSpPr>
          <p:cNvPr id="371" name="Shape 371"/>
          <p:cNvSpPr/>
          <p:nvPr/>
        </p:nvSpPr>
        <p:spPr>
          <a:xfrm rot="10800000">
            <a:off x="6026827" y="108260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2" name="Shape 372"/>
          <p:cNvSpPr/>
          <p:nvPr/>
        </p:nvSpPr>
        <p:spPr>
          <a:xfrm rot="10800000">
            <a:off x="6358676" y="108260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3" name="Shape 373"/>
          <p:cNvSpPr/>
          <p:nvPr/>
        </p:nvSpPr>
        <p:spPr>
          <a:xfrm rot="10800000">
            <a:off x="6690525" y="108260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4" name="Shape 374"/>
          <p:cNvSpPr/>
          <p:nvPr/>
        </p:nvSpPr>
        <p:spPr>
          <a:xfrm rot="10800000">
            <a:off x="7022374" y="108260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5" name="Shape 375"/>
          <p:cNvSpPr/>
          <p:nvPr/>
        </p:nvSpPr>
        <p:spPr>
          <a:xfrm rot="10800000">
            <a:off x="4377952" y="576869"/>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6" name="Shape 376"/>
          <p:cNvSpPr/>
          <p:nvPr/>
        </p:nvSpPr>
        <p:spPr>
          <a:xfrm rot="10800000">
            <a:off x="4709801" y="576869"/>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7" name="Shape 377"/>
          <p:cNvSpPr/>
          <p:nvPr/>
        </p:nvSpPr>
        <p:spPr>
          <a:xfrm rot="10800000">
            <a:off x="5041650" y="576869"/>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8" name="Shape 378"/>
          <p:cNvSpPr/>
          <p:nvPr/>
        </p:nvSpPr>
        <p:spPr>
          <a:xfrm rot="10800000">
            <a:off x="5373499" y="576869"/>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9" name="Shape 379"/>
          <p:cNvSpPr/>
          <p:nvPr/>
        </p:nvSpPr>
        <p:spPr>
          <a:xfrm rot="10800000">
            <a:off x="2460362" y="1019390"/>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0" name="Shape 380"/>
          <p:cNvSpPr/>
          <p:nvPr/>
        </p:nvSpPr>
        <p:spPr>
          <a:xfrm rot="10800000">
            <a:off x="2792211" y="1019390"/>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1" name="Shape 381"/>
          <p:cNvSpPr/>
          <p:nvPr/>
        </p:nvSpPr>
        <p:spPr>
          <a:xfrm rot="10800000">
            <a:off x="3124060" y="1019390"/>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2" name="Shape 382"/>
          <p:cNvSpPr/>
          <p:nvPr/>
        </p:nvSpPr>
        <p:spPr>
          <a:xfrm rot="10800000">
            <a:off x="3455909" y="1019390"/>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3" name="Shape 383"/>
          <p:cNvSpPr/>
          <p:nvPr/>
        </p:nvSpPr>
        <p:spPr>
          <a:xfrm rot="10800000">
            <a:off x="3100499" y="1788493"/>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4" name="Shape 384"/>
          <p:cNvSpPr/>
          <p:nvPr/>
        </p:nvSpPr>
        <p:spPr>
          <a:xfrm rot="10800000">
            <a:off x="3432348" y="1788493"/>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5" name="Shape 385"/>
          <p:cNvSpPr/>
          <p:nvPr/>
        </p:nvSpPr>
        <p:spPr>
          <a:xfrm rot="10800000">
            <a:off x="3764197" y="1788493"/>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6" name="Shape 386"/>
          <p:cNvSpPr/>
          <p:nvPr/>
        </p:nvSpPr>
        <p:spPr>
          <a:xfrm rot="10800000">
            <a:off x="4096046" y="1788493"/>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7" name="Shape 387"/>
          <p:cNvSpPr/>
          <p:nvPr/>
        </p:nvSpPr>
        <p:spPr>
          <a:xfrm rot="10800000">
            <a:off x="2547348" y="2821086"/>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8" name="Shape 388"/>
          <p:cNvSpPr/>
          <p:nvPr/>
        </p:nvSpPr>
        <p:spPr>
          <a:xfrm rot="10800000">
            <a:off x="2879197" y="2821086"/>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9" name="Shape 389"/>
          <p:cNvSpPr/>
          <p:nvPr/>
        </p:nvSpPr>
        <p:spPr>
          <a:xfrm rot="10800000">
            <a:off x="3211046" y="2821086"/>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0" name="Shape 390"/>
          <p:cNvSpPr/>
          <p:nvPr/>
        </p:nvSpPr>
        <p:spPr>
          <a:xfrm rot="10800000">
            <a:off x="3542895" y="2821086"/>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1" name="Shape 391"/>
          <p:cNvSpPr/>
          <p:nvPr/>
        </p:nvSpPr>
        <p:spPr>
          <a:xfrm rot="10800000">
            <a:off x="2547348" y="3152936"/>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2" name="Shape 392"/>
          <p:cNvSpPr/>
          <p:nvPr/>
        </p:nvSpPr>
        <p:spPr>
          <a:xfrm rot="10800000">
            <a:off x="2879197" y="3152936"/>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3" name="Shape 393"/>
          <p:cNvSpPr/>
          <p:nvPr/>
        </p:nvSpPr>
        <p:spPr>
          <a:xfrm rot="10800000">
            <a:off x="3211046" y="3152936"/>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4" name="Shape 394"/>
          <p:cNvSpPr/>
          <p:nvPr/>
        </p:nvSpPr>
        <p:spPr>
          <a:xfrm rot="10800000">
            <a:off x="3542895" y="3152936"/>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5" name="Shape 395"/>
          <p:cNvSpPr/>
          <p:nvPr/>
        </p:nvSpPr>
        <p:spPr>
          <a:xfrm rot="10800000">
            <a:off x="2547348" y="3484784"/>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6" name="Shape 396"/>
          <p:cNvSpPr/>
          <p:nvPr/>
        </p:nvSpPr>
        <p:spPr>
          <a:xfrm rot="10800000">
            <a:off x="2879197" y="3484784"/>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7" name="Shape 397"/>
          <p:cNvSpPr/>
          <p:nvPr/>
        </p:nvSpPr>
        <p:spPr>
          <a:xfrm rot="10800000">
            <a:off x="3211046" y="3484784"/>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8" name="Shape 398"/>
          <p:cNvSpPr/>
          <p:nvPr/>
        </p:nvSpPr>
        <p:spPr>
          <a:xfrm rot="10800000">
            <a:off x="3542895" y="3484784"/>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9" name="Shape 399"/>
          <p:cNvSpPr/>
          <p:nvPr/>
        </p:nvSpPr>
        <p:spPr>
          <a:xfrm rot="10800000">
            <a:off x="2547348" y="3816634"/>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0" name="Shape 400"/>
          <p:cNvSpPr/>
          <p:nvPr/>
        </p:nvSpPr>
        <p:spPr>
          <a:xfrm rot="10800000">
            <a:off x="2879197" y="3816634"/>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1" name="Shape 401"/>
          <p:cNvSpPr/>
          <p:nvPr/>
        </p:nvSpPr>
        <p:spPr>
          <a:xfrm rot="10800000">
            <a:off x="3211046" y="3816634"/>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2" name="Shape 402"/>
          <p:cNvSpPr/>
          <p:nvPr/>
        </p:nvSpPr>
        <p:spPr>
          <a:xfrm rot="10800000">
            <a:off x="3542895" y="3816634"/>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3" name="Shape 403"/>
          <p:cNvSpPr/>
          <p:nvPr/>
        </p:nvSpPr>
        <p:spPr>
          <a:xfrm>
            <a:off x="1683976" y="401313"/>
            <a:ext cx="2694011" cy="3653031"/>
          </a:xfrm>
          <a:custGeom>
            <a:avLst/>
            <a:gdLst/>
            <a:ahLst/>
            <a:cxnLst/>
            <a:rect l="0" t="0" r="0" b="0"/>
            <a:pathLst>
              <a:path w="194830" h="264186" extrusionOk="0">
                <a:moveTo>
                  <a:pt x="194830" y="26025"/>
                </a:moveTo>
                <a:cubicBezTo>
                  <a:pt x="172478" y="22088"/>
                  <a:pt x="92595" y="-8582"/>
                  <a:pt x="60718" y="2403"/>
                </a:cubicBezTo>
                <a:cubicBezTo>
                  <a:pt x="28841" y="13388"/>
                  <a:pt x="11632" y="50980"/>
                  <a:pt x="3568" y="91938"/>
                </a:cubicBezTo>
                <a:cubicBezTo>
                  <a:pt x="-4496" y="132895"/>
                  <a:pt x="2552" y="220081"/>
                  <a:pt x="12331" y="248148"/>
                </a:cubicBezTo>
                <a:cubicBezTo>
                  <a:pt x="22110" y="276215"/>
                  <a:pt x="53923" y="258308"/>
                  <a:pt x="62242" y="260340"/>
                </a:cubicBezTo>
              </a:path>
            </a:pathLst>
          </a:custGeom>
          <a:noFill/>
          <a:ln w="28575" cap="flat" cmpd="sng">
            <a:solidFill>
              <a:srgbClr val="434343"/>
            </a:solidFill>
            <a:prstDash val="dash"/>
            <a:round/>
            <a:headEnd type="none" w="lg" len="lg"/>
            <a:tailEnd type="triangle" w="lg" len="lg"/>
          </a:ln>
        </p:spPr>
      </p:sp>
      <p:sp>
        <p:nvSpPr>
          <p:cNvPr id="404" name="Shape 404"/>
          <p:cNvSpPr/>
          <p:nvPr/>
        </p:nvSpPr>
        <p:spPr>
          <a:xfrm>
            <a:off x="2110760" y="1277395"/>
            <a:ext cx="436548" cy="2370724"/>
          </a:xfrm>
          <a:custGeom>
            <a:avLst/>
            <a:gdLst/>
            <a:ahLst/>
            <a:cxnLst/>
            <a:rect l="0" t="0" r="0" b="0"/>
            <a:pathLst>
              <a:path w="31571" h="171450" extrusionOk="0">
                <a:moveTo>
                  <a:pt x="25475" y="0"/>
                </a:moveTo>
                <a:cubicBezTo>
                  <a:pt x="21474" y="7810"/>
                  <a:pt x="4710" y="21463"/>
                  <a:pt x="1472" y="46863"/>
                </a:cubicBezTo>
                <a:cubicBezTo>
                  <a:pt x="-1766" y="72263"/>
                  <a:pt x="1027" y="131635"/>
                  <a:pt x="6044" y="152400"/>
                </a:cubicBezTo>
                <a:cubicBezTo>
                  <a:pt x="11060" y="173164"/>
                  <a:pt x="27316" y="168275"/>
                  <a:pt x="31571" y="171450"/>
                </a:cubicBezTo>
              </a:path>
            </a:pathLst>
          </a:custGeom>
          <a:noFill/>
          <a:ln w="28575" cap="flat" cmpd="sng">
            <a:solidFill>
              <a:srgbClr val="434343"/>
            </a:solidFill>
            <a:prstDash val="dash"/>
            <a:round/>
            <a:headEnd type="none" w="lg" len="lg"/>
            <a:tailEnd type="triangle" w="lg" len="lg"/>
          </a:ln>
        </p:spPr>
      </p:sp>
      <p:sp>
        <p:nvSpPr>
          <p:cNvPr id="405" name="Shape 405"/>
          <p:cNvSpPr/>
          <p:nvPr/>
        </p:nvSpPr>
        <p:spPr>
          <a:xfrm>
            <a:off x="3883159" y="1957024"/>
            <a:ext cx="1102411" cy="1048387"/>
          </a:xfrm>
          <a:custGeom>
            <a:avLst/>
            <a:gdLst/>
            <a:ahLst/>
            <a:cxnLst/>
            <a:rect l="0" t="0" r="0" b="0"/>
            <a:pathLst>
              <a:path w="79726" h="75819" extrusionOk="0">
                <a:moveTo>
                  <a:pt x="39624" y="0"/>
                </a:moveTo>
                <a:cubicBezTo>
                  <a:pt x="45656" y="1778"/>
                  <a:pt x="70739" y="698"/>
                  <a:pt x="75819" y="10668"/>
                </a:cubicBezTo>
                <a:cubicBezTo>
                  <a:pt x="80899" y="20637"/>
                  <a:pt x="82740" y="48958"/>
                  <a:pt x="70104" y="59817"/>
                </a:cubicBezTo>
                <a:cubicBezTo>
                  <a:pt x="57467" y="70675"/>
                  <a:pt x="11684" y="73152"/>
                  <a:pt x="0" y="75819"/>
                </a:cubicBezTo>
              </a:path>
            </a:pathLst>
          </a:custGeom>
          <a:noFill/>
          <a:ln w="28575" cap="flat" cmpd="sng">
            <a:solidFill>
              <a:srgbClr val="000000"/>
            </a:solidFill>
            <a:prstDash val="dash"/>
            <a:round/>
            <a:headEnd type="none" w="lg" len="lg"/>
            <a:tailEnd type="triangle" w="lg" len="lg"/>
          </a:ln>
        </p:spPr>
      </p:sp>
      <p:sp>
        <p:nvSpPr>
          <p:cNvPr id="406" name="Shape 406"/>
          <p:cNvSpPr/>
          <p:nvPr/>
        </p:nvSpPr>
        <p:spPr>
          <a:xfrm>
            <a:off x="3877891" y="1245828"/>
            <a:ext cx="2149457" cy="2096774"/>
          </a:xfrm>
          <a:custGeom>
            <a:avLst/>
            <a:gdLst/>
            <a:ahLst/>
            <a:cxnLst/>
            <a:rect l="0" t="0" r="0" b="0"/>
            <a:pathLst>
              <a:path w="155448" h="151638" extrusionOk="0">
                <a:moveTo>
                  <a:pt x="155448" y="0"/>
                </a:moveTo>
                <a:cubicBezTo>
                  <a:pt x="148653" y="2794"/>
                  <a:pt x="123888" y="-3746"/>
                  <a:pt x="114681" y="16764"/>
                </a:cubicBezTo>
                <a:cubicBezTo>
                  <a:pt x="105473" y="37274"/>
                  <a:pt x="119316" y="100584"/>
                  <a:pt x="100203" y="123063"/>
                </a:cubicBezTo>
                <a:cubicBezTo>
                  <a:pt x="81089" y="145542"/>
                  <a:pt x="16700" y="146875"/>
                  <a:pt x="0" y="151638"/>
                </a:cubicBezTo>
              </a:path>
            </a:pathLst>
          </a:custGeom>
          <a:noFill/>
          <a:ln w="28575" cap="flat" cmpd="sng">
            <a:solidFill>
              <a:srgbClr val="000000"/>
            </a:solidFill>
            <a:prstDash val="dash"/>
            <a:round/>
            <a:headEnd type="none" w="lg" len="lg"/>
            <a:tailEnd type="triangle" w="lg" len="lg"/>
          </a:ln>
        </p:spPr>
      </p:sp>
      <p:sp>
        <p:nvSpPr>
          <p:cNvPr id="407" name="Shape 407"/>
          <p:cNvSpPr txBox="1"/>
          <p:nvPr/>
        </p:nvSpPr>
        <p:spPr>
          <a:xfrm>
            <a:off x="2989156" y="724203"/>
            <a:ext cx="221700" cy="247799"/>
          </a:xfrm>
          <a:prstGeom prst="rect">
            <a:avLst/>
          </a:prstGeom>
          <a:noFill/>
          <a:ln>
            <a:noFill/>
          </a:ln>
        </p:spPr>
        <p:txBody>
          <a:bodyPr lIns="91425" tIns="91425" rIns="91425" bIns="91425" anchor="t" anchorCtr="0">
            <a:noAutofit/>
          </a:bodyPr>
          <a:lstStyle/>
          <a:p>
            <a:pPr lvl="0" algn="l" rtl="0">
              <a:spcBef>
                <a:spcPts val="0"/>
              </a:spcBef>
              <a:buNone/>
            </a:pPr>
            <a:endParaRPr sz="3000"/>
          </a:p>
        </p:txBody>
      </p:sp>
      <p:sp>
        <p:nvSpPr>
          <p:cNvPr id="408" name="Shape 408"/>
          <p:cNvSpPr/>
          <p:nvPr/>
        </p:nvSpPr>
        <p:spPr>
          <a:xfrm rot="5400000">
            <a:off x="2547349" y="3816584"/>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9" name="Shape 409"/>
          <p:cNvSpPr/>
          <p:nvPr/>
        </p:nvSpPr>
        <p:spPr>
          <a:xfrm rot="5400000">
            <a:off x="2547349" y="3484735"/>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0" name="Shape 410"/>
          <p:cNvSpPr/>
          <p:nvPr/>
        </p:nvSpPr>
        <p:spPr>
          <a:xfrm rot="5400000">
            <a:off x="2547349" y="3152885"/>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1" name="Shape 411"/>
          <p:cNvSpPr/>
          <p:nvPr/>
        </p:nvSpPr>
        <p:spPr>
          <a:xfrm rot="5400000">
            <a:off x="2547349" y="2821035"/>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2" name="Shape 412"/>
          <p:cNvSpPr/>
          <p:nvPr/>
        </p:nvSpPr>
        <p:spPr>
          <a:xfrm rot="5400000">
            <a:off x="2879198" y="3816584"/>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3" name="Shape 413"/>
          <p:cNvSpPr/>
          <p:nvPr/>
        </p:nvSpPr>
        <p:spPr>
          <a:xfrm rot="5400000">
            <a:off x="2879198" y="3484735"/>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4" name="Shape 414"/>
          <p:cNvSpPr/>
          <p:nvPr/>
        </p:nvSpPr>
        <p:spPr>
          <a:xfrm rot="5400000">
            <a:off x="2879198" y="3152885"/>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5" name="Shape 415"/>
          <p:cNvSpPr/>
          <p:nvPr/>
        </p:nvSpPr>
        <p:spPr>
          <a:xfrm rot="5400000">
            <a:off x="2879198" y="2821035"/>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6" name="Shape 416"/>
          <p:cNvSpPr/>
          <p:nvPr/>
        </p:nvSpPr>
        <p:spPr>
          <a:xfrm rot="5400000">
            <a:off x="3211046" y="3816584"/>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7" name="Shape 417"/>
          <p:cNvSpPr/>
          <p:nvPr/>
        </p:nvSpPr>
        <p:spPr>
          <a:xfrm rot="5400000">
            <a:off x="3211046" y="3484735"/>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8" name="Shape 418"/>
          <p:cNvSpPr/>
          <p:nvPr/>
        </p:nvSpPr>
        <p:spPr>
          <a:xfrm rot="5400000">
            <a:off x="3211046" y="3152885"/>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9" name="Shape 419"/>
          <p:cNvSpPr/>
          <p:nvPr/>
        </p:nvSpPr>
        <p:spPr>
          <a:xfrm rot="5400000">
            <a:off x="3211046" y="2821035"/>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0" name="Shape 420"/>
          <p:cNvSpPr/>
          <p:nvPr/>
        </p:nvSpPr>
        <p:spPr>
          <a:xfrm rot="5400000">
            <a:off x="3542896" y="3816584"/>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1" name="Shape 421"/>
          <p:cNvSpPr/>
          <p:nvPr/>
        </p:nvSpPr>
        <p:spPr>
          <a:xfrm rot="5400000">
            <a:off x="3542896" y="3484735"/>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2" name="Shape 422"/>
          <p:cNvSpPr/>
          <p:nvPr/>
        </p:nvSpPr>
        <p:spPr>
          <a:xfrm rot="5400000">
            <a:off x="3542896" y="3152885"/>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3" name="Shape 423"/>
          <p:cNvSpPr/>
          <p:nvPr/>
        </p:nvSpPr>
        <p:spPr>
          <a:xfrm rot="5400000">
            <a:off x="3542896" y="2821035"/>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4" name="Shape 424"/>
          <p:cNvSpPr/>
          <p:nvPr/>
        </p:nvSpPr>
        <p:spPr>
          <a:xfrm rot="5400000">
            <a:off x="2460363" y="1019341"/>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5" name="Shape 425"/>
          <p:cNvSpPr/>
          <p:nvPr/>
        </p:nvSpPr>
        <p:spPr>
          <a:xfrm rot="5400000">
            <a:off x="2792212" y="1019341"/>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6" name="Shape 426"/>
          <p:cNvSpPr/>
          <p:nvPr/>
        </p:nvSpPr>
        <p:spPr>
          <a:xfrm rot="5400000">
            <a:off x="3124061" y="1019341"/>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7" name="Shape 427"/>
          <p:cNvSpPr/>
          <p:nvPr/>
        </p:nvSpPr>
        <p:spPr>
          <a:xfrm rot="5400000">
            <a:off x="3455910" y="1019341"/>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8" name="Shape 428"/>
          <p:cNvSpPr/>
          <p:nvPr/>
        </p:nvSpPr>
        <p:spPr>
          <a:xfrm rot="5400000">
            <a:off x="3100500" y="1788444"/>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9" name="Shape 429"/>
          <p:cNvSpPr/>
          <p:nvPr/>
        </p:nvSpPr>
        <p:spPr>
          <a:xfrm rot="5400000">
            <a:off x="3432349" y="1788444"/>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0" name="Shape 430"/>
          <p:cNvSpPr/>
          <p:nvPr/>
        </p:nvSpPr>
        <p:spPr>
          <a:xfrm rot="5400000">
            <a:off x="3764198" y="1788444"/>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1" name="Shape 431"/>
          <p:cNvSpPr/>
          <p:nvPr/>
        </p:nvSpPr>
        <p:spPr>
          <a:xfrm rot="5400000">
            <a:off x="4096047" y="1788444"/>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2" name="Shape 432"/>
          <p:cNvSpPr/>
          <p:nvPr/>
        </p:nvSpPr>
        <p:spPr>
          <a:xfrm rot="5400000">
            <a:off x="4377953" y="576819"/>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3" name="Shape 433"/>
          <p:cNvSpPr/>
          <p:nvPr/>
        </p:nvSpPr>
        <p:spPr>
          <a:xfrm rot="5400000">
            <a:off x="4709802" y="57681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4" name="Shape 434"/>
          <p:cNvSpPr/>
          <p:nvPr/>
        </p:nvSpPr>
        <p:spPr>
          <a:xfrm rot="5400000">
            <a:off x="5041651" y="576819"/>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5" name="Shape 435"/>
          <p:cNvSpPr/>
          <p:nvPr/>
        </p:nvSpPr>
        <p:spPr>
          <a:xfrm rot="5400000">
            <a:off x="5373499" y="576819"/>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6" name="Shape 436"/>
          <p:cNvSpPr/>
          <p:nvPr/>
        </p:nvSpPr>
        <p:spPr>
          <a:xfrm rot="5400000">
            <a:off x="6026828" y="1082558"/>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7" name="Shape 437"/>
          <p:cNvSpPr/>
          <p:nvPr/>
        </p:nvSpPr>
        <p:spPr>
          <a:xfrm rot="5400000">
            <a:off x="6358677" y="1082558"/>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8" name="Shape 438"/>
          <p:cNvSpPr/>
          <p:nvPr/>
        </p:nvSpPr>
        <p:spPr>
          <a:xfrm rot="5400000">
            <a:off x="6690526" y="1082558"/>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9" name="Shape 439"/>
          <p:cNvSpPr/>
          <p:nvPr/>
        </p:nvSpPr>
        <p:spPr>
          <a:xfrm rot="5400000">
            <a:off x="7022375" y="1082558"/>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0" name="Shape 440"/>
          <p:cNvSpPr txBox="1"/>
          <p:nvPr/>
        </p:nvSpPr>
        <p:spPr>
          <a:xfrm>
            <a:off x="6540550" y="687301"/>
            <a:ext cx="414300" cy="284700"/>
          </a:xfrm>
          <a:prstGeom prst="rect">
            <a:avLst/>
          </a:prstGeom>
          <a:noFill/>
          <a:ln>
            <a:noFill/>
          </a:ln>
        </p:spPr>
        <p:txBody>
          <a:bodyPr lIns="91425" tIns="91425" rIns="91425" bIns="91425" anchor="t" anchorCtr="0">
            <a:noAutofit/>
          </a:bodyPr>
          <a:lstStyle/>
          <a:p>
            <a:pPr lvl="0" rtl="0">
              <a:spcBef>
                <a:spcPts val="0"/>
              </a:spcBef>
              <a:buNone/>
            </a:pPr>
            <a:r>
              <a:rPr lang="en" sz="1800"/>
              <a:t>B</a:t>
            </a:r>
          </a:p>
        </p:txBody>
      </p:sp>
      <p:sp>
        <p:nvSpPr>
          <p:cNvPr id="441" name="Shape 441"/>
          <p:cNvSpPr txBox="1"/>
          <p:nvPr/>
        </p:nvSpPr>
        <p:spPr>
          <a:xfrm>
            <a:off x="4841775" y="194300"/>
            <a:ext cx="221700" cy="207000"/>
          </a:xfrm>
          <a:prstGeom prst="rect">
            <a:avLst/>
          </a:prstGeom>
          <a:noFill/>
          <a:ln>
            <a:noFill/>
          </a:ln>
        </p:spPr>
        <p:txBody>
          <a:bodyPr lIns="91425" tIns="91425" rIns="91425" bIns="91425" anchor="t" anchorCtr="0">
            <a:noAutofit/>
          </a:bodyPr>
          <a:lstStyle/>
          <a:p>
            <a:pPr lvl="0" rtl="0">
              <a:spcBef>
                <a:spcPts val="0"/>
              </a:spcBef>
              <a:buNone/>
            </a:pPr>
            <a:r>
              <a:rPr lang="en" sz="1800"/>
              <a:t>D</a:t>
            </a:r>
          </a:p>
        </p:txBody>
      </p:sp>
      <p:sp>
        <p:nvSpPr>
          <p:cNvPr id="442" name="Shape 442"/>
          <p:cNvSpPr txBox="1"/>
          <p:nvPr/>
        </p:nvSpPr>
        <p:spPr>
          <a:xfrm>
            <a:off x="3580300" y="1403950"/>
            <a:ext cx="371100" cy="331800"/>
          </a:xfrm>
          <a:prstGeom prst="rect">
            <a:avLst/>
          </a:prstGeom>
          <a:noFill/>
          <a:ln>
            <a:noFill/>
          </a:ln>
        </p:spPr>
        <p:txBody>
          <a:bodyPr lIns="91425" tIns="91425" rIns="91425" bIns="91425" anchor="t" anchorCtr="0">
            <a:noAutofit/>
          </a:bodyPr>
          <a:lstStyle/>
          <a:p>
            <a:pPr lvl="0" rtl="0">
              <a:spcBef>
                <a:spcPts val="0"/>
              </a:spcBef>
              <a:buNone/>
            </a:pPr>
            <a:r>
              <a:rPr lang="en" sz="1800"/>
              <a:t>A</a:t>
            </a:r>
          </a:p>
        </p:txBody>
      </p:sp>
      <p:sp>
        <p:nvSpPr>
          <p:cNvPr id="443" name="Shape 443"/>
          <p:cNvSpPr txBox="1"/>
          <p:nvPr/>
        </p:nvSpPr>
        <p:spPr>
          <a:xfrm>
            <a:off x="2943250" y="635401"/>
            <a:ext cx="267600" cy="388500"/>
          </a:xfrm>
          <a:prstGeom prst="rect">
            <a:avLst/>
          </a:prstGeom>
          <a:noFill/>
          <a:ln>
            <a:noFill/>
          </a:ln>
        </p:spPr>
        <p:txBody>
          <a:bodyPr lIns="91425" tIns="91425" rIns="91425" bIns="91425" anchor="t" anchorCtr="0">
            <a:noAutofit/>
          </a:bodyPr>
          <a:lstStyle/>
          <a:p>
            <a:pPr lvl="0" rtl="0">
              <a:spcBef>
                <a:spcPts val="0"/>
              </a:spcBef>
              <a:buNone/>
            </a:pPr>
            <a:r>
              <a:rPr lang="en" sz="1800"/>
              <a:t>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447"/>
        <p:cNvGrpSpPr/>
        <p:nvPr/>
      </p:nvGrpSpPr>
      <p:grpSpPr>
        <a:xfrm>
          <a:off x="0" y="0"/>
          <a:ext cx="0" cy="0"/>
          <a:chOff x="0" y="0"/>
          <a:chExt cx="0" cy="0"/>
        </a:xfrm>
      </p:grpSpPr>
      <p:sp>
        <p:nvSpPr>
          <p:cNvPr id="448" name="Shape 448"/>
          <p:cNvSpPr/>
          <p:nvPr/>
        </p:nvSpPr>
        <p:spPr>
          <a:xfrm rot="10800000">
            <a:off x="6026827" y="108260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9" name="Shape 449"/>
          <p:cNvSpPr/>
          <p:nvPr/>
        </p:nvSpPr>
        <p:spPr>
          <a:xfrm rot="10800000">
            <a:off x="6358676" y="108260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0" name="Shape 450"/>
          <p:cNvSpPr/>
          <p:nvPr/>
        </p:nvSpPr>
        <p:spPr>
          <a:xfrm rot="10800000">
            <a:off x="6690525" y="108260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1" name="Shape 451"/>
          <p:cNvSpPr/>
          <p:nvPr/>
        </p:nvSpPr>
        <p:spPr>
          <a:xfrm rot="10800000">
            <a:off x="7022374" y="108260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2" name="Shape 452"/>
          <p:cNvSpPr/>
          <p:nvPr/>
        </p:nvSpPr>
        <p:spPr>
          <a:xfrm rot="10800000">
            <a:off x="4377952" y="576869"/>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3" name="Shape 453"/>
          <p:cNvSpPr/>
          <p:nvPr/>
        </p:nvSpPr>
        <p:spPr>
          <a:xfrm rot="10800000">
            <a:off x="4709801" y="576869"/>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4" name="Shape 454"/>
          <p:cNvSpPr/>
          <p:nvPr/>
        </p:nvSpPr>
        <p:spPr>
          <a:xfrm rot="10800000">
            <a:off x="5041650" y="576869"/>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5" name="Shape 455"/>
          <p:cNvSpPr/>
          <p:nvPr/>
        </p:nvSpPr>
        <p:spPr>
          <a:xfrm rot="10800000">
            <a:off x="5373499" y="576869"/>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6" name="Shape 456"/>
          <p:cNvSpPr/>
          <p:nvPr/>
        </p:nvSpPr>
        <p:spPr>
          <a:xfrm rot="10800000">
            <a:off x="2460362" y="1019390"/>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7" name="Shape 457"/>
          <p:cNvSpPr/>
          <p:nvPr/>
        </p:nvSpPr>
        <p:spPr>
          <a:xfrm rot="10800000">
            <a:off x="2792211" y="1019390"/>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8" name="Shape 458"/>
          <p:cNvSpPr/>
          <p:nvPr/>
        </p:nvSpPr>
        <p:spPr>
          <a:xfrm rot="10800000">
            <a:off x="3124060" y="1019390"/>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9" name="Shape 459"/>
          <p:cNvSpPr/>
          <p:nvPr/>
        </p:nvSpPr>
        <p:spPr>
          <a:xfrm rot="10800000">
            <a:off x="3455909" y="1019390"/>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0" name="Shape 460"/>
          <p:cNvSpPr/>
          <p:nvPr/>
        </p:nvSpPr>
        <p:spPr>
          <a:xfrm rot="10800000">
            <a:off x="3100499" y="1788493"/>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1" name="Shape 461"/>
          <p:cNvSpPr/>
          <p:nvPr/>
        </p:nvSpPr>
        <p:spPr>
          <a:xfrm rot="10800000">
            <a:off x="3432348" y="1788493"/>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2" name="Shape 462"/>
          <p:cNvSpPr/>
          <p:nvPr/>
        </p:nvSpPr>
        <p:spPr>
          <a:xfrm rot="10800000">
            <a:off x="3764197" y="1788493"/>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3" name="Shape 463"/>
          <p:cNvSpPr/>
          <p:nvPr/>
        </p:nvSpPr>
        <p:spPr>
          <a:xfrm rot="10800000">
            <a:off x="4096046" y="1788493"/>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4" name="Shape 464"/>
          <p:cNvSpPr/>
          <p:nvPr/>
        </p:nvSpPr>
        <p:spPr>
          <a:xfrm rot="10800000">
            <a:off x="2547348" y="2821086"/>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5" name="Shape 465"/>
          <p:cNvSpPr/>
          <p:nvPr/>
        </p:nvSpPr>
        <p:spPr>
          <a:xfrm rot="10800000">
            <a:off x="2879197" y="2821086"/>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6" name="Shape 466"/>
          <p:cNvSpPr/>
          <p:nvPr/>
        </p:nvSpPr>
        <p:spPr>
          <a:xfrm rot="10800000">
            <a:off x="3211046" y="2821086"/>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7" name="Shape 467"/>
          <p:cNvSpPr/>
          <p:nvPr/>
        </p:nvSpPr>
        <p:spPr>
          <a:xfrm rot="10800000">
            <a:off x="3542895" y="2821086"/>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8" name="Shape 468"/>
          <p:cNvSpPr/>
          <p:nvPr/>
        </p:nvSpPr>
        <p:spPr>
          <a:xfrm rot="10800000">
            <a:off x="2547348" y="3152936"/>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9" name="Shape 469"/>
          <p:cNvSpPr/>
          <p:nvPr/>
        </p:nvSpPr>
        <p:spPr>
          <a:xfrm rot="10800000">
            <a:off x="2879197" y="3152936"/>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0" name="Shape 470"/>
          <p:cNvSpPr/>
          <p:nvPr/>
        </p:nvSpPr>
        <p:spPr>
          <a:xfrm rot="10800000">
            <a:off x="3211046" y="3152936"/>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1" name="Shape 471"/>
          <p:cNvSpPr/>
          <p:nvPr/>
        </p:nvSpPr>
        <p:spPr>
          <a:xfrm rot="10800000">
            <a:off x="3542895" y="3152936"/>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2" name="Shape 472"/>
          <p:cNvSpPr/>
          <p:nvPr/>
        </p:nvSpPr>
        <p:spPr>
          <a:xfrm rot="10800000">
            <a:off x="2547348" y="3484784"/>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3" name="Shape 473"/>
          <p:cNvSpPr/>
          <p:nvPr/>
        </p:nvSpPr>
        <p:spPr>
          <a:xfrm rot="10800000">
            <a:off x="2879197" y="3484784"/>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4" name="Shape 474"/>
          <p:cNvSpPr/>
          <p:nvPr/>
        </p:nvSpPr>
        <p:spPr>
          <a:xfrm rot="10800000">
            <a:off x="3211046" y="3484784"/>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5" name="Shape 475"/>
          <p:cNvSpPr/>
          <p:nvPr/>
        </p:nvSpPr>
        <p:spPr>
          <a:xfrm rot="10800000">
            <a:off x="3542895" y="3484784"/>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6" name="Shape 476"/>
          <p:cNvSpPr/>
          <p:nvPr/>
        </p:nvSpPr>
        <p:spPr>
          <a:xfrm rot="10800000">
            <a:off x="2547348" y="3816634"/>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7" name="Shape 477"/>
          <p:cNvSpPr/>
          <p:nvPr/>
        </p:nvSpPr>
        <p:spPr>
          <a:xfrm rot="10800000">
            <a:off x="2879197" y="3816634"/>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8" name="Shape 478"/>
          <p:cNvSpPr/>
          <p:nvPr/>
        </p:nvSpPr>
        <p:spPr>
          <a:xfrm rot="10800000">
            <a:off x="3211046" y="3816634"/>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9" name="Shape 479"/>
          <p:cNvSpPr/>
          <p:nvPr/>
        </p:nvSpPr>
        <p:spPr>
          <a:xfrm rot="10800000">
            <a:off x="3542895" y="3816634"/>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0" name="Shape 480"/>
          <p:cNvSpPr/>
          <p:nvPr/>
        </p:nvSpPr>
        <p:spPr>
          <a:xfrm rot="10800000">
            <a:off x="5984323" y="3621838"/>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1" name="Shape 481"/>
          <p:cNvSpPr/>
          <p:nvPr/>
        </p:nvSpPr>
        <p:spPr>
          <a:xfrm rot="10800000">
            <a:off x="6316172" y="3621838"/>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2" name="Shape 482"/>
          <p:cNvSpPr/>
          <p:nvPr/>
        </p:nvSpPr>
        <p:spPr>
          <a:xfrm rot="10800000">
            <a:off x="6648021" y="3621838"/>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3" name="Shape 483"/>
          <p:cNvSpPr/>
          <p:nvPr/>
        </p:nvSpPr>
        <p:spPr>
          <a:xfrm rot="10800000">
            <a:off x="6979870" y="3621838"/>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4" name="Shape 484"/>
          <p:cNvSpPr/>
          <p:nvPr/>
        </p:nvSpPr>
        <p:spPr>
          <a:xfrm rot="10800000">
            <a:off x="5984323" y="395368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5" name="Shape 485"/>
          <p:cNvSpPr/>
          <p:nvPr/>
        </p:nvSpPr>
        <p:spPr>
          <a:xfrm rot="10800000">
            <a:off x="6316172" y="395368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6" name="Shape 486"/>
          <p:cNvSpPr/>
          <p:nvPr/>
        </p:nvSpPr>
        <p:spPr>
          <a:xfrm rot="10800000">
            <a:off x="6648021" y="395368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7" name="Shape 487"/>
          <p:cNvSpPr/>
          <p:nvPr/>
        </p:nvSpPr>
        <p:spPr>
          <a:xfrm rot="10800000">
            <a:off x="6979870" y="395368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8" name="Shape 488"/>
          <p:cNvSpPr/>
          <p:nvPr/>
        </p:nvSpPr>
        <p:spPr>
          <a:xfrm rot="10800000">
            <a:off x="5984323" y="4285538"/>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9" name="Shape 489"/>
          <p:cNvSpPr/>
          <p:nvPr/>
        </p:nvSpPr>
        <p:spPr>
          <a:xfrm rot="10800000">
            <a:off x="6316172" y="4285538"/>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0" name="Shape 490"/>
          <p:cNvSpPr/>
          <p:nvPr/>
        </p:nvSpPr>
        <p:spPr>
          <a:xfrm rot="10800000">
            <a:off x="6648021" y="4285538"/>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1" name="Shape 491"/>
          <p:cNvSpPr/>
          <p:nvPr/>
        </p:nvSpPr>
        <p:spPr>
          <a:xfrm rot="10800000">
            <a:off x="6979870" y="4285538"/>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2" name="Shape 492"/>
          <p:cNvSpPr/>
          <p:nvPr/>
        </p:nvSpPr>
        <p:spPr>
          <a:xfrm rot="10800000">
            <a:off x="5984323" y="4617388"/>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3" name="Shape 493"/>
          <p:cNvSpPr/>
          <p:nvPr/>
        </p:nvSpPr>
        <p:spPr>
          <a:xfrm rot="10800000">
            <a:off x="6316172" y="4617388"/>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4" name="Shape 494"/>
          <p:cNvSpPr/>
          <p:nvPr/>
        </p:nvSpPr>
        <p:spPr>
          <a:xfrm rot="10800000">
            <a:off x="6648021" y="4617388"/>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5" name="Shape 495"/>
          <p:cNvSpPr/>
          <p:nvPr/>
        </p:nvSpPr>
        <p:spPr>
          <a:xfrm rot="10800000">
            <a:off x="6979870" y="4617388"/>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6" name="Shape 496"/>
          <p:cNvSpPr/>
          <p:nvPr/>
        </p:nvSpPr>
        <p:spPr>
          <a:xfrm rot="-1630">
            <a:off x="4242836" y="3769541"/>
            <a:ext cx="1265700" cy="284400"/>
          </a:xfrm>
          <a:prstGeom prst="rightArrow">
            <a:avLst>
              <a:gd name="adj1" fmla="val 50000"/>
              <a:gd name="adj2" fmla="val 50000"/>
            </a:avLst>
          </a:prstGeom>
          <a:solidFill>
            <a:srgbClr val="43434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7" name="Shape 497"/>
          <p:cNvSpPr/>
          <p:nvPr/>
        </p:nvSpPr>
        <p:spPr>
          <a:xfrm>
            <a:off x="1683976" y="401313"/>
            <a:ext cx="2694011" cy="3653031"/>
          </a:xfrm>
          <a:custGeom>
            <a:avLst/>
            <a:gdLst/>
            <a:ahLst/>
            <a:cxnLst/>
            <a:rect l="0" t="0" r="0" b="0"/>
            <a:pathLst>
              <a:path w="194830" h="264186" extrusionOk="0">
                <a:moveTo>
                  <a:pt x="194830" y="26025"/>
                </a:moveTo>
                <a:cubicBezTo>
                  <a:pt x="172478" y="22088"/>
                  <a:pt x="92595" y="-8582"/>
                  <a:pt x="60718" y="2403"/>
                </a:cubicBezTo>
                <a:cubicBezTo>
                  <a:pt x="28841" y="13388"/>
                  <a:pt x="11632" y="50980"/>
                  <a:pt x="3568" y="91938"/>
                </a:cubicBezTo>
                <a:cubicBezTo>
                  <a:pt x="-4496" y="132895"/>
                  <a:pt x="2552" y="220081"/>
                  <a:pt x="12331" y="248148"/>
                </a:cubicBezTo>
                <a:cubicBezTo>
                  <a:pt x="22110" y="276215"/>
                  <a:pt x="53923" y="258308"/>
                  <a:pt x="62242" y="260340"/>
                </a:cubicBezTo>
              </a:path>
            </a:pathLst>
          </a:custGeom>
          <a:noFill/>
          <a:ln w="28575" cap="flat" cmpd="sng">
            <a:solidFill>
              <a:srgbClr val="434343"/>
            </a:solidFill>
            <a:prstDash val="dash"/>
            <a:round/>
            <a:headEnd type="none" w="lg" len="lg"/>
            <a:tailEnd type="triangle" w="lg" len="lg"/>
          </a:ln>
        </p:spPr>
      </p:sp>
      <p:sp>
        <p:nvSpPr>
          <p:cNvPr id="498" name="Shape 498"/>
          <p:cNvSpPr/>
          <p:nvPr/>
        </p:nvSpPr>
        <p:spPr>
          <a:xfrm>
            <a:off x="2110760" y="1277395"/>
            <a:ext cx="436548" cy="2370724"/>
          </a:xfrm>
          <a:custGeom>
            <a:avLst/>
            <a:gdLst/>
            <a:ahLst/>
            <a:cxnLst/>
            <a:rect l="0" t="0" r="0" b="0"/>
            <a:pathLst>
              <a:path w="31571" h="171450" extrusionOk="0">
                <a:moveTo>
                  <a:pt x="25475" y="0"/>
                </a:moveTo>
                <a:cubicBezTo>
                  <a:pt x="21474" y="7810"/>
                  <a:pt x="4710" y="21463"/>
                  <a:pt x="1472" y="46863"/>
                </a:cubicBezTo>
                <a:cubicBezTo>
                  <a:pt x="-1766" y="72263"/>
                  <a:pt x="1027" y="131635"/>
                  <a:pt x="6044" y="152400"/>
                </a:cubicBezTo>
                <a:cubicBezTo>
                  <a:pt x="11060" y="173164"/>
                  <a:pt x="27316" y="168275"/>
                  <a:pt x="31571" y="171450"/>
                </a:cubicBezTo>
              </a:path>
            </a:pathLst>
          </a:custGeom>
          <a:noFill/>
          <a:ln w="28575" cap="flat" cmpd="sng">
            <a:solidFill>
              <a:srgbClr val="434343"/>
            </a:solidFill>
            <a:prstDash val="dash"/>
            <a:round/>
            <a:headEnd type="none" w="lg" len="lg"/>
            <a:tailEnd type="triangle" w="lg" len="lg"/>
          </a:ln>
        </p:spPr>
      </p:sp>
      <p:sp>
        <p:nvSpPr>
          <p:cNvPr id="499" name="Shape 499"/>
          <p:cNvSpPr/>
          <p:nvPr/>
        </p:nvSpPr>
        <p:spPr>
          <a:xfrm>
            <a:off x="3883159" y="1957024"/>
            <a:ext cx="1102411" cy="1048387"/>
          </a:xfrm>
          <a:custGeom>
            <a:avLst/>
            <a:gdLst/>
            <a:ahLst/>
            <a:cxnLst/>
            <a:rect l="0" t="0" r="0" b="0"/>
            <a:pathLst>
              <a:path w="79726" h="75819" extrusionOk="0">
                <a:moveTo>
                  <a:pt x="39624" y="0"/>
                </a:moveTo>
                <a:cubicBezTo>
                  <a:pt x="45656" y="1778"/>
                  <a:pt x="70739" y="698"/>
                  <a:pt x="75819" y="10668"/>
                </a:cubicBezTo>
                <a:cubicBezTo>
                  <a:pt x="80899" y="20637"/>
                  <a:pt x="82740" y="48958"/>
                  <a:pt x="70104" y="59817"/>
                </a:cubicBezTo>
                <a:cubicBezTo>
                  <a:pt x="57467" y="70675"/>
                  <a:pt x="11684" y="73152"/>
                  <a:pt x="0" y="75819"/>
                </a:cubicBezTo>
              </a:path>
            </a:pathLst>
          </a:custGeom>
          <a:noFill/>
          <a:ln w="28575" cap="flat" cmpd="sng">
            <a:solidFill>
              <a:srgbClr val="000000"/>
            </a:solidFill>
            <a:prstDash val="dash"/>
            <a:round/>
            <a:headEnd type="none" w="lg" len="lg"/>
            <a:tailEnd type="triangle" w="lg" len="lg"/>
          </a:ln>
        </p:spPr>
      </p:sp>
      <p:sp>
        <p:nvSpPr>
          <p:cNvPr id="500" name="Shape 500"/>
          <p:cNvSpPr/>
          <p:nvPr/>
        </p:nvSpPr>
        <p:spPr>
          <a:xfrm>
            <a:off x="3877891" y="1245828"/>
            <a:ext cx="2149457" cy="2096774"/>
          </a:xfrm>
          <a:custGeom>
            <a:avLst/>
            <a:gdLst/>
            <a:ahLst/>
            <a:cxnLst/>
            <a:rect l="0" t="0" r="0" b="0"/>
            <a:pathLst>
              <a:path w="155448" h="151638" extrusionOk="0">
                <a:moveTo>
                  <a:pt x="155448" y="0"/>
                </a:moveTo>
                <a:cubicBezTo>
                  <a:pt x="148653" y="2794"/>
                  <a:pt x="123888" y="-3746"/>
                  <a:pt x="114681" y="16764"/>
                </a:cubicBezTo>
                <a:cubicBezTo>
                  <a:pt x="105473" y="37274"/>
                  <a:pt x="119316" y="100584"/>
                  <a:pt x="100203" y="123063"/>
                </a:cubicBezTo>
                <a:cubicBezTo>
                  <a:pt x="81089" y="145542"/>
                  <a:pt x="16700" y="146875"/>
                  <a:pt x="0" y="151638"/>
                </a:cubicBezTo>
              </a:path>
            </a:pathLst>
          </a:custGeom>
          <a:noFill/>
          <a:ln w="28575" cap="flat" cmpd="sng">
            <a:solidFill>
              <a:srgbClr val="000000"/>
            </a:solidFill>
            <a:prstDash val="dash"/>
            <a:round/>
            <a:headEnd type="none" w="lg" len="lg"/>
            <a:tailEnd type="triangle" w="lg" len="lg"/>
          </a:ln>
        </p:spPr>
      </p:sp>
      <p:sp>
        <p:nvSpPr>
          <p:cNvPr id="501" name="Shape 501"/>
          <p:cNvSpPr txBox="1"/>
          <p:nvPr/>
        </p:nvSpPr>
        <p:spPr>
          <a:xfrm>
            <a:off x="2989156" y="724203"/>
            <a:ext cx="221700" cy="247799"/>
          </a:xfrm>
          <a:prstGeom prst="rect">
            <a:avLst/>
          </a:prstGeom>
          <a:noFill/>
          <a:ln>
            <a:noFill/>
          </a:ln>
        </p:spPr>
        <p:txBody>
          <a:bodyPr lIns="91425" tIns="91425" rIns="91425" bIns="91425" anchor="t" anchorCtr="0">
            <a:noAutofit/>
          </a:bodyPr>
          <a:lstStyle/>
          <a:p>
            <a:pPr lvl="0" algn="l" rtl="0">
              <a:spcBef>
                <a:spcPts val="0"/>
              </a:spcBef>
              <a:buNone/>
            </a:pPr>
            <a:endParaRPr sz="3000"/>
          </a:p>
        </p:txBody>
      </p:sp>
      <p:sp>
        <p:nvSpPr>
          <p:cNvPr id="502" name="Shape 502"/>
          <p:cNvSpPr txBox="1"/>
          <p:nvPr/>
        </p:nvSpPr>
        <p:spPr>
          <a:xfrm>
            <a:off x="4096037" y="3953687"/>
            <a:ext cx="1372800" cy="509100"/>
          </a:xfrm>
          <a:prstGeom prst="rect">
            <a:avLst/>
          </a:prstGeom>
          <a:noFill/>
          <a:ln>
            <a:noFill/>
          </a:ln>
        </p:spPr>
        <p:txBody>
          <a:bodyPr lIns="91425" tIns="91425" rIns="91425" bIns="91425" anchor="t" anchorCtr="0">
            <a:noAutofit/>
          </a:bodyPr>
          <a:lstStyle/>
          <a:p>
            <a:pPr lvl="0" algn="ctr" rtl="0">
              <a:spcBef>
                <a:spcPts val="0"/>
              </a:spcBef>
              <a:buNone/>
            </a:pPr>
            <a:r>
              <a:rPr lang="en" sz="1200"/>
              <a:t>Memory Transposition</a:t>
            </a:r>
          </a:p>
        </p:txBody>
      </p:sp>
      <p:sp>
        <p:nvSpPr>
          <p:cNvPr id="503" name="Shape 503"/>
          <p:cNvSpPr txBox="1"/>
          <p:nvPr/>
        </p:nvSpPr>
        <p:spPr>
          <a:xfrm>
            <a:off x="6030547" y="3282175"/>
            <a:ext cx="1429500" cy="247800"/>
          </a:xfrm>
          <a:prstGeom prst="rect">
            <a:avLst/>
          </a:prstGeom>
          <a:noFill/>
          <a:ln>
            <a:noFill/>
          </a:ln>
        </p:spPr>
        <p:txBody>
          <a:bodyPr lIns="91425" tIns="91425" rIns="91425" bIns="91425" anchor="t" anchorCtr="0">
            <a:noAutofit/>
          </a:bodyPr>
          <a:lstStyle/>
          <a:p>
            <a:pPr lvl="0" algn="l" rtl="0">
              <a:spcBef>
                <a:spcPts val="0"/>
              </a:spcBef>
              <a:buNone/>
            </a:pPr>
            <a:r>
              <a:rPr lang="en" sz="1200"/>
              <a:t>SOA Packet</a:t>
            </a:r>
          </a:p>
        </p:txBody>
      </p:sp>
      <p:sp>
        <p:nvSpPr>
          <p:cNvPr id="504" name="Shape 504"/>
          <p:cNvSpPr/>
          <p:nvPr/>
        </p:nvSpPr>
        <p:spPr>
          <a:xfrm rot="5400000">
            <a:off x="2547349" y="3816584"/>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5" name="Shape 505"/>
          <p:cNvSpPr/>
          <p:nvPr/>
        </p:nvSpPr>
        <p:spPr>
          <a:xfrm rot="5400000">
            <a:off x="2547349" y="3484735"/>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6" name="Shape 506"/>
          <p:cNvSpPr/>
          <p:nvPr/>
        </p:nvSpPr>
        <p:spPr>
          <a:xfrm rot="5400000">
            <a:off x="2547349" y="3152885"/>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7" name="Shape 507"/>
          <p:cNvSpPr/>
          <p:nvPr/>
        </p:nvSpPr>
        <p:spPr>
          <a:xfrm rot="5400000">
            <a:off x="2547349" y="2821035"/>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8" name="Shape 508"/>
          <p:cNvSpPr/>
          <p:nvPr/>
        </p:nvSpPr>
        <p:spPr>
          <a:xfrm rot="5400000">
            <a:off x="2879198" y="3816584"/>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9" name="Shape 509"/>
          <p:cNvSpPr/>
          <p:nvPr/>
        </p:nvSpPr>
        <p:spPr>
          <a:xfrm rot="5400000">
            <a:off x="2879198" y="3484735"/>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0" name="Shape 510"/>
          <p:cNvSpPr/>
          <p:nvPr/>
        </p:nvSpPr>
        <p:spPr>
          <a:xfrm rot="5400000">
            <a:off x="2879198" y="3152885"/>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1" name="Shape 511"/>
          <p:cNvSpPr/>
          <p:nvPr/>
        </p:nvSpPr>
        <p:spPr>
          <a:xfrm rot="5400000">
            <a:off x="2879198" y="2821035"/>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2" name="Shape 512"/>
          <p:cNvSpPr/>
          <p:nvPr/>
        </p:nvSpPr>
        <p:spPr>
          <a:xfrm rot="5400000">
            <a:off x="3211046" y="3816584"/>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3" name="Shape 513"/>
          <p:cNvSpPr/>
          <p:nvPr/>
        </p:nvSpPr>
        <p:spPr>
          <a:xfrm rot="5400000">
            <a:off x="3211046" y="3484735"/>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4" name="Shape 514"/>
          <p:cNvSpPr/>
          <p:nvPr/>
        </p:nvSpPr>
        <p:spPr>
          <a:xfrm rot="5400000">
            <a:off x="3211046" y="3152885"/>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5" name="Shape 515"/>
          <p:cNvSpPr/>
          <p:nvPr/>
        </p:nvSpPr>
        <p:spPr>
          <a:xfrm rot="5400000">
            <a:off x="3211046" y="2821035"/>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6" name="Shape 516"/>
          <p:cNvSpPr/>
          <p:nvPr/>
        </p:nvSpPr>
        <p:spPr>
          <a:xfrm rot="5400000">
            <a:off x="3542896" y="3816584"/>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7" name="Shape 517"/>
          <p:cNvSpPr/>
          <p:nvPr/>
        </p:nvSpPr>
        <p:spPr>
          <a:xfrm rot="5400000">
            <a:off x="3542896" y="3484735"/>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8" name="Shape 518"/>
          <p:cNvSpPr/>
          <p:nvPr/>
        </p:nvSpPr>
        <p:spPr>
          <a:xfrm rot="5400000">
            <a:off x="3542896" y="3152885"/>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9" name="Shape 519"/>
          <p:cNvSpPr/>
          <p:nvPr/>
        </p:nvSpPr>
        <p:spPr>
          <a:xfrm rot="5400000">
            <a:off x="3542896" y="2821035"/>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0" name="Shape 520"/>
          <p:cNvSpPr/>
          <p:nvPr/>
        </p:nvSpPr>
        <p:spPr>
          <a:xfrm rot="5400000">
            <a:off x="2460363" y="1019341"/>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1" name="Shape 521"/>
          <p:cNvSpPr/>
          <p:nvPr/>
        </p:nvSpPr>
        <p:spPr>
          <a:xfrm rot="5400000">
            <a:off x="2792212" y="1019341"/>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2" name="Shape 522"/>
          <p:cNvSpPr/>
          <p:nvPr/>
        </p:nvSpPr>
        <p:spPr>
          <a:xfrm rot="5400000">
            <a:off x="3124061" y="1019341"/>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3" name="Shape 523"/>
          <p:cNvSpPr/>
          <p:nvPr/>
        </p:nvSpPr>
        <p:spPr>
          <a:xfrm rot="5400000">
            <a:off x="3455910" y="1019341"/>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4" name="Shape 524"/>
          <p:cNvSpPr/>
          <p:nvPr/>
        </p:nvSpPr>
        <p:spPr>
          <a:xfrm rot="5400000">
            <a:off x="3100500" y="1788444"/>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5" name="Shape 525"/>
          <p:cNvSpPr/>
          <p:nvPr/>
        </p:nvSpPr>
        <p:spPr>
          <a:xfrm rot="5400000">
            <a:off x="3432349" y="1788444"/>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6" name="Shape 526"/>
          <p:cNvSpPr/>
          <p:nvPr/>
        </p:nvSpPr>
        <p:spPr>
          <a:xfrm rot="5400000">
            <a:off x="3764198" y="1788444"/>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7" name="Shape 527"/>
          <p:cNvSpPr/>
          <p:nvPr/>
        </p:nvSpPr>
        <p:spPr>
          <a:xfrm rot="5400000">
            <a:off x="4096047" y="1788444"/>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8" name="Shape 528"/>
          <p:cNvSpPr/>
          <p:nvPr/>
        </p:nvSpPr>
        <p:spPr>
          <a:xfrm rot="5400000">
            <a:off x="4377953" y="576819"/>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9" name="Shape 529"/>
          <p:cNvSpPr/>
          <p:nvPr/>
        </p:nvSpPr>
        <p:spPr>
          <a:xfrm rot="5400000">
            <a:off x="4709802" y="576819"/>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0" name="Shape 530"/>
          <p:cNvSpPr/>
          <p:nvPr/>
        </p:nvSpPr>
        <p:spPr>
          <a:xfrm rot="5400000">
            <a:off x="5041651" y="576819"/>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1" name="Shape 531"/>
          <p:cNvSpPr/>
          <p:nvPr/>
        </p:nvSpPr>
        <p:spPr>
          <a:xfrm rot="5400000">
            <a:off x="5373499" y="576819"/>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2" name="Shape 532"/>
          <p:cNvSpPr/>
          <p:nvPr/>
        </p:nvSpPr>
        <p:spPr>
          <a:xfrm rot="5400000">
            <a:off x="6026828" y="1082558"/>
            <a:ext cx="331800" cy="3318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3" name="Shape 533"/>
          <p:cNvSpPr/>
          <p:nvPr/>
        </p:nvSpPr>
        <p:spPr>
          <a:xfrm rot="5400000">
            <a:off x="6358677" y="1082558"/>
            <a:ext cx="331800" cy="3318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4" name="Shape 534"/>
          <p:cNvSpPr/>
          <p:nvPr/>
        </p:nvSpPr>
        <p:spPr>
          <a:xfrm rot="5400000">
            <a:off x="6690526" y="1082558"/>
            <a:ext cx="331800" cy="3318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5" name="Shape 535"/>
          <p:cNvSpPr/>
          <p:nvPr/>
        </p:nvSpPr>
        <p:spPr>
          <a:xfrm rot="5400000">
            <a:off x="7022375" y="1082558"/>
            <a:ext cx="331800" cy="3318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6" name="Shape 536"/>
          <p:cNvSpPr txBox="1"/>
          <p:nvPr/>
        </p:nvSpPr>
        <p:spPr>
          <a:xfrm>
            <a:off x="6540550" y="687301"/>
            <a:ext cx="414300" cy="284700"/>
          </a:xfrm>
          <a:prstGeom prst="rect">
            <a:avLst/>
          </a:prstGeom>
          <a:noFill/>
          <a:ln>
            <a:noFill/>
          </a:ln>
        </p:spPr>
        <p:txBody>
          <a:bodyPr lIns="91425" tIns="91425" rIns="91425" bIns="91425" anchor="t" anchorCtr="0">
            <a:noAutofit/>
          </a:bodyPr>
          <a:lstStyle/>
          <a:p>
            <a:pPr lvl="0" rtl="0">
              <a:spcBef>
                <a:spcPts val="0"/>
              </a:spcBef>
              <a:buNone/>
            </a:pPr>
            <a:r>
              <a:rPr lang="en" sz="1800"/>
              <a:t>B</a:t>
            </a:r>
          </a:p>
        </p:txBody>
      </p:sp>
      <p:sp>
        <p:nvSpPr>
          <p:cNvPr id="537" name="Shape 537"/>
          <p:cNvSpPr txBox="1"/>
          <p:nvPr/>
        </p:nvSpPr>
        <p:spPr>
          <a:xfrm>
            <a:off x="4841775" y="194300"/>
            <a:ext cx="221700" cy="207000"/>
          </a:xfrm>
          <a:prstGeom prst="rect">
            <a:avLst/>
          </a:prstGeom>
          <a:noFill/>
          <a:ln>
            <a:noFill/>
          </a:ln>
        </p:spPr>
        <p:txBody>
          <a:bodyPr lIns="91425" tIns="91425" rIns="91425" bIns="91425" anchor="t" anchorCtr="0">
            <a:noAutofit/>
          </a:bodyPr>
          <a:lstStyle/>
          <a:p>
            <a:pPr lvl="0" rtl="0">
              <a:spcBef>
                <a:spcPts val="0"/>
              </a:spcBef>
              <a:buNone/>
            </a:pPr>
            <a:r>
              <a:rPr lang="en" sz="1800"/>
              <a:t>D</a:t>
            </a:r>
          </a:p>
        </p:txBody>
      </p:sp>
      <p:sp>
        <p:nvSpPr>
          <p:cNvPr id="538" name="Shape 538"/>
          <p:cNvSpPr txBox="1"/>
          <p:nvPr/>
        </p:nvSpPr>
        <p:spPr>
          <a:xfrm>
            <a:off x="3580300" y="1403950"/>
            <a:ext cx="371100" cy="331800"/>
          </a:xfrm>
          <a:prstGeom prst="rect">
            <a:avLst/>
          </a:prstGeom>
          <a:noFill/>
          <a:ln>
            <a:noFill/>
          </a:ln>
        </p:spPr>
        <p:txBody>
          <a:bodyPr lIns="91425" tIns="91425" rIns="91425" bIns="91425" anchor="t" anchorCtr="0">
            <a:noAutofit/>
          </a:bodyPr>
          <a:lstStyle/>
          <a:p>
            <a:pPr lvl="0" rtl="0">
              <a:spcBef>
                <a:spcPts val="0"/>
              </a:spcBef>
              <a:buNone/>
            </a:pPr>
            <a:r>
              <a:rPr lang="en" sz="1800"/>
              <a:t>A</a:t>
            </a:r>
          </a:p>
        </p:txBody>
      </p:sp>
      <p:sp>
        <p:nvSpPr>
          <p:cNvPr id="539" name="Shape 539"/>
          <p:cNvSpPr txBox="1"/>
          <p:nvPr/>
        </p:nvSpPr>
        <p:spPr>
          <a:xfrm>
            <a:off x="2943250" y="635401"/>
            <a:ext cx="267600" cy="388500"/>
          </a:xfrm>
          <a:prstGeom prst="rect">
            <a:avLst/>
          </a:prstGeom>
          <a:noFill/>
          <a:ln>
            <a:noFill/>
          </a:ln>
        </p:spPr>
        <p:txBody>
          <a:bodyPr lIns="91425" tIns="91425" rIns="91425" bIns="91425" anchor="t" anchorCtr="0">
            <a:noAutofit/>
          </a:bodyPr>
          <a:lstStyle/>
          <a:p>
            <a:pPr lvl="0" rtl="0">
              <a:spcBef>
                <a:spcPts val="0"/>
              </a:spcBef>
              <a:buNone/>
            </a:pPr>
            <a:r>
              <a:rPr lang="en" sz="1800"/>
              <a:t>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prstGeom prst="rect">
            <a:avLst/>
          </a:prstGeom>
        </p:spPr>
        <p:txBody>
          <a:bodyPr lIns="91425" tIns="91425" rIns="91425" bIns="91425" anchor="t" anchorCtr="0">
            <a:noAutofit/>
          </a:bodyPr>
          <a:lstStyle/>
          <a:p>
            <a:pPr lvl="0" algn="ctr" rtl="0">
              <a:spcBef>
                <a:spcPts val="0"/>
              </a:spcBef>
              <a:buNone/>
            </a:pPr>
            <a:r>
              <a:rPr lang="en"/>
              <a:t>ISPC</a:t>
            </a:r>
          </a:p>
        </p:txBody>
      </p:sp>
      <p:sp>
        <p:nvSpPr>
          <p:cNvPr id="545" name="Shape 545"/>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dirty="0"/>
              <a:t>ISPC = Intel SPMD Program Compiler</a:t>
            </a:r>
          </a:p>
          <a:p>
            <a:pPr marL="457200" lvl="0" indent="-228600" rtl="0">
              <a:spcBef>
                <a:spcPts val="0"/>
              </a:spcBef>
            </a:pPr>
            <a:r>
              <a:rPr lang="en" dirty="0"/>
              <a:t>Can target multiple vector architectures, e.g. SSE, AVX, </a:t>
            </a:r>
            <a:r>
              <a:rPr lang="en" dirty="0" smtClean="0"/>
              <a:t>AVX512</a:t>
            </a:r>
          </a:p>
          <a:p>
            <a:pPr marL="457200" indent="-228600"/>
            <a:r>
              <a:rPr lang="en" dirty="0"/>
              <a:t>Automatic masking</a:t>
            </a:r>
          </a:p>
          <a:p>
            <a:pPr marL="457200" lvl="0" indent="-228600" rtl="0">
              <a:spcBef>
                <a:spcPts val="0"/>
              </a:spcBef>
            </a:pPr>
            <a:r>
              <a:rPr lang="en" dirty="0" smtClean="0"/>
              <a:t>C </a:t>
            </a:r>
            <a:r>
              <a:rPr lang="en" dirty="0"/>
              <a:t>like </a:t>
            </a:r>
            <a:r>
              <a:rPr lang="en" dirty="0" smtClean="0"/>
              <a:t>syntax</a:t>
            </a:r>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prstGeom prst="rect">
            <a:avLst/>
          </a:prstGeom>
        </p:spPr>
        <p:txBody>
          <a:bodyPr lIns="91425" tIns="91425" rIns="91425" bIns="91425" anchor="t" anchorCtr="0">
            <a:noAutofit/>
          </a:bodyPr>
          <a:lstStyle/>
          <a:p>
            <a:pPr lvl="0" algn="ctr" rtl="0">
              <a:spcBef>
                <a:spcPts val="0"/>
              </a:spcBef>
              <a:buNone/>
            </a:pPr>
            <a:r>
              <a:rPr lang="en"/>
              <a:t>Queuing</a:t>
            </a:r>
          </a:p>
        </p:txBody>
      </p:sp>
      <p:sp>
        <p:nvSpPr>
          <p:cNvPr id="551" name="Shape 551"/>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dirty="0"/>
              <a:t>Strategy - use “queues” to build up large coherent batches of </a:t>
            </a:r>
            <a:r>
              <a:rPr lang="en" dirty="0" smtClean="0"/>
              <a:t>work</a:t>
            </a:r>
            <a:endParaRPr lang="en" dirty="0"/>
          </a:p>
          <a:p>
            <a:pPr marL="457200" lvl="0" indent="-228600" rtl="0">
              <a:spcBef>
                <a:spcPts val="0"/>
              </a:spcBef>
            </a:pPr>
            <a:r>
              <a:rPr lang="en" dirty="0"/>
              <a:t>Queues entries typically consist of a 32-bit index and a 32-bit “sort key</a:t>
            </a:r>
            <a:r>
              <a:rPr lang="en" dirty="0" smtClean="0"/>
              <a:t>”</a:t>
            </a:r>
            <a:endParaRPr lang="en" dirty="0"/>
          </a:p>
          <a:p>
            <a:pPr marL="457200" lvl="0" indent="-228600" rtl="0">
              <a:spcBef>
                <a:spcPts val="0"/>
              </a:spcBef>
            </a:pPr>
            <a:r>
              <a:rPr lang="en" dirty="0"/>
              <a:t>Each queue has an associated handler to process </a:t>
            </a:r>
            <a:r>
              <a:rPr lang="en" dirty="0" smtClean="0"/>
              <a:t>entries</a:t>
            </a:r>
            <a:endParaRPr lang="en" dirty="0"/>
          </a:p>
          <a:p>
            <a:pPr lvl="0" rtl="0">
              <a:spcBef>
                <a:spcPts val="0"/>
              </a:spcBef>
              <a:buNone/>
            </a:pPr>
            <a:endParaRPr dirty="0"/>
          </a:p>
          <a:p>
            <a:pPr marL="457200" lvl="0" indent="0" rtl="0">
              <a:spcBef>
                <a:spcPts val="0"/>
              </a:spcBef>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304800" y="2038350"/>
            <a:ext cx="8520600" cy="841800"/>
          </a:xfrm>
          <a:prstGeom prst="rect">
            <a:avLst/>
          </a:prstGeom>
        </p:spPr>
        <p:txBody>
          <a:bodyPr lIns="91425" tIns="91425" rIns="91425" bIns="91425" anchor="ctr" anchorCtr="0">
            <a:noAutofit/>
          </a:bodyPr>
          <a:lstStyle/>
          <a:p>
            <a:pPr lvl="0" algn="ctr" rtl="0">
              <a:spcBef>
                <a:spcPts val="0"/>
              </a:spcBef>
              <a:buNone/>
            </a:pPr>
            <a:r>
              <a:rPr lang="en" sz="3000" i="1" dirty="0">
                <a:solidFill>
                  <a:schemeClr val="dk2"/>
                </a:solidFill>
              </a:rPr>
              <a:t>When a queue becomes full,</a:t>
            </a:r>
          </a:p>
          <a:p>
            <a:pPr lvl="0" algn="ctr" rtl="0">
              <a:spcBef>
                <a:spcPts val="0"/>
              </a:spcBef>
              <a:buNone/>
            </a:pPr>
            <a:r>
              <a:rPr lang="en" sz="3000" i="1" dirty="0">
                <a:solidFill>
                  <a:schemeClr val="dk2"/>
                </a:solidFill>
              </a:rPr>
              <a:t>the thread which filled it flushes 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1866" y="285750"/>
            <a:ext cx="8520600" cy="572700"/>
          </a:xfrm>
          <a:prstGeom prst="rect">
            <a:avLst/>
          </a:prstGeom>
        </p:spPr>
        <p:txBody>
          <a:bodyPr lIns="91425" tIns="91425" rIns="91425" bIns="91425" anchor="t" anchorCtr="0">
            <a:noAutofit/>
          </a:bodyPr>
          <a:lstStyle/>
          <a:p>
            <a:pPr lvl="0" algn="ctr">
              <a:spcBef>
                <a:spcPts val="0"/>
              </a:spcBef>
              <a:buNone/>
            </a:pPr>
            <a:r>
              <a:rPr lang="en" dirty="0"/>
              <a:t>Hello MoonRay</a:t>
            </a:r>
          </a:p>
        </p:txBody>
      </p:sp>
      <p:pic>
        <p:nvPicPr>
          <p:cNvPr id="61" name="Shape 61"/>
          <p:cNvPicPr preferRelativeResize="0"/>
          <p:nvPr/>
        </p:nvPicPr>
        <p:blipFill>
          <a:blip r:embed="rId3">
            <a:alphaModFix/>
          </a:blip>
          <a:stretch>
            <a:fillRect/>
          </a:stretch>
        </p:blipFill>
        <p:spPr>
          <a:xfrm>
            <a:off x="862048" y="1047750"/>
            <a:ext cx="7419892" cy="1545813"/>
          </a:xfrm>
          <a:prstGeom prst="rect">
            <a:avLst/>
          </a:prstGeom>
          <a:noFill/>
          <a:ln w="38100" cap="flat" cmpd="sng">
            <a:solidFill>
              <a:srgbClr val="666666"/>
            </a:solidFill>
            <a:prstDash val="solid"/>
            <a:round/>
            <a:headEnd type="none" w="med" len="med"/>
            <a:tailEnd type="none" w="med" len="med"/>
          </a:ln>
        </p:spPr>
      </p:pic>
      <p:pic>
        <p:nvPicPr>
          <p:cNvPr id="62" name="Shape 62"/>
          <p:cNvPicPr preferRelativeResize="0"/>
          <p:nvPr/>
        </p:nvPicPr>
        <p:blipFill>
          <a:blip r:embed="rId4">
            <a:alphaModFix/>
          </a:blip>
          <a:stretch>
            <a:fillRect/>
          </a:stretch>
        </p:blipFill>
        <p:spPr>
          <a:xfrm>
            <a:off x="734825" y="2728200"/>
            <a:ext cx="3731386" cy="2112849"/>
          </a:xfrm>
          <a:prstGeom prst="rect">
            <a:avLst/>
          </a:prstGeom>
          <a:noFill/>
          <a:ln w="38100" cap="flat" cmpd="sng">
            <a:solidFill>
              <a:srgbClr val="666666"/>
            </a:solidFill>
            <a:prstDash val="solid"/>
            <a:round/>
            <a:headEnd type="none" w="med" len="med"/>
            <a:tailEnd type="none" w="med" len="med"/>
          </a:ln>
        </p:spPr>
      </p:pic>
      <p:pic>
        <p:nvPicPr>
          <p:cNvPr id="63" name="Shape 63"/>
          <p:cNvPicPr preferRelativeResize="0"/>
          <p:nvPr/>
        </p:nvPicPr>
        <p:blipFill>
          <a:blip r:embed="rId5">
            <a:alphaModFix/>
          </a:blip>
          <a:stretch>
            <a:fillRect/>
          </a:stretch>
        </p:blipFill>
        <p:spPr>
          <a:xfrm>
            <a:off x="4652974" y="2728201"/>
            <a:ext cx="3756196" cy="2112849"/>
          </a:xfrm>
          <a:prstGeom prst="rect">
            <a:avLst/>
          </a:prstGeom>
          <a:noFill/>
          <a:ln w="38100" cap="flat" cmpd="sng">
            <a:solidFill>
              <a:srgbClr val="666666"/>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2" name="Shape 1562"/>
          <p:cNvSpPr txBox="1"/>
          <p:nvPr/>
        </p:nvSpPr>
        <p:spPr>
          <a:xfrm>
            <a:off x="2796750" y="455537"/>
            <a:ext cx="3550500" cy="669600"/>
          </a:xfrm>
          <a:prstGeom prst="rect">
            <a:avLst/>
          </a:prstGeom>
          <a:noFill/>
          <a:ln>
            <a:noFill/>
          </a:ln>
        </p:spPr>
        <p:txBody>
          <a:bodyPr lIns="91425" tIns="91425" rIns="91425" bIns="91425" anchor="t" anchorCtr="0">
            <a:noAutofit/>
          </a:bodyPr>
          <a:lstStyle/>
          <a:p>
            <a:pPr lvl="0" algn="ctr" rtl="0">
              <a:spcBef>
                <a:spcPts val="0"/>
              </a:spcBef>
              <a:buNone/>
            </a:pPr>
            <a:r>
              <a:rPr lang="en" sz="2800"/>
              <a:t>Scalar Path Tracing</a:t>
            </a:r>
          </a:p>
        </p:txBody>
      </p:sp>
    </p:spTree>
    <p:extLst>
      <p:ext uri="{BB962C8B-B14F-4D97-AF65-F5344CB8AC3E}">
        <p14:creationId xmlns:p14="http://schemas.microsoft.com/office/powerpoint/2010/main" val="2078466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Shape 1567"/>
          <p:cNvSpPr/>
          <p:nvPr/>
        </p:nvSpPr>
        <p:spPr>
          <a:xfrm>
            <a:off x="4158662" y="1433987"/>
            <a:ext cx="1041000" cy="336900"/>
          </a:xfrm>
          <a:prstGeom prst="roundRect">
            <a:avLst>
              <a:gd name="adj" fmla="val 16667"/>
            </a:avLst>
          </a:prstGeom>
          <a:solidFill>
            <a:srgbClr val="EEEEEE"/>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sp>
        <p:nvSpPr>
          <p:cNvPr id="1568" name="Shape 1568"/>
          <p:cNvSpPr txBox="1"/>
          <p:nvPr/>
        </p:nvSpPr>
        <p:spPr>
          <a:xfrm>
            <a:off x="2796750" y="455537"/>
            <a:ext cx="3550500" cy="669600"/>
          </a:xfrm>
          <a:prstGeom prst="rect">
            <a:avLst/>
          </a:prstGeom>
          <a:noFill/>
          <a:ln>
            <a:noFill/>
          </a:ln>
        </p:spPr>
        <p:txBody>
          <a:bodyPr lIns="91425" tIns="91425" rIns="91425" bIns="91425" anchor="t" anchorCtr="0">
            <a:noAutofit/>
          </a:bodyPr>
          <a:lstStyle/>
          <a:p>
            <a:pPr lvl="0" algn="ctr" rtl="0">
              <a:spcBef>
                <a:spcPts val="0"/>
              </a:spcBef>
              <a:buNone/>
            </a:pPr>
            <a:r>
              <a:rPr lang="en" sz="2800"/>
              <a:t>Scalar Path Tracing</a:t>
            </a:r>
          </a:p>
        </p:txBody>
      </p:sp>
    </p:spTree>
    <p:extLst>
      <p:ext uri="{BB962C8B-B14F-4D97-AF65-F5344CB8AC3E}">
        <p14:creationId xmlns:p14="http://schemas.microsoft.com/office/powerpoint/2010/main" val="23982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573" name="Shape 1573"/>
          <p:cNvSpPr/>
          <p:nvPr/>
        </p:nvSpPr>
        <p:spPr>
          <a:xfrm>
            <a:off x="3678062" y="1923500"/>
            <a:ext cx="2002200" cy="300000"/>
          </a:xfrm>
          <a:prstGeom prst="rect">
            <a:avLst/>
          </a:prstGeom>
          <a:solidFill>
            <a:schemeClr val="lt2"/>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Trace primary ray</a:t>
            </a:r>
          </a:p>
        </p:txBody>
      </p:sp>
      <p:sp>
        <p:nvSpPr>
          <p:cNvPr id="1574" name="Shape 1574"/>
          <p:cNvSpPr/>
          <p:nvPr/>
        </p:nvSpPr>
        <p:spPr>
          <a:xfrm>
            <a:off x="4158662" y="1433987"/>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sp>
        <p:nvSpPr>
          <p:cNvPr id="1575" name="Shape 1575"/>
          <p:cNvSpPr txBox="1"/>
          <p:nvPr/>
        </p:nvSpPr>
        <p:spPr>
          <a:xfrm>
            <a:off x="2796750" y="455537"/>
            <a:ext cx="3550500" cy="669600"/>
          </a:xfrm>
          <a:prstGeom prst="rect">
            <a:avLst/>
          </a:prstGeom>
          <a:noFill/>
          <a:ln>
            <a:noFill/>
          </a:ln>
        </p:spPr>
        <p:txBody>
          <a:bodyPr lIns="91425" tIns="91425" rIns="91425" bIns="91425" anchor="t" anchorCtr="0">
            <a:noAutofit/>
          </a:bodyPr>
          <a:lstStyle/>
          <a:p>
            <a:pPr lvl="0" algn="ctr" rtl="0">
              <a:spcBef>
                <a:spcPts val="0"/>
              </a:spcBef>
              <a:buNone/>
            </a:pPr>
            <a:r>
              <a:rPr lang="en" sz="2800"/>
              <a:t>Scalar Path Tracing</a:t>
            </a:r>
          </a:p>
        </p:txBody>
      </p:sp>
    </p:spTree>
    <p:extLst>
      <p:ext uri="{BB962C8B-B14F-4D97-AF65-F5344CB8AC3E}">
        <p14:creationId xmlns:p14="http://schemas.microsoft.com/office/powerpoint/2010/main" val="318816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Shape 1580"/>
          <p:cNvSpPr/>
          <p:nvPr/>
        </p:nvSpPr>
        <p:spPr>
          <a:xfrm>
            <a:off x="3678062" y="1923500"/>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Trace primary ray</a:t>
            </a:r>
          </a:p>
        </p:txBody>
      </p:sp>
      <p:sp>
        <p:nvSpPr>
          <p:cNvPr id="1581" name="Shape 1581"/>
          <p:cNvSpPr/>
          <p:nvPr/>
        </p:nvSpPr>
        <p:spPr>
          <a:xfrm>
            <a:off x="2694362" y="2376137"/>
            <a:ext cx="3969600" cy="1714500"/>
          </a:xfrm>
          <a:prstGeom prst="rect">
            <a:avLst/>
          </a:prstGeom>
          <a:solidFill>
            <a:schemeClr val="lt2"/>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1582" name="Shape 1582"/>
          <p:cNvSpPr/>
          <p:nvPr/>
        </p:nvSpPr>
        <p:spPr>
          <a:xfrm>
            <a:off x="2920887" y="2555050"/>
            <a:ext cx="17145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Shader graph eval at hit point</a:t>
            </a:r>
          </a:p>
        </p:txBody>
      </p:sp>
      <p:sp>
        <p:nvSpPr>
          <p:cNvPr id="1583" name="Shape 1583"/>
          <p:cNvSpPr/>
          <p:nvPr/>
        </p:nvSpPr>
        <p:spPr>
          <a:xfrm>
            <a:off x="2920887" y="2850087"/>
            <a:ext cx="17145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Texture eval at hit point</a:t>
            </a:r>
          </a:p>
        </p:txBody>
      </p:sp>
      <p:sp>
        <p:nvSpPr>
          <p:cNvPr id="1584" name="Shape 1584"/>
          <p:cNvSpPr/>
          <p:nvPr/>
        </p:nvSpPr>
        <p:spPr>
          <a:xfrm>
            <a:off x="2920937" y="3135987"/>
            <a:ext cx="17145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Integration at hit point</a:t>
            </a:r>
          </a:p>
        </p:txBody>
      </p:sp>
      <p:sp>
        <p:nvSpPr>
          <p:cNvPr id="1585" name="Shape 1585"/>
          <p:cNvSpPr/>
          <p:nvPr/>
        </p:nvSpPr>
        <p:spPr>
          <a:xfrm>
            <a:off x="4158662" y="1433987"/>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sp>
        <p:nvSpPr>
          <p:cNvPr id="1586" name="Shape 1586"/>
          <p:cNvSpPr txBox="1"/>
          <p:nvPr/>
        </p:nvSpPr>
        <p:spPr>
          <a:xfrm>
            <a:off x="2796750" y="455537"/>
            <a:ext cx="3550500" cy="669600"/>
          </a:xfrm>
          <a:prstGeom prst="rect">
            <a:avLst/>
          </a:prstGeom>
          <a:noFill/>
          <a:ln>
            <a:noFill/>
          </a:ln>
        </p:spPr>
        <p:txBody>
          <a:bodyPr lIns="91425" tIns="91425" rIns="91425" bIns="91425" anchor="t" anchorCtr="0">
            <a:noAutofit/>
          </a:bodyPr>
          <a:lstStyle/>
          <a:p>
            <a:pPr lvl="0" algn="ctr" rtl="0">
              <a:spcBef>
                <a:spcPts val="0"/>
              </a:spcBef>
              <a:buNone/>
            </a:pPr>
            <a:r>
              <a:rPr lang="en" sz="2800"/>
              <a:t>Scalar Path Tracing</a:t>
            </a:r>
          </a:p>
        </p:txBody>
      </p:sp>
      <p:sp>
        <p:nvSpPr>
          <p:cNvPr id="1587" name="Shape 1587"/>
          <p:cNvSpPr/>
          <p:nvPr/>
        </p:nvSpPr>
        <p:spPr>
          <a:xfrm>
            <a:off x="2920887" y="3437200"/>
            <a:ext cx="17145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Spawn and trace secondary rays</a:t>
            </a:r>
          </a:p>
        </p:txBody>
      </p:sp>
      <p:sp>
        <p:nvSpPr>
          <p:cNvPr id="1588" name="Shape 1588"/>
          <p:cNvSpPr/>
          <p:nvPr/>
        </p:nvSpPr>
        <p:spPr>
          <a:xfrm>
            <a:off x="4770062" y="3437212"/>
            <a:ext cx="17145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Spawn and trace occlusion rays</a:t>
            </a:r>
          </a:p>
        </p:txBody>
      </p:sp>
      <p:sp>
        <p:nvSpPr>
          <p:cNvPr id="1589" name="Shape 1589"/>
          <p:cNvSpPr/>
          <p:nvPr/>
        </p:nvSpPr>
        <p:spPr>
          <a:xfrm>
            <a:off x="2920887" y="3738412"/>
            <a:ext cx="17145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Accumulate radiance</a:t>
            </a:r>
          </a:p>
        </p:txBody>
      </p:sp>
      <p:cxnSp>
        <p:nvCxnSpPr>
          <p:cNvPr id="1590" name="Shape 1590"/>
          <p:cNvCxnSpPr>
            <a:stCxn id="1588" idx="2"/>
            <a:endCxn id="1589" idx="3"/>
          </p:cNvCxnSpPr>
          <p:nvPr/>
        </p:nvCxnSpPr>
        <p:spPr>
          <a:xfrm rot="5400000">
            <a:off x="5025212" y="3225112"/>
            <a:ext cx="212400" cy="991800"/>
          </a:xfrm>
          <a:prstGeom prst="bentConnector2">
            <a:avLst/>
          </a:prstGeom>
          <a:noFill/>
          <a:ln w="9525" cap="flat" cmpd="sng">
            <a:solidFill>
              <a:schemeClr val="dk2"/>
            </a:solidFill>
            <a:prstDash val="dash"/>
            <a:round/>
            <a:headEnd type="none" w="lg" len="lg"/>
            <a:tailEnd type="triangle" w="lg" len="lg"/>
          </a:ln>
        </p:spPr>
      </p:cxnSp>
      <p:sp>
        <p:nvSpPr>
          <p:cNvPr id="1591" name="Shape 1591"/>
          <p:cNvSpPr/>
          <p:nvPr/>
        </p:nvSpPr>
        <p:spPr>
          <a:xfrm>
            <a:off x="2480037" y="2651687"/>
            <a:ext cx="447000" cy="863404"/>
          </a:xfrm>
          <a:custGeom>
            <a:avLst/>
            <a:gdLst/>
            <a:ahLst/>
            <a:cxnLst/>
            <a:rect l="0" t="0" r="0" b="0"/>
            <a:pathLst>
              <a:path w="17880" h="47271" extrusionOk="0">
                <a:moveTo>
                  <a:pt x="17635" y="47271"/>
                </a:moveTo>
                <a:lnTo>
                  <a:pt x="0" y="47271"/>
                </a:lnTo>
                <a:lnTo>
                  <a:pt x="0" y="0"/>
                </a:lnTo>
                <a:lnTo>
                  <a:pt x="17880" y="0"/>
                </a:lnTo>
              </a:path>
            </a:pathLst>
          </a:custGeom>
          <a:noFill/>
          <a:ln w="9525" cap="flat" cmpd="sng">
            <a:solidFill>
              <a:schemeClr val="dk2"/>
            </a:solidFill>
            <a:prstDash val="dash"/>
            <a:round/>
            <a:headEnd type="none" w="lg" len="lg"/>
            <a:tailEnd type="triangle" w="lg" len="lg"/>
          </a:ln>
        </p:spPr>
      </p:sp>
    </p:spTree>
    <p:extLst>
      <p:ext uri="{BB962C8B-B14F-4D97-AF65-F5344CB8AC3E}">
        <p14:creationId xmlns:p14="http://schemas.microsoft.com/office/powerpoint/2010/main" val="2711789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Shape 1596"/>
          <p:cNvSpPr/>
          <p:nvPr/>
        </p:nvSpPr>
        <p:spPr>
          <a:xfrm>
            <a:off x="3678062" y="1923500"/>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Trace primary ray</a:t>
            </a:r>
          </a:p>
        </p:txBody>
      </p:sp>
      <p:sp>
        <p:nvSpPr>
          <p:cNvPr id="1597" name="Shape 1597"/>
          <p:cNvSpPr/>
          <p:nvPr/>
        </p:nvSpPr>
        <p:spPr>
          <a:xfrm>
            <a:off x="2694362" y="2376137"/>
            <a:ext cx="3969600" cy="1714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1598" name="Shape 1598"/>
          <p:cNvSpPr/>
          <p:nvPr/>
        </p:nvSpPr>
        <p:spPr>
          <a:xfrm>
            <a:off x="2920887" y="2555050"/>
            <a:ext cx="17145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Shader graph eval at hit point</a:t>
            </a:r>
          </a:p>
        </p:txBody>
      </p:sp>
      <p:sp>
        <p:nvSpPr>
          <p:cNvPr id="1599" name="Shape 1599"/>
          <p:cNvSpPr/>
          <p:nvPr/>
        </p:nvSpPr>
        <p:spPr>
          <a:xfrm>
            <a:off x="2920887" y="2850087"/>
            <a:ext cx="17145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Texture eval at hit point</a:t>
            </a:r>
          </a:p>
        </p:txBody>
      </p:sp>
      <p:sp>
        <p:nvSpPr>
          <p:cNvPr id="1600" name="Shape 1600"/>
          <p:cNvSpPr/>
          <p:nvPr/>
        </p:nvSpPr>
        <p:spPr>
          <a:xfrm>
            <a:off x="2920937" y="3135987"/>
            <a:ext cx="17145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Integration at hit point</a:t>
            </a:r>
          </a:p>
        </p:txBody>
      </p:sp>
      <p:sp>
        <p:nvSpPr>
          <p:cNvPr id="1601" name="Shape 1601"/>
          <p:cNvSpPr/>
          <p:nvPr/>
        </p:nvSpPr>
        <p:spPr>
          <a:xfrm>
            <a:off x="4158662" y="1433987"/>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sp>
        <p:nvSpPr>
          <p:cNvPr id="1602" name="Shape 1602"/>
          <p:cNvSpPr/>
          <p:nvPr/>
        </p:nvSpPr>
        <p:spPr>
          <a:xfrm>
            <a:off x="3950462" y="4429637"/>
            <a:ext cx="1457400" cy="258300"/>
          </a:xfrm>
          <a:prstGeom prst="roundRect">
            <a:avLst>
              <a:gd name="adj" fmla="val 16667"/>
            </a:avLst>
          </a:prstGeom>
          <a:solidFill>
            <a:srgbClr val="D9D2E9"/>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Frame Buffer</a:t>
            </a:r>
          </a:p>
        </p:txBody>
      </p:sp>
      <p:sp>
        <p:nvSpPr>
          <p:cNvPr id="1603" name="Shape 1603"/>
          <p:cNvSpPr txBox="1"/>
          <p:nvPr/>
        </p:nvSpPr>
        <p:spPr>
          <a:xfrm>
            <a:off x="2796750" y="455537"/>
            <a:ext cx="3550500" cy="669600"/>
          </a:xfrm>
          <a:prstGeom prst="rect">
            <a:avLst/>
          </a:prstGeom>
          <a:noFill/>
          <a:ln>
            <a:noFill/>
          </a:ln>
        </p:spPr>
        <p:txBody>
          <a:bodyPr lIns="91425" tIns="91425" rIns="91425" bIns="91425" anchor="t" anchorCtr="0">
            <a:noAutofit/>
          </a:bodyPr>
          <a:lstStyle/>
          <a:p>
            <a:pPr lvl="0" algn="ctr" rtl="0">
              <a:spcBef>
                <a:spcPts val="0"/>
              </a:spcBef>
              <a:buNone/>
            </a:pPr>
            <a:r>
              <a:rPr lang="en" sz="2800"/>
              <a:t>Scalar Path Tracing</a:t>
            </a:r>
          </a:p>
        </p:txBody>
      </p:sp>
      <p:sp>
        <p:nvSpPr>
          <p:cNvPr id="1604" name="Shape 1604"/>
          <p:cNvSpPr/>
          <p:nvPr/>
        </p:nvSpPr>
        <p:spPr>
          <a:xfrm>
            <a:off x="2920887" y="3437200"/>
            <a:ext cx="17145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Spawn and trace secondary rays</a:t>
            </a:r>
          </a:p>
        </p:txBody>
      </p:sp>
      <p:sp>
        <p:nvSpPr>
          <p:cNvPr id="1605" name="Shape 1605"/>
          <p:cNvSpPr/>
          <p:nvPr/>
        </p:nvSpPr>
        <p:spPr>
          <a:xfrm>
            <a:off x="4770062" y="3437212"/>
            <a:ext cx="17145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Spawn and trace occlusion rays</a:t>
            </a:r>
          </a:p>
        </p:txBody>
      </p:sp>
      <p:sp>
        <p:nvSpPr>
          <p:cNvPr id="1606" name="Shape 1606"/>
          <p:cNvSpPr/>
          <p:nvPr/>
        </p:nvSpPr>
        <p:spPr>
          <a:xfrm>
            <a:off x="2920887" y="3738412"/>
            <a:ext cx="17145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Accumulate radiance</a:t>
            </a:r>
          </a:p>
        </p:txBody>
      </p:sp>
      <p:cxnSp>
        <p:nvCxnSpPr>
          <p:cNvPr id="1607" name="Shape 1607"/>
          <p:cNvCxnSpPr>
            <a:stCxn id="1605" idx="2"/>
            <a:endCxn id="1606" idx="3"/>
          </p:cNvCxnSpPr>
          <p:nvPr/>
        </p:nvCxnSpPr>
        <p:spPr>
          <a:xfrm rot="5400000">
            <a:off x="5025212" y="3225112"/>
            <a:ext cx="212400" cy="991800"/>
          </a:xfrm>
          <a:prstGeom prst="bentConnector2">
            <a:avLst/>
          </a:prstGeom>
          <a:noFill/>
          <a:ln w="9525" cap="flat" cmpd="sng">
            <a:solidFill>
              <a:schemeClr val="dk2"/>
            </a:solidFill>
            <a:prstDash val="dash"/>
            <a:round/>
            <a:headEnd type="none" w="lg" len="lg"/>
            <a:tailEnd type="triangle" w="lg" len="lg"/>
          </a:ln>
        </p:spPr>
      </p:cxnSp>
      <p:sp>
        <p:nvSpPr>
          <p:cNvPr id="1608" name="Shape 1608"/>
          <p:cNvSpPr/>
          <p:nvPr/>
        </p:nvSpPr>
        <p:spPr>
          <a:xfrm>
            <a:off x="2480037" y="2651687"/>
            <a:ext cx="447000" cy="863404"/>
          </a:xfrm>
          <a:custGeom>
            <a:avLst/>
            <a:gdLst/>
            <a:ahLst/>
            <a:cxnLst/>
            <a:rect l="0" t="0" r="0" b="0"/>
            <a:pathLst>
              <a:path w="17880" h="47271" extrusionOk="0">
                <a:moveTo>
                  <a:pt x="17635" y="47271"/>
                </a:moveTo>
                <a:lnTo>
                  <a:pt x="0" y="47271"/>
                </a:lnTo>
                <a:lnTo>
                  <a:pt x="0" y="0"/>
                </a:lnTo>
                <a:lnTo>
                  <a:pt x="17880" y="0"/>
                </a:lnTo>
              </a:path>
            </a:pathLst>
          </a:custGeom>
          <a:noFill/>
          <a:ln w="9525" cap="flat" cmpd="sng">
            <a:solidFill>
              <a:schemeClr val="dk2"/>
            </a:solidFill>
            <a:prstDash val="dash"/>
            <a:round/>
            <a:headEnd type="none" w="lg" len="lg"/>
            <a:tailEnd type="triangle" w="lg" len="lg"/>
          </a:ln>
        </p:spPr>
      </p:sp>
      <p:cxnSp>
        <p:nvCxnSpPr>
          <p:cNvPr id="1609" name="Shape 1609"/>
          <p:cNvCxnSpPr>
            <a:stCxn id="1606" idx="2"/>
            <a:endCxn id="1602" idx="0"/>
          </p:cNvCxnSpPr>
          <p:nvPr/>
        </p:nvCxnSpPr>
        <p:spPr>
          <a:xfrm>
            <a:off x="3778137" y="3916012"/>
            <a:ext cx="900900" cy="513600"/>
          </a:xfrm>
          <a:prstGeom prst="straightConnector1">
            <a:avLst/>
          </a:prstGeom>
          <a:noFill/>
          <a:ln w="19050" cap="flat" cmpd="sng">
            <a:solidFill>
              <a:srgbClr val="FF0000"/>
            </a:solidFill>
            <a:prstDash val="dash"/>
            <a:round/>
            <a:headEnd type="none" w="lg" len="lg"/>
            <a:tailEnd type="triangle" w="lg" len="lg"/>
          </a:ln>
        </p:spPr>
      </p:cxnSp>
    </p:spTree>
    <p:extLst>
      <p:ext uri="{BB962C8B-B14F-4D97-AF65-F5344CB8AC3E}">
        <p14:creationId xmlns:p14="http://schemas.microsoft.com/office/powerpoint/2010/main" val="3504853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727"/>
        <p:cNvGrpSpPr/>
        <p:nvPr/>
      </p:nvGrpSpPr>
      <p:grpSpPr>
        <a:xfrm>
          <a:off x="0" y="0"/>
          <a:ext cx="0" cy="0"/>
          <a:chOff x="0" y="0"/>
          <a:chExt cx="0" cy="0"/>
        </a:xfrm>
      </p:grpSpPr>
      <p:sp>
        <p:nvSpPr>
          <p:cNvPr id="728" name="Shape 728"/>
          <p:cNvSpPr txBox="1"/>
          <p:nvPr/>
        </p:nvSpPr>
        <p:spPr>
          <a:xfrm>
            <a:off x="2573700" y="466325"/>
            <a:ext cx="3996600" cy="597600"/>
          </a:xfrm>
          <a:prstGeom prst="rect">
            <a:avLst/>
          </a:prstGeom>
          <a:noFill/>
          <a:ln>
            <a:noFill/>
          </a:ln>
        </p:spPr>
        <p:txBody>
          <a:bodyPr lIns="91425" tIns="91425" rIns="91425" bIns="91425" anchor="t" anchorCtr="0">
            <a:noAutofit/>
          </a:bodyPr>
          <a:lstStyle/>
          <a:p>
            <a:pPr lvl="0" rtl="0">
              <a:spcBef>
                <a:spcPts val="0"/>
              </a:spcBef>
              <a:buNone/>
            </a:pPr>
            <a:r>
              <a:rPr lang="en" sz="2800"/>
              <a:t>Vectorized Path Tracing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732"/>
        <p:cNvGrpSpPr/>
        <p:nvPr/>
      </p:nvGrpSpPr>
      <p:grpSpPr>
        <a:xfrm>
          <a:off x="0" y="0"/>
          <a:ext cx="0" cy="0"/>
          <a:chOff x="0" y="0"/>
          <a:chExt cx="0" cy="0"/>
        </a:xfrm>
      </p:grpSpPr>
      <p:sp>
        <p:nvSpPr>
          <p:cNvPr id="733" name="Shape 733"/>
          <p:cNvSpPr/>
          <p:nvPr/>
        </p:nvSpPr>
        <p:spPr>
          <a:xfrm>
            <a:off x="5562550" y="1568800"/>
            <a:ext cx="1457400" cy="336900"/>
          </a:xfrm>
          <a:prstGeom prst="can">
            <a:avLst>
              <a:gd name="adj" fmla="val 25000"/>
            </a:avLst>
          </a:prstGeom>
          <a:solidFill>
            <a:srgbClr val="D9EAD3"/>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Primary Ray Queue</a:t>
            </a:r>
          </a:p>
        </p:txBody>
      </p:sp>
      <p:sp>
        <p:nvSpPr>
          <p:cNvPr id="734" name="Shape 734"/>
          <p:cNvSpPr/>
          <p:nvPr/>
        </p:nvSpPr>
        <p:spPr>
          <a:xfrm>
            <a:off x="3085250" y="1400351"/>
            <a:ext cx="1041000" cy="336900"/>
          </a:xfrm>
          <a:prstGeom prst="roundRect">
            <a:avLst>
              <a:gd name="adj" fmla="val 16667"/>
            </a:avLst>
          </a:prstGeom>
          <a:solidFill>
            <a:srgbClr val="EEEEEE"/>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cxnSp>
        <p:nvCxnSpPr>
          <p:cNvPr id="735" name="Shape 735"/>
          <p:cNvCxnSpPr>
            <a:stCxn id="734" idx="3"/>
            <a:endCxn id="733" idx="2"/>
          </p:cNvCxnSpPr>
          <p:nvPr/>
        </p:nvCxnSpPr>
        <p:spPr>
          <a:xfrm>
            <a:off x="4126250" y="1568800"/>
            <a:ext cx="1436400" cy="168600"/>
          </a:xfrm>
          <a:prstGeom prst="straightConnector1">
            <a:avLst/>
          </a:prstGeom>
          <a:noFill/>
          <a:ln w="19050" cap="flat" cmpd="sng">
            <a:solidFill>
              <a:srgbClr val="CC0000"/>
            </a:solidFill>
            <a:prstDash val="solid"/>
            <a:round/>
            <a:headEnd type="none" w="lg" len="lg"/>
            <a:tailEnd type="triangle" w="lg" len="lg"/>
          </a:ln>
        </p:spPr>
      </p:cxnSp>
      <p:sp>
        <p:nvSpPr>
          <p:cNvPr id="736" name="Shape 736"/>
          <p:cNvSpPr txBox="1"/>
          <p:nvPr/>
        </p:nvSpPr>
        <p:spPr>
          <a:xfrm>
            <a:off x="2573700" y="466325"/>
            <a:ext cx="3996600" cy="597600"/>
          </a:xfrm>
          <a:prstGeom prst="rect">
            <a:avLst/>
          </a:prstGeom>
          <a:noFill/>
          <a:ln>
            <a:noFill/>
          </a:ln>
        </p:spPr>
        <p:txBody>
          <a:bodyPr lIns="91425" tIns="91425" rIns="91425" bIns="91425" anchor="t" anchorCtr="0">
            <a:noAutofit/>
          </a:bodyPr>
          <a:lstStyle/>
          <a:p>
            <a:pPr lvl="0" rtl="0">
              <a:spcBef>
                <a:spcPts val="0"/>
              </a:spcBef>
              <a:buNone/>
            </a:pPr>
            <a:r>
              <a:rPr lang="en" sz="2800"/>
              <a:t>Vectorized Path Tracing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740"/>
        <p:cNvGrpSpPr/>
        <p:nvPr/>
      </p:nvGrpSpPr>
      <p:grpSpPr>
        <a:xfrm>
          <a:off x="0" y="0"/>
          <a:ext cx="0" cy="0"/>
          <a:chOff x="0" y="0"/>
          <a:chExt cx="0" cy="0"/>
        </a:xfrm>
      </p:grpSpPr>
      <p:sp>
        <p:nvSpPr>
          <p:cNvPr id="741" name="Shape 741"/>
          <p:cNvSpPr/>
          <p:nvPr/>
        </p:nvSpPr>
        <p:spPr>
          <a:xfrm>
            <a:off x="2124050" y="1815875"/>
            <a:ext cx="2002200" cy="300000"/>
          </a:xfrm>
          <a:prstGeom prst="rect">
            <a:avLst/>
          </a:prstGeom>
          <a:solidFill>
            <a:schemeClr val="lt2"/>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Primary Ray Queue Handler</a:t>
            </a:r>
          </a:p>
        </p:txBody>
      </p:sp>
      <p:sp>
        <p:nvSpPr>
          <p:cNvPr id="742" name="Shape 742"/>
          <p:cNvSpPr/>
          <p:nvPr/>
        </p:nvSpPr>
        <p:spPr>
          <a:xfrm>
            <a:off x="5562550" y="156880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Primary Ray Queue</a:t>
            </a:r>
          </a:p>
        </p:txBody>
      </p:sp>
      <p:sp>
        <p:nvSpPr>
          <p:cNvPr id="743" name="Shape 743"/>
          <p:cNvSpPr/>
          <p:nvPr/>
        </p:nvSpPr>
        <p:spPr>
          <a:xfrm>
            <a:off x="3085250" y="1400351"/>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cxnSp>
        <p:nvCxnSpPr>
          <p:cNvPr id="744" name="Shape 744"/>
          <p:cNvCxnSpPr>
            <a:stCxn id="743" idx="3"/>
            <a:endCxn id="742" idx="2"/>
          </p:cNvCxnSpPr>
          <p:nvPr/>
        </p:nvCxnSpPr>
        <p:spPr>
          <a:xfrm>
            <a:off x="4126250" y="1568800"/>
            <a:ext cx="1436400" cy="168600"/>
          </a:xfrm>
          <a:prstGeom prst="straightConnector1">
            <a:avLst/>
          </a:prstGeom>
          <a:noFill/>
          <a:ln w="9525" cap="flat" cmpd="sng">
            <a:solidFill>
              <a:srgbClr val="000000"/>
            </a:solidFill>
            <a:prstDash val="solid"/>
            <a:round/>
            <a:headEnd type="none" w="lg" len="lg"/>
            <a:tailEnd type="triangle" w="lg" len="lg"/>
          </a:ln>
        </p:spPr>
      </p:cxnSp>
      <p:cxnSp>
        <p:nvCxnSpPr>
          <p:cNvPr id="745" name="Shape 745"/>
          <p:cNvCxnSpPr/>
          <p:nvPr/>
        </p:nvCxnSpPr>
        <p:spPr>
          <a:xfrm flipH="1">
            <a:off x="4119050" y="1815800"/>
            <a:ext cx="1420800" cy="150000"/>
          </a:xfrm>
          <a:prstGeom prst="straightConnector1">
            <a:avLst/>
          </a:prstGeom>
          <a:noFill/>
          <a:ln w="19050" cap="flat" cmpd="sng">
            <a:solidFill>
              <a:srgbClr val="FF0000"/>
            </a:solidFill>
            <a:prstDash val="dash"/>
            <a:round/>
            <a:headEnd type="none" w="lg" len="lg"/>
            <a:tailEnd type="triangle" w="lg" len="lg"/>
          </a:ln>
        </p:spPr>
      </p:cxnSp>
      <p:sp>
        <p:nvSpPr>
          <p:cNvPr id="746" name="Shape 746"/>
          <p:cNvSpPr txBox="1"/>
          <p:nvPr/>
        </p:nvSpPr>
        <p:spPr>
          <a:xfrm>
            <a:off x="2573700" y="466325"/>
            <a:ext cx="3996600" cy="597600"/>
          </a:xfrm>
          <a:prstGeom prst="rect">
            <a:avLst/>
          </a:prstGeom>
          <a:noFill/>
          <a:ln>
            <a:noFill/>
          </a:ln>
        </p:spPr>
        <p:txBody>
          <a:bodyPr lIns="91425" tIns="91425" rIns="91425" bIns="91425" anchor="t" anchorCtr="0">
            <a:noAutofit/>
          </a:bodyPr>
          <a:lstStyle/>
          <a:p>
            <a:pPr lvl="0" rtl="0">
              <a:spcBef>
                <a:spcPts val="0"/>
              </a:spcBef>
              <a:buNone/>
            </a:pPr>
            <a:r>
              <a:rPr lang="en" sz="2800"/>
              <a:t>Vectorized Path Tracing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750"/>
        <p:cNvGrpSpPr/>
        <p:nvPr/>
      </p:nvGrpSpPr>
      <p:grpSpPr>
        <a:xfrm>
          <a:off x="0" y="0"/>
          <a:ext cx="0" cy="0"/>
          <a:chOff x="0" y="0"/>
          <a:chExt cx="0" cy="0"/>
        </a:xfrm>
      </p:grpSpPr>
      <p:sp>
        <p:nvSpPr>
          <p:cNvPr id="751" name="Shape 751"/>
          <p:cNvSpPr/>
          <p:nvPr/>
        </p:nvSpPr>
        <p:spPr>
          <a:xfrm>
            <a:off x="2124050" y="1815875"/>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Primary Ray Queue Handler</a:t>
            </a:r>
          </a:p>
        </p:txBody>
      </p:sp>
      <p:sp>
        <p:nvSpPr>
          <p:cNvPr id="752" name="Shape 752"/>
          <p:cNvSpPr/>
          <p:nvPr/>
        </p:nvSpPr>
        <p:spPr>
          <a:xfrm>
            <a:off x="5562550" y="156880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Primary Ray Queue</a:t>
            </a:r>
          </a:p>
        </p:txBody>
      </p:sp>
      <p:sp>
        <p:nvSpPr>
          <p:cNvPr id="753" name="Shape 753"/>
          <p:cNvSpPr/>
          <p:nvPr/>
        </p:nvSpPr>
        <p:spPr>
          <a:xfrm>
            <a:off x="5562550" y="2128751"/>
            <a:ext cx="1457400" cy="336900"/>
          </a:xfrm>
          <a:prstGeom prst="can">
            <a:avLst>
              <a:gd name="adj" fmla="val 25000"/>
            </a:avLst>
          </a:prstGeom>
          <a:solidFill>
            <a:srgbClr val="E6B8AF"/>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Shade Queue (shared)</a:t>
            </a:r>
          </a:p>
        </p:txBody>
      </p:sp>
      <p:sp>
        <p:nvSpPr>
          <p:cNvPr id="754" name="Shape 754"/>
          <p:cNvSpPr/>
          <p:nvPr/>
        </p:nvSpPr>
        <p:spPr>
          <a:xfrm>
            <a:off x="3085250" y="1400351"/>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cxnSp>
        <p:nvCxnSpPr>
          <p:cNvPr id="755" name="Shape 755"/>
          <p:cNvCxnSpPr>
            <a:stCxn id="754" idx="3"/>
            <a:endCxn id="752" idx="2"/>
          </p:cNvCxnSpPr>
          <p:nvPr/>
        </p:nvCxnSpPr>
        <p:spPr>
          <a:xfrm>
            <a:off x="4126250" y="1568800"/>
            <a:ext cx="1436400" cy="168600"/>
          </a:xfrm>
          <a:prstGeom prst="straightConnector1">
            <a:avLst/>
          </a:prstGeom>
          <a:noFill/>
          <a:ln w="9525" cap="flat" cmpd="sng">
            <a:solidFill>
              <a:srgbClr val="000000"/>
            </a:solidFill>
            <a:prstDash val="solid"/>
            <a:round/>
            <a:headEnd type="none" w="lg" len="lg"/>
            <a:tailEnd type="triangle" w="lg" len="lg"/>
          </a:ln>
        </p:spPr>
      </p:cxnSp>
      <p:cxnSp>
        <p:nvCxnSpPr>
          <p:cNvPr id="756" name="Shape 756"/>
          <p:cNvCxnSpPr>
            <a:stCxn id="751" idx="3"/>
            <a:endCxn id="753" idx="2"/>
          </p:cNvCxnSpPr>
          <p:nvPr/>
        </p:nvCxnSpPr>
        <p:spPr>
          <a:xfrm>
            <a:off x="4126250" y="1965875"/>
            <a:ext cx="1436400" cy="331200"/>
          </a:xfrm>
          <a:prstGeom prst="straightConnector1">
            <a:avLst/>
          </a:prstGeom>
          <a:noFill/>
          <a:ln w="19050" cap="flat" cmpd="sng">
            <a:solidFill>
              <a:srgbClr val="FF0000"/>
            </a:solidFill>
            <a:prstDash val="solid"/>
            <a:round/>
            <a:headEnd type="none" w="lg" len="lg"/>
            <a:tailEnd type="triangle" w="lg" len="lg"/>
          </a:ln>
        </p:spPr>
      </p:cxnSp>
      <p:cxnSp>
        <p:nvCxnSpPr>
          <p:cNvPr id="757" name="Shape 757"/>
          <p:cNvCxnSpPr/>
          <p:nvPr/>
        </p:nvCxnSpPr>
        <p:spPr>
          <a:xfrm flipH="1">
            <a:off x="4119050" y="1815800"/>
            <a:ext cx="1420800" cy="150000"/>
          </a:xfrm>
          <a:prstGeom prst="straightConnector1">
            <a:avLst/>
          </a:prstGeom>
          <a:noFill/>
          <a:ln w="9525" cap="flat" cmpd="sng">
            <a:solidFill>
              <a:srgbClr val="000000"/>
            </a:solidFill>
            <a:prstDash val="dash"/>
            <a:round/>
            <a:headEnd type="none" w="lg" len="lg"/>
            <a:tailEnd type="triangle" w="lg" len="lg"/>
          </a:ln>
        </p:spPr>
      </p:cxnSp>
      <p:sp>
        <p:nvSpPr>
          <p:cNvPr id="758" name="Shape 758"/>
          <p:cNvSpPr txBox="1"/>
          <p:nvPr/>
        </p:nvSpPr>
        <p:spPr>
          <a:xfrm>
            <a:off x="2573700" y="466325"/>
            <a:ext cx="3996600" cy="597600"/>
          </a:xfrm>
          <a:prstGeom prst="rect">
            <a:avLst/>
          </a:prstGeom>
          <a:noFill/>
          <a:ln>
            <a:noFill/>
          </a:ln>
        </p:spPr>
        <p:txBody>
          <a:bodyPr lIns="91425" tIns="91425" rIns="91425" bIns="91425" anchor="t" anchorCtr="0">
            <a:noAutofit/>
          </a:bodyPr>
          <a:lstStyle/>
          <a:p>
            <a:pPr lvl="0" rtl="0">
              <a:spcBef>
                <a:spcPts val="0"/>
              </a:spcBef>
              <a:buNone/>
            </a:pPr>
            <a:r>
              <a:rPr lang="en" sz="2800"/>
              <a:t>Vectorized Path Tracing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762"/>
        <p:cNvGrpSpPr/>
        <p:nvPr/>
      </p:nvGrpSpPr>
      <p:grpSpPr>
        <a:xfrm>
          <a:off x="0" y="0"/>
          <a:ext cx="0" cy="0"/>
          <a:chOff x="0" y="0"/>
          <a:chExt cx="0" cy="0"/>
        </a:xfrm>
      </p:grpSpPr>
      <p:sp>
        <p:nvSpPr>
          <p:cNvPr id="763" name="Shape 763"/>
          <p:cNvSpPr/>
          <p:nvPr/>
        </p:nvSpPr>
        <p:spPr>
          <a:xfrm>
            <a:off x="2124050" y="1815875"/>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Primary Ray Queue Handler</a:t>
            </a:r>
          </a:p>
        </p:txBody>
      </p:sp>
      <p:sp>
        <p:nvSpPr>
          <p:cNvPr id="764" name="Shape 764"/>
          <p:cNvSpPr/>
          <p:nvPr/>
        </p:nvSpPr>
        <p:spPr>
          <a:xfrm>
            <a:off x="5562550" y="156880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Primary Ray Queue</a:t>
            </a:r>
          </a:p>
        </p:txBody>
      </p:sp>
      <p:sp>
        <p:nvSpPr>
          <p:cNvPr id="765" name="Shape 765"/>
          <p:cNvSpPr/>
          <p:nvPr/>
        </p:nvSpPr>
        <p:spPr>
          <a:xfrm>
            <a:off x="5562550" y="2128751"/>
            <a:ext cx="1457400" cy="336900"/>
          </a:xfrm>
          <a:prstGeom prst="can">
            <a:avLst>
              <a:gd name="adj" fmla="val 25000"/>
            </a:avLst>
          </a:prstGeom>
          <a:solidFill>
            <a:srgbClr val="E6B8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Shade Queue (shared)</a:t>
            </a:r>
          </a:p>
        </p:txBody>
      </p:sp>
      <p:sp>
        <p:nvSpPr>
          <p:cNvPr id="766" name="Shape 766"/>
          <p:cNvSpPr/>
          <p:nvPr/>
        </p:nvSpPr>
        <p:spPr>
          <a:xfrm>
            <a:off x="5562550" y="3808601"/>
            <a:ext cx="1457400" cy="336900"/>
          </a:xfrm>
          <a:prstGeom prst="can">
            <a:avLst>
              <a:gd name="adj" fmla="val 25000"/>
            </a:avLst>
          </a:prstGeom>
          <a:solidFill>
            <a:srgbClr val="D9EAD3"/>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Radiance Queue</a:t>
            </a:r>
          </a:p>
        </p:txBody>
      </p:sp>
      <p:sp>
        <p:nvSpPr>
          <p:cNvPr id="767" name="Shape 767"/>
          <p:cNvSpPr/>
          <p:nvPr/>
        </p:nvSpPr>
        <p:spPr>
          <a:xfrm>
            <a:off x="3085250" y="1400351"/>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cxnSp>
        <p:nvCxnSpPr>
          <p:cNvPr id="768" name="Shape 768"/>
          <p:cNvCxnSpPr>
            <a:stCxn id="767" idx="3"/>
            <a:endCxn id="764" idx="2"/>
          </p:cNvCxnSpPr>
          <p:nvPr/>
        </p:nvCxnSpPr>
        <p:spPr>
          <a:xfrm>
            <a:off x="4126250" y="1568800"/>
            <a:ext cx="1436400" cy="168600"/>
          </a:xfrm>
          <a:prstGeom prst="straightConnector1">
            <a:avLst/>
          </a:prstGeom>
          <a:noFill/>
          <a:ln w="9525" cap="flat" cmpd="sng">
            <a:solidFill>
              <a:srgbClr val="000000"/>
            </a:solidFill>
            <a:prstDash val="solid"/>
            <a:round/>
            <a:headEnd type="none" w="lg" len="lg"/>
            <a:tailEnd type="triangle" w="lg" len="lg"/>
          </a:ln>
        </p:spPr>
      </p:cxnSp>
      <p:cxnSp>
        <p:nvCxnSpPr>
          <p:cNvPr id="769" name="Shape 769"/>
          <p:cNvCxnSpPr>
            <a:stCxn id="763" idx="3"/>
            <a:endCxn id="766" idx="2"/>
          </p:cNvCxnSpPr>
          <p:nvPr/>
        </p:nvCxnSpPr>
        <p:spPr>
          <a:xfrm>
            <a:off x="4126250" y="1965875"/>
            <a:ext cx="1436400" cy="2011200"/>
          </a:xfrm>
          <a:prstGeom prst="straightConnector1">
            <a:avLst/>
          </a:prstGeom>
          <a:noFill/>
          <a:ln w="19050" cap="flat" cmpd="sng">
            <a:solidFill>
              <a:srgbClr val="FF0000"/>
            </a:solidFill>
            <a:prstDash val="solid"/>
            <a:round/>
            <a:headEnd type="none" w="lg" len="lg"/>
            <a:tailEnd type="triangle" w="lg" len="lg"/>
          </a:ln>
        </p:spPr>
      </p:cxnSp>
      <p:cxnSp>
        <p:nvCxnSpPr>
          <p:cNvPr id="770" name="Shape 770"/>
          <p:cNvCxnSpPr>
            <a:stCxn id="763" idx="3"/>
            <a:endCxn id="765" idx="2"/>
          </p:cNvCxnSpPr>
          <p:nvPr/>
        </p:nvCxnSpPr>
        <p:spPr>
          <a:xfrm>
            <a:off x="4126250" y="1965875"/>
            <a:ext cx="1436400" cy="331200"/>
          </a:xfrm>
          <a:prstGeom prst="straightConnector1">
            <a:avLst/>
          </a:prstGeom>
          <a:noFill/>
          <a:ln w="9525" cap="flat" cmpd="sng">
            <a:solidFill>
              <a:srgbClr val="000000"/>
            </a:solidFill>
            <a:prstDash val="solid"/>
            <a:round/>
            <a:headEnd type="none" w="lg" len="lg"/>
            <a:tailEnd type="triangle" w="lg" len="lg"/>
          </a:ln>
        </p:spPr>
      </p:cxnSp>
      <p:cxnSp>
        <p:nvCxnSpPr>
          <p:cNvPr id="771" name="Shape 771"/>
          <p:cNvCxnSpPr/>
          <p:nvPr/>
        </p:nvCxnSpPr>
        <p:spPr>
          <a:xfrm flipH="1">
            <a:off x="4119050" y="1815800"/>
            <a:ext cx="1420800" cy="150000"/>
          </a:xfrm>
          <a:prstGeom prst="straightConnector1">
            <a:avLst/>
          </a:prstGeom>
          <a:noFill/>
          <a:ln w="9525" cap="flat" cmpd="sng">
            <a:solidFill>
              <a:srgbClr val="000000"/>
            </a:solidFill>
            <a:prstDash val="dash"/>
            <a:round/>
            <a:headEnd type="none" w="lg" len="lg"/>
            <a:tailEnd type="triangle" w="lg" len="lg"/>
          </a:ln>
        </p:spPr>
      </p:cxnSp>
      <p:sp>
        <p:nvSpPr>
          <p:cNvPr id="772" name="Shape 772"/>
          <p:cNvSpPr txBox="1"/>
          <p:nvPr/>
        </p:nvSpPr>
        <p:spPr>
          <a:xfrm>
            <a:off x="2573700" y="466325"/>
            <a:ext cx="3996600" cy="597600"/>
          </a:xfrm>
          <a:prstGeom prst="rect">
            <a:avLst/>
          </a:prstGeom>
          <a:noFill/>
          <a:ln>
            <a:noFill/>
          </a:ln>
        </p:spPr>
        <p:txBody>
          <a:bodyPr lIns="91425" tIns="91425" rIns="91425" bIns="91425" anchor="t" anchorCtr="0">
            <a:noAutofit/>
          </a:bodyPr>
          <a:lstStyle/>
          <a:p>
            <a:pPr lvl="0" rtl="0">
              <a:spcBef>
                <a:spcPts val="0"/>
              </a:spcBef>
              <a:buNone/>
            </a:pPr>
            <a:r>
              <a:rPr lang="en" sz="2800"/>
              <a:t>Vectorized Path Tracing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67"/>
        <p:cNvGrpSpPr/>
        <p:nvPr/>
      </p:nvGrpSpPr>
      <p:grpSpPr>
        <a:xfrm>
          <a:off x="0" y="0"/>
          <a:ext cx="0" cy="0"/>
          <a:chOff x="0" y="0"/>
          <a:chExt cx="0" cy="0"/>
        </a:xfrm>
      </p:grpSpPr>
      <p:pic>
        <p:nvPicPr>
          <p:cNvPr id="68" name="Shape 68"/>
          <p:cNvPicPr preferRelativeResize="0"/>
          <p:nvPr/>
        </p:nvPicPr>
        <p:blipFill rotWithShape="1">
          <a:blip r:embed="rId3">
            <a:alphaModFix/>
          </a:blip>
          <a:srcRect/>
          <a:stretch/>
        </p:blipFill>
        <p:spPr>
          <a:xfrm>
            <a:off x="0" y="0"/>
            <a:ext cx="9144000" cy="5143500"/>
          </a:xfrm>
          <a:prstGeom prst="rect">
            <a:avLst/>
          </a:prstGeom>
          <a:noFill/>
          <a:ln w="38100" cap="flat" cmpd="sng">
            <a:solidFill>
              <a:srgbClr val="FAB232">
                <a:alpha val="0"/>
              </a:srgbClr>
            </a:solidFill>
            <a:prstDash val="solid"/>
            <a:round/>
            <a:headEnd type="none" w="med" len="med"/>
            <a:tailEnd type="none" w="med" len="me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777" name="Shape 777"/>
          <p:cNvSpPr/>
          <p:nvPr/>
        </p:nvSpPr>
        <p:spPr>
          <a:xfrm>
            <a:off x="2124050" y="1815875"/>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Primary Ray Queue Handler</a:t>
            </a:r>
          </a:p>
        </p:txBody>
      </p:sp>
      <p:sp>
        <p:nvSpPr>
          <p:cNvPr id="778" name="Shape 778"/>
          <p:cNvSpPr/>
          <p:nvPr/>
        </p:nvSpPr>
        <p:spPr>
          <a:xfrm>
            <a:off x="2124050" y="4307776"/>
            <a:ext cx="2002200" cy="300000"/>
          </a:xfrm>
          <a:prstGeom prst="rect">
            <a:avLst/>
          </a:prstGeom>
          <a:solidFill>
            <a:schemeClr val="lt2"/>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Radiance Queue Handler</a:t>
            </a:r>
          </a:p>
        </p:txBody>
      </p:sp>
      <p:sp>
        <p:nvSpPr>
          <p:cNvPr id="779" name="Shape 779"/>
          <p:cNvSpPr/>
          <p:nvPr/>
        </p:nvSpPr>
        <p:spPr>
          <a:xfrm>
            <a:off x="5562550" y="156880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Primary Ray Queue</a:t>
            </a:r>
          </a:p>
        </p:txBody>
      </p:sp>
      <p:sp>
        <p:nvSpPr>
          <p:cNvPr id="780" name="Shape 780"/>
          <p:cNvSpPr/>
          <p:nvPr/>
        </p:nvSpPr>
        <p:spPr>
          <a:xfrm>
            <a:off x="5562550" y="2128751"/>
            <a:ext cx="1457400" cy="336900"/>
          </a:xfrm>
          <a:prstGeom prst="can">
            <a:avLst>
              <a:gd name="adj" fmla="val 25000"/>
            </a:avLst>
          </a:prstGeom>
          <a:solidFill>
            <a:srgbClr val="E6B8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Shade Queue (shared)</a:t>
            </a:r>
          </a:p>
        </p:txBody>
      </p:sp>
      <p:sp>
        <p:nvSpPr>
          <p:cNvPr id="781" name="Shape 781"/>
          <p:cNvSpPr/>
          <p:nvPr/>
        </p:nvSpPr>
        <p:spPr>
          <a:xfrm>
            <a:off x="5562550" y="38086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Radiance Queue</a:t>
            </a:r>
          </a:p>
        </p:txBody>
      </p:sp>
      <p:sp>
        <p:nvSpPr>
          <p:cNvPr id="782" name="Shape 782"/>
          <p:cNvSpPr/>
          <p:nvPr/>
        </p:nvSpPr>
        <p:spPr>
          <a:xfrm>
            <a:off x="3085250" y="1400351"/>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sp>
        <p:nvSpPr>
          <p:cNvPr id="783" name="Shape 783"/>
          <p:cNvSpPr/>
          <p:nvPr/>
        </p:nvSpPr>
        <p:spPr>
          <a:xfrm>
            <a:off x="5562550" y="4328625"/>
            <a:ext cx="1457400" cy="258300"/>
          </a:xfrm>
          <a:prstGeom prst="roundRect">
            <a:avLst>
              <a:gd name="adj" fmla="val 16667"/>
            </a:avLst>
          </a:prstGeom>
          <a:solidFill>
            <a:srgbClr val="D9D2E9"/>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Frame Buffer</a:t>
            </a:r>
          </a:p>
        </p:txBody>
      </p:sp>
      <p:cxnSp>
        <p:nvCxnSpPr>
          <p:cNvPr id="784" name="Shape 784"/>
          <p:cNvCxnSpPr>
            <a:stCxn id="782" idx="3"/>
            <a:endCxn id="779" idx="2"/>
          </p:cNvCxnSpPr>
          <p:nvPr/>
        </p:nvCxnSpPr>
        <p:spPr>
          <a:xfrm>
            <a:off x="4126250" y="1568800"/>
            <a:ext cx="1436400" cy="168600"/>
          </a:xfrm>
          <a:prstGeom prst="straightConnector1">
            <a:avLst/>
          </a:prstGeom>
          <a:noFill/>
          <a:ln w="9525" cap="flat" cmpd="sng">
            <a:solidFill>
              <a:srgbClr val="000000"/>
            </a:solidFill>
            <a:prstDash val="solid"/>
            <a:round/>
            <a:headEnd type="none" w="lg" len="lg"/>
            <a:tailEnd type="triangle" w="lg" len="lg"/>
          </a:ln>
        </p:spPr>
      </p:cxnSp>
      <p:cxnSp>
        <p:nvCxnSpPr>
          <p:cNvPr id="785" name="Shape 785"/>
          <p:cNvCxnSpPr>
            <a:stCxn id="777" idx="3"/>
            <a:endCxn id="781" idx="2"/>
          </p:cNvCxnSpPr>
          <p:nvPr/>
        </p:nvCxnSpPr>
        <p:spPr>
          <a:xfrm>
            <a:off x="4126250" y="1965875"/>
            <a:ext cx="1436400" cy="2011200"/>
          </a:xfrm>
          <a:prstGeom prst="straightConnector1">
            <a:avLst/>
          </a:prstGeom>
          <a:noFill/>
          <a:ln w="9525" cap="flat" cmpd="sng">
            <a:solidFill>
              <a:srgbClr val="000000"/>
            </a:solidFill>
            <a:prstDash val="solid"/>
            <a:round/>
            <a:headEnd type="none" w="lg" len="lg"/>
            <a:tailEnd type="triangle" w="lg" len="lg"/>
          </a:ln>
        </p:spPr>
      </p:cxnSp>
      <p:cxnSp>
        <p:nvCxnSpPr>
          <p:cNvPr id="786" name="Shape 786"/>
          <p:cNvCxnSpPr>
            <a:stCxn id="777" idx="3"/>
            <a:endCxn id="780" idx="2"/>
          </p:cNvCxnSpPr>
          <p:nvPr/>
        </p:nvCxnSpPr>
        <p:spPr>
          <a:xfrm>
            <a:off x="4126250" y="1965875"/>
            <a:ext cx="1436400" cy="331200"/>
          </a:xfrm>
          <a:prstGeom prst="straightConnector1">
            <a:avLst/>
          </a:prstGeom>
          <a:noFill/>
          <a:ln w="9525" cap="flat" cmpd="sng">
            <a:solidFill>
              <a:srgbClr val="000000"/>
            </a:solidFill>
            <a:prstDash val="solid"/>
            <a:round/>
            <a:headEnd type="none" w="lg" len="lg"/>
            <a:tailEnd type="triangle" w="lg" len="lg"/>
          </a:ln>
        </p:spPr>
      </p:cxnSp>
      <p:cxnSp>
        <p:nvCxnSpPr>
          <p:cNvPr id="787" name="Shape 787"/>
          <p:cNvCxnSpPr>
            <a:stCxn id="778" idx="3"/>
            <a:endCxn id="783" idx="1"/>
          </p:cNvCxnSpPr>
          <p:nvPr/>
        </p:nvCxnSpPr>
        <p:spPr>
          <a:xfrm>
            <a:off x="4126250" y="4457775"/>
            <a:ext cx="1436400" cy="0"/>
          </a:xfrm>
          <a:prstGeom prst="straightConnector1">
            <a:avLst/>
          </a:prstGeom>
          <a:noFill/>
          <a:ln w="19050" cap="flat" cmpd="sng">
            <a:solidFill>
              <a:srgbClr val="FF0000"/>
            </a:solidFill>
            <a:prstDash val="solid"/>
            <a:round/>
            <a:headEnd type="none" w="lg" len="lg"/>
            <a:tailEnd type="triangle" w="lg" len="lg"/>
          </a:ln>
        </p:spPr>
      </p:cxnSp>
      <p:cxnSp>
        <p:nvCxnSpPr>
          <p:cNvPr id="788" name="Shape 788"/>
          <p:cNvCxnSpPr/>
          <p:nvPr/>
        </p:nvCxnSpPr>
        <p:spPr>
          <a:xfrm flipH="1">
            <a:off x="4119050" y="1815800"/>
            <a:ext cx="1420800" cy="150000"/>
          </a:xfrm>
          <a:prstGeom prst="straightConnector1">
            <a:avLst/>
          </a:prstGeom>
          <a:noFill/>
          <a:ln w="9525" cap="flat" cmpd="sng">
            <a:solidFill>
              <a:srgbClr val="000000"/>
            </a:solidFill>
            <a:prstDash val="dash"/>
            <a:round/>
            <a:headEnd type="none" w="lg" len="lg"/>
            <a:tailEnd type="triangle" w="lg" len="lg"/>
          </a:ln>
        </p:spPr>
      </p:cxnSp>
      <p:cxnSp>
        <p:nvCxnSpPr>
          <p:cNvPr id="789" name="Shape 789"/>
          <p:cNvCxnSpPr>
            <a:endCxn id="778" idx="3"/>
          </p:cNvCxnSpPr>
          <p:nvPr/>
        </p:nvCxnSpPr>
        <p:spPr>
          <a:xfrm flipH="1">
            <a:off x="4126250" y="4032075"/>
            <a:ext cx="1408800" cy="425700"/>
          </a:xfrm>
          <a:prstGeom prst="straightConnector1">
            <a:avLst/>
          </a:prstGeom>
          <a:noFill/>
          <a:ln w="19050" cap="flat" cmpd="sng">
            <a:solidFill>
              <a:srgbClr val="FF0000"/>
            </a:solidFill>
            <a:prstDash val="dash"/>
            <a:round/>
            <a:headEnd type="none" w="lg" len="lg"/>
            <a:tailEnd type="triangle" w="lg" len="lg"/>
          </a:ln>
        </p:spPr>
      </p:cxnSp>
      <p:sp>
        <p:nvSpPr>
          <p:cNvPr id="790" name="Shape 790"/>
          <p:cNvSpPr txBox="1"/>
          <p:nvPr/>
        </p:nvSpPr>
        <p:spPr>
          <a:xfrm>
            <a:off x="2573700" y="466325"/>
            <a:ext cx="3996600" cy="597600"/>
          </a:xfrm>
          <a:prstGeom prst="rect">
            <a:avLst/>
          </a:prstGeom>
          <a:noFill/>
          <a:ln>
            <a:noFill/>
          </a:ln>
        </p:spPr>
        <p:txBody>
          <a:bodyPr lIns="91425" tIns="91425" rIns="91425" bIns="91425" anchor="t" anchorCtr="0">
            <a:noAutofit/>
          </a:bodyPr>
          <a:lstStyle/>
          <a:p>
            <a:pPr lvl="0" rtl="0">
              <a:spcBef>
                <a:spcPts val="0"/>
              </a:spcBef>
              <a:buNone/>
            </a:pPr>
            <a:r>
              <a:rPr lang="en" sz="2800"/>
              <a:t>Vectorized Path Tracing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794"/>
        <p:cNvGrpSpPr/>
        <p:nvPr/>
      </p:nvGrpSpPr>
      <p:grpSpPr>
        <a:xfrm>
          <a:off x="0" y="0"/>
          <a:ext cx="0" cy="0"/>
          <a:chOff x="0" y="0"/>
          <a:chExt cx="0" cy="0"/>
        </a:xfrm>
      </p:grpSpPr>
      <p:sp>
        <p:nvSpPr>
          <p:cNvPr id="795" name="Shape 795"/>
          <p:cNvSpPr/>
          <p:nvPr/>
        </p:nvSpPr>
        <p:spPr>
          <a:xfrm>
            <a:off x="2124050" y="1815875"/>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Primary Ray Queue Handler</a:t>
            </a:r>
          </a:p>
        </p:txBody>
      </p:sp>
      <p:sp>
        <p:nvSpPr>
          <p:cNvPr id="796" name="Shape 796"/>
          <p:cNvSpPr/>
          <p:nvPr/>
        </p:nvSpPr>
        <p:spPr>
          <a:xfrm>
            <a:off x="2124050" y="2194501"/>
            <a:ext cx="2002200" cy="1277400"/>
          </a:xfrm>
          <a:prstGeom prst="rect">
            <a:avLst/>
          </a:prstGeom>
          <a:solidFill>
            <a:schemeClr val="lt2"/>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Shade Queue Handler</a:t>
            </a:r>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797" name="Shape 797"/>
          <p:cNvSpPr/>
          <p:nvPr/>
        </p:nvSpPr>
        <p:spPr>
          <a:xfrm>
            <a:off x="2478500" y="2474262"/>
            <a:ext cx="1592700" cy="1776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Radix sort queue entries</a:t>
            </a:r>
          </a:p>
        </p:txBody>
      </p:sp>
      <p:sp>
        <p:nvSpPr>
          <p:cNvPr id="798" name="Shape 798"/>
          <p:cNvSpPr/>
          <p:nvPr/>
        </p:nvSpPr>
        <p:spPr>
          <a:xfrm>
            <a:off x="2478550" y="270488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shader graph eval</a:t>
            </a:r>
          </a:p>
        </p:txBody>
      </p:sp>
      <p:sp>
        <p:nvSpPr>
          <p:cNvPr id="799" name="Shape 799"/>
          <p:cNvSpPr/>
          <p:nvPr/>
        </p:nvSpPr>
        <p:spPr>
          <a:xfrm>
            <a:off x="2478500" y="2935501"/>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texture eval</a:t>
            </a:r>
          </a:p>
        </p:txBody>
      </p:sp>
      <p:sp>
        <p:nvSpPr>
          <p:cNvPr id="800" name="Shape 800"/>
          <p:cNvSpPr/>
          <p:nvPr/>
        </p:nvSpPr>
        <p:spPr>
          <a:xfrm>
            <a:off x="2478550" y="316613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integration</a:t>
            </a:r>
          </a:p>
        </p:txBody>
      </p:sp>
      <p:sp>
        <p:nvSpPr>
          <p:cNvPr id="801" name="Shape 801"/>
          <p:cNvSpPr/>
          <p:nvPr/>
        </p:nvSpPr>
        <p:spPr>
          <a:xfrm>
            <a:off x="2124050" y="4307776"/>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Radiance Queue Handler</a:t>
            </a:r>
          </a:p>
        </p:txBody>
      </p:sp>
      <p:sp>
        <p:nvSpPr>
          <p:cNvPr id="802" name="Shape 802"/>
          <p:cNvSpPr/>
          <p:nvPr/>
        </p:nvSpPr>
        <p:spPr>
          <a:xfrm>
            <a:off x="5562550" y="156880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Primary Ray Queue</a:t>
            </a:r>
          </a:p>
        </p:txBody>
      </p:sp>
      <p:sp>
        <p:nvSpPr>
          <p:cNvPr id="803" name="Shape 803"/>
          <p:cNvSpPr/>
          <p:nvPr/>
        </p:nvSpPr>
        <p:spPr>
          <a:xfrm>
            <a:off x="5562550" y="2128751"/>
            <a:ext cx="1457400" cy="336900"/>
          </a:xfrm>
          <a:prstGeom prst="can">
            <a:avLst>
              <a:gd name="adj" fmla="val 25000"/>
            </a:avLst>
          </a:prstGeom>
          <a:solidFill>
            <a:srgbClr val="E6B8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Shade Queue (shared)</a:t>
            </a:r>
          </a:p>
        </p:txBody>
      </p:sp>
      <p:sp>
        <p:nvSpPr>
          <p:cNvPr id="804" name="Shape 804"/>
          <p:cNvSpPr/>
          <p:nvPr/>
        </p:nvSpPr>
        <p:spPr>
          <a:xfrm>
            <a:off x="5562550" y="38086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Radiance Queue</a:t>
            </a:r>
          </a:p>
        </p:txBody>
      </p:sp>
      <p:sp>
        <p:nvSpPr>
          <p:cNvPr id="805" name="Shape 805"/>
          <p:cNvSpPr/>
          <p:nvPr/>
        </p:nvSpPr>
        <p:spPr>
          <a:xfrm>
            <a:off x="3085250" y="1400351"/>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sp>
        <p:nvSpPr>
          <p:cNvPr id="806" name="Shape 806"/>
          <p:cNvSpPr/>
          <p:nvPr/>
        </p:nvSpPr>
        <p:spPr>
          <a:xfrm>
            <a:off x="5562550" y="4328625"/>
            <a:ext cx="1457400" cy="258300"/>
          </a:xfrm>
          <a:prstGeom prst="roundRect">
            <a:avLst>
              <a:gd name="adj" fmla="val 16667"/>
            </a:avLst>
          </a:prstGeom>
          <a:solidFill>
            <a:srgbClr val="D9D2E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Frame Buffer</a:t>
            </a:r>
          </a:p>
        </p:txBody>
      </p:sp>
      <p:cxnSp>
        <p:nvCxnSpPr>
          <p:cNvPr id="807" name="Shape 807"/>
          <p:cNvCxnSpPr>
            <a:stCxn id="805" idx="3"/>
            <a:endCxn id="802" idx="2"/>
          </p:cNvCxnSpPr>
          <p:nvPr/>
        </p:nvCxnSpPr>
        <p:spPr>
          <a:xfrm>
            <a:off x="4126250" y="1568800"/>
            <a:ext cx="1436400" cy="168600"/>
          </a:xfrm>
          <a:prstGeom prst="straightConnector1">
            <a:avLst/>
          </a:prstGeom>
          <a:noFill/>
          <a:ln w="9525" cap="flat" cmpd="sng">
            <a:solidFill>
              <a:srgbClr val="000000"/>
            </a:solidFill>
            <a:prstDash val="solid"/>
            <a:round/>
            <a:headEnd type="none" w="lg" len="lg"/>
            <a:tailEnd type="triangle" w="lg" len="lg"/>
          </a:ln>
        </p:spPr>
      </p:cxnSp>
      <p:cxnSp>
        <p:nvCxnSpPr>
          <p:cNvPr id="808" name="Shape 808"/>
          <p:cNvCxnSpPr>
            <a:stCxn id="795" idx="3"/>
            <a:endCxn id="804" idx="2"/>
          </p:cNvCxnSpPr>
          <p:nvPr/>
        </p:nvCxnSpPr>
        <p:spPr>
          <a:xfrm>
            <a:off x="4126250" y="1965875"/>
            <a:ext cx="1436400" cy="2011200"/>
          </a:xfrm>
          <a:prstGeom prst="straightConnector1">
            <a:avLst/>
          </a:prstGeom>
          <a:noFill/>
          <a:ln w="9525" cap="flat" cmpd="sng">
            <a:solidFill>
              <a:srgbClr val="000000"/>
            </a:solidFill>
            <a:prstDash val="solid"/>
            <a:round/>
            <a:headEnd type="none" w="lg" len="lg"/>
            <a:tailEnd type="triangle" w="lg" len="lg"/>
          </a:ln>
        </p:spPr>
      </p:cxnSp>
      <p:cxnSp>
        <p:nvCxnSpPr>
          <p:cNvPr id="809" name="Shape 809"/>
          <p:cNvCxnSpPr>
            <a:stCxn id="795" idx="3"/>
            <a:endCxn id="803" idx="2"/>
          </p:cNvCxnSpPr>
          <p:nvPr/>
        </p:nvCxnSpPr>
        <p:spPr>
          <a:xfrm>
            <a:off x="4126250" y="1965875"/>
            <a:ext cx="1436400" cy="331200"/>
          </a:xfrm>
          <a:prstGeom prst="straightConnector1">
            <a:avLst/>
          </a:prstGeom>
          <a:noFill/>
          <a:ln w="9525" cap="flat" cmpd="sng">
            <a:solidFill>
              <a:srgbClr val="000000"/>
            </a:solidFill>
            <a:prstDash val="solid"/>
            <a:round/>
            <a:headEnd type="none" w="lg" len="lg"/>
            <a:tailEnd type="triangle" w="lg" len="lg"/>
          </a:ln>
        </p:spPr>
      </p:cxnSp>
      <p:cxnSp>
        <p:nvCxnSpPr>
          <p:cNvPr id="810" name="Shape 810"/>
          <p:cNvCxnSpPr>
            <a:stCxn id="801" idx="3"/>
            <a:endCxn id="806" idx="1"/>
          </p:cNvCxnSpPr>
          <p:nvPr/>
        </p:nvCxnSpPr>
        <p:spPr>
          <a:xfrm>
            <a:off x="4126250" y="4457775"/>
            <a:ext cx="1436400" cy="0"/>
          </a:xfrm>
          <a:prstGeom prst="straightConnector1">
            <a:avLst/>
          </a:prstGeom>
          <a:noFill/>
          <a:ln w="9525" cap="flat" cmpd="sng">
            <a:solidFill>
              <a:srgbClr val="000000"/>
            </a:solidFill>
            <a:prstDash val="solid"/>
            <a:round/>
            <a:headEnd type="none" w="lg" len="lg"/>
            <a:tailEnd type="triangle" w="lg" len="lg"/>
          </a:ln>
        </p:spPr>
      </p:cxnSp>
      <p:cxnSp>
        <p:nvCxnSpPr>
          <p:cNvPr id="811" name="Shape 811"/>
          <p:cNvCxnSpPr/>
          <p:nvPr/>
        </p:nvCxnSpPr>
        <p:spPr>
          <a:xfrm flipH="1">
            <a:off x="4119050" y="1815800"/>
            <a:ext cx="1420800" cy="150000"/>
          </a:xfrm>
          <a:prstGeom prst="straightConnector1">
            <a:avLst/>
          </a:prstGeom>
          <a:noFill/>
          <a:ln w="9525" cap="flat" cmpd="sng">
            <a:solidFill>
              <a:srgbClr val="000000"/>
            </a:solidFill>
            <a:prstDash val="dash"/>
            <a:round/>
            <a:headEnd type="none" w="lg" len="lg"/>
            <a:tailEnd type="triangle" w="lg" len="lg"/>
          </a:ln>
        </p:spPr>
      </p:cxnSp>
      <p:cxnSp>
        <p:nvCxnSpPr>
          <p:cNvPr id="812" name="Shape 812"/>
          <p:cNvCxnSpPr/>
          <p:nvPr/>
        </p:nvCxnSpPr>
        <p:spPr>
          <a:xfrm flipH="1">
            <a:off x="4082450" y="2376262"/>
            <a:ext cx="1494000" cy="159600"/>
          </a:xfrm>
          <a:prstGeom prst="straightConnector1">
            <a:avLst/>
          </a:prstGeom>
          <a:noFill/>
          <a:ln w="19050" cap="flat" cmpd="sng">
            <a:solidFill>
              <a:srgbClr val="FF0000"/>
            </a:solidFill>
            <a:prstDash val="dash"/>
            <a:round/>
            <a:headEnd type="none" w="lg" len="lg"/>
            <a:tailEnd type="triangle" w="lg" len="lg"/>
          </a:ln>
        </p:spPr>
      </p:cxnSp>
      <p:cxnSp>
        <p:nvCxnSpPr>
          <p:cNvPr id="813" name="Shape 813"/>
          <p:cNvCxnSpPr>
            <a:endCxn id="801" idx="3"/>
          </p:cNvCxnSpPr>
          <p:nvPr/>
        </p:nvCxnSpPr>
        <p:spPr>
          <a:xfrm flipH="1">
            <a:off x="4126250" y="4032075"/>
            <a:ext cx="1408800" cy="425700"/>
          </a:xfrm>
          <a:prstGeom prst="straightConnector1">
            <a:avLst/>
          </a:prstGeom>
          <a:noFill/>
          <a:ln w="9525" cap="flat" cmpd="sng">
            <a:solidFill>
              <a:srgbClr val="000000"/>
            </a:solidFill>
            <a:prstDash val="dash"/>
            <a:round/>
            <a:headEnd type="none" w="lg" len="lg"/>
            <a:tailEnd type="triangle" w="lg" len="lg"/>
          </a:ln>
        </p:spPr>
      </p:cxnSp>
      <p:sp>
        <p:nvSpPr>
          <p:cNvPr id="814" name="Shape 814"/>
          <p:cNvSpPr txBox="1"/>
          <p:nvPr/>
        </p:nvSpPr>
        <p:spPr>
          <a:xfrm>
            <a:off x="2573700" y="466325"/>
            <a:ext cx="3996600" cy="597600"/>
          </a:xfrm>
          <a:prstGeom prst="rect">
            <a:avLst/>
          </a:prstGeom>
          <a:noFill/>
          <a:ln>
            <a:noFill/>
          </a:ln>
        </p:spPr>
        <p:txBody>
          <a:bodyPr lIns="91425" tIns="91425" rIns="91425" bIns="91425" anchor="t" anchorCtr="0">
            <a:noAutofit/>
          </a:bodyPr>
          <a:lstStyle/>
          <a:p>
            <a:pPr lvl="0" rtl="0">
              <a:spcBef>
                <a:spcPts val="0"/>
              </a:spcBef>
              <a:buNone/>
            </a:pPr>
            <a:r>
              <a:rPr lang="en" sz="2800"/>
              <a:t>Vectorized Path Tracing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818"/>
        <p:cNvGrpSpPr/>
        <p:nvPr/>
      </p:nvGrpSpPr>
      <p:grpSpPr>
        <a:xfrm>
          <a:off x="0" y="0"/>
          <a:ext cx="0" cy="0"/>
          <a:chOff x="0" y="0"/>
          <a:chExt cx="0" cy="0"/>
        </a:xfrm>
      </p:grpSpPr>
      <p:sp>
        <p:nvSpPr>
          <p:cNvPr id="819" name="Shape 819"/>
          <p:cNvSpPr/>
          <p:nvPr/>
        </p:nvSpPr>
        <p:spPr>
          <a:xfrm>
            <a:off x="456650" y="1319701"/>
            <a:ext cx="3924600" cy="2504100"/>
          </a:xfrm>
          <a:prstGeom prst="rect">
            <a:avLst/>
          </a:prstGeom>
          <a:solidFill>
            <a:schemeClr val="lt2"/>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820" name="Shape 820"/>
          <p:cNvSpPr/>
          <p:nvPr/>
        </p:nvSpPr>
        <p:spPr>
          <a:xfrm>
            <a:off x="1151440" y="1868088"/>
            <a:ext cx="3122100" cy="3480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Radix sort queue entries</a:t>
            </a:r>
          </a:p>
        </p:txBody>
      </p:sp>
      <p:sp>
        <p:nvSpPr>
          <p:cNvPr id="821" name="Shape 821"/>
          <p:cNvSpPr/>
          <p:nvPr/>
        </p:nvSpPr>
        <p:spPr>
          <a:xfrm>
            <a:off x="1151538" y="2320157"/>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shader graph eval</a:t>
            </a:r>
          </a:p>
        </p:txBody>
      </p:sp>
      <p:sp>
        <p:nvSpPr>
          <p:cNvPr id="822" name="Shape 822"/>
          <p:cNvSpPr/>
          <p:nvPr/>
        </p:nvSpPr>
        <p:spPr>
          <a:xfrm>
            <a:off x="1151440" y="2772202"/>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texture eval</a:t>
            </a:r>
          </a:p>
        </p:txBody>
      </p:sp>
      <p:sp>
        <p:nvSpPr>
          <p:cNvPr id="823" name="Shape 823"/>
          <p:cNvSpPr/>
          <p:nvPr/>
        </p:nvSpPr>
        <p:spPr>
          <a:xfrm>
            <a:off x="1151538" y="3224297"/>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integration</a:t>
            </a:r>
          </a:p>
        </p:txBody>
      </p:sp>
      <p:sp>
        <p:nvSpPr>
          <p:cNvPr id="824" name="Shape 824"/>
          <p:cNvSpPr txBox="1"/>
          <p:nvPr/>
        </p:nvSpPr>
        <p:spPr>
          <a:xfrm>
            <a:off x="499025" y="1390326"/>
            <a:ext cx="2691900" cy="373800"/>
          </a:xfrm>
          <a:prstGeom prst="rect">
            <a:avLst/>
          </a:prstGeom>
          <a:noFill/>
          <a:ln>
            <a:noFill/>
          </a:ln>
        </p:spPr>
        <p:txBody>
          <a:bodyPr lIns="91425" tIns="91425" rIns="91425" bIns="91425" anchor="t" anchorCtr="0">
            <a:noAutofit/>
          </a:bodyPr>
          <a:lstStyle/>
          <a:p>
            <a:pPr lvl="0" rtl="0">
              <a:spcBef>
                <a:spcPts val="0"/>
              </a:spcBef>
              <a:buNone/>
            </a:pPr>
            <a:r>
              <a:rPr lang="en"/>
              <a:t>Shade Queue Handler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828"/>
        <p:cNvGrpSpPr/>
        <p:nvPr/>
      </p:nvGrpSpPr>
      <p:grpSpPr>
        <a:xfrm>
          <a:off x="0" y="0"/>
          <a:ext cx="0" cy="0"/>
          <a:chOff x="0" y="0"/>
          <a:chExt cx="0" cy="0"/>
        </a:xfrm>
      </p:grpSpPr>
      <p:sp>
        <p:nvSpPr>
          <p:cNvPr id="829" name="Shape 829"/>
          <p:cNvSpPr/>
          <p:nvPr/>
        </p:nvSpPr>
        <p:spPr>
          <a:xfrm>
            <a:off x="456650" y="897275"/>
            <a:ext cx="3924600" cy="33843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830" name="Shape 830"/>
          <p:cNvSpPr/>
          <p:nvPr/>
        </p:nvSpPr>
        <p:spPr>
          <a:xfrm>
            <a:off x="1151540" y="1416038"/>
            <a:ext cx="3122100" cy="3480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Radix sort queue entries</a:t>
            </a:r>
          </a:p>
        </p:txBody>
      </p:sp>
      <p:sp>
        <p:nvSpPr>
          <p:cNvPr id="831" name="Shape 831"/>
          <p:cNvSpPr/>
          <p:nvPr/>
        </p:nvSpPr>
        <p:spPr>
          <a:xfrm>
            <a:off x="1151538" y="2320157"/>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shader graph eval</a:t>
            </a:r>
          </a:p>
        </p:txBody>
      </p:sp>
      <p:sp>
        <p:nvSpPr>
          <p:cNvPr id="832" name="Shape 832"/>
          <p:cNvSpPr/>
          <p:nvPr/>
        </p:nvSpPr>
        <p:spPr>
          <a:xfrm>
            <a:off x="1151440" y="2772202"/>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texture eval</a:t>
            </a:r>
          </a:p>
        </p:txBody>
      </p:sp>
      <p:sp>
        <p:nvSpPr>
          <p:cNvPr id="833" name="Shape 833"/>
          <p:cNvSpPr/>
          <p:nvPr/>
        </p:nvSpPr>
        <p:spPr>
          <a:xfrm>
            <a:off x="1151538" y="3224246"/>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integration</a:t>
            </a:r>
          </a:p>
        </p:txBody>
      </p:sp>
      <p:sp>
        <p:nvSpPr>
          <p:cNvPr id="834" name="Shape 834"/>
          <p:cNvSpPr txBox="1"/>
          <p:nvPr/>
        </p:nvSpPr>
        <p:spPr>
          <a:xfrm>
            <a:off x="527300" y="938201"/>
            <a:ext cx="2691900" cy="373800"/>
          </a:xfrm>
          <a:prstGeom prst="rect">
            <a:avLst/>
          </a:prstGeom>
          <a:noFill/>
          <a:ln>
            <a:noFill/>
          </a:ln>
        </p:spPr>
        <p:txBody>
          <a:bodyPr lIns="91425" tIns="91425" rIns="91425" bIns="91425" anchor="t" anchorCtr="0">
            <a:noAutofit/>
          </a:bodyPr>
          <a:lstStyle/>
          <a:p>
            <a:pPr lvl="0">
              <a:spcBef>
                <a:spcPts val="0"/>
              </a:spcBef>
              <a:buNone/>
            </a:pPr>
            <a:r>
              <a:rPr lang="en"/>
              <a:t>Shade Queue Handler</a:t>
            </a:r>
          </a:p>
        </p:txBody>
      </p:sp>
      <p:sp>
        <p:nvSpPr>
          <p:cNvPr id="835" name="Shape 835"/>
          <p:cNvSpPr/>
          <p:nvPr/>
        </p:nvSpPr>
        <p:spPr>
          <a:xfrm>
            <a:off x="1151550" y="1868101"/>
            <a:ext cx="2359800" cy="348000"/>
          </a:xfrm>
          <a:prstGeom prst="roundRect">
            <a:avLst>
              <a:gd name="adj" fmla="val 16667"/>
            </a:avLst>
          </a:prstGeom>
          <a:solidFill>
            <a:srgbClr val="D9EAD3"/>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Transform AOS entries to SOA</a:t>
            </a:r>
          </a:p>
        </p:txBody>
      </p:sp>
      <p:sp>
        <p:nvSpPr>
          <p:cNvPr id="836" name="Shape 836"/>
          <p:cNvSpPr/>
          <p:nvPr/>
        </p:nvSpPr>
        <p:spPr>
          <a:xfrm>
            <a:off x="1151550" y="3676301"/>
            <a:ext cx="2359800" cy="348000"/>
          </a:xfrm>
          <a:prstGeom prst="roundRect">
            <a:avLst>
              <a:gd name="adj" fmla="val 16667"/>
            </a:avLst>
          </a:prstGeom>
          <a:solidFill>
            <a:srgbClr val="D9EAD3"/>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Transform SOA entries back to AOS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840"/>
        <p:cNvGrpSpPr/>
        <p:nvPr/>
      </p:nvGrpSpPr>
      <p:grpSpPr>
        <a:xfrm>
          <a:off x="0" y="0"/>
          <a:ext cx="0" cy="0"/>
          <a:chOff x="0" y="0"/>
          <a:chExt cx="0" cy="0"/>
        </a:xfrm>
      </p:grpSpPr>
      <p:sp>
        <p:nvSpPr>
          <p:cNvPr id="841" name="Shape 841"/>
          <p:cNvSpPr/>
          <p:nvPr/>
        </p:nvSpPr>
        <p:spPr>
          <a:xfrm>
            <a:off x="456650" y="897275"/>
            <a:ext cx="3924600" cy="33843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842" name="Shape 842"/>
          <p:cNvSpPr/>
          <p:nvPr/>
        </p:nvSpPr>
        <p:spPr>
          <a:xfrm>
            <a:off x="1151540" y="1416038"/>
            <a:ext cx="3122100" cy="348000"/>
          </a:xfrm>
          <a:prstGeom prst="roundRect">
            <a:avLst>
              <a:gd name="adj" fmla="val 16667"/>
            </a:avLst>
          </a:prstGeom>
          <a:solidFill>
            <a:srgbClr val="CFE2F3"/>
          </a:solid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Radix sort queue entries</a:t>
            </a:r>
          </a:p>
        </p:txBody>
      </p:sp>
      <p:sp>
        <p:nvSpPr>
          <p:cNvPr id="843" name="Shape 843"/>
          <p:cNvSpPr/>
          <p:nvPr/>
        </p:nvSpPr>
        <p:spPr>
          <a:xfrm>
            <a:off x="1151538" y="2320157"/>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shader graph eval</a:t>
            </a:r>
          </a:p>
        </p:txBody>
      </p:sp>
      <p:sp>
        <p:nvSpPr>
          <p:cNvPr id="844" name="Shape 844"/>
          <p:cNvSpPr/>
          <p:nvPr/>
        </p:nvSpPr>
        <p:spPr>
          <a:xfrm>
            <a:off x="1151440" y="2772202"/>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texture eval</a:t>
            </a:r>
          </a:p>
        </p:txBody>
      </p:sp>
      <p:sp>
        <p:nvSpPr>
          <p:cNvPr id="845" name="Shape 845"/>
          <p:cNvSpPr/>
          <p:nvPr/>
        </p:nvSpPr>
        <p:spPr>
          <a:xfrm>
            <a:off x="1151538" y="3224246"/>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integration</a:t>
            </a:r>
          </a:p>
        </p:txBody>
      </p:sp>
      <p:sp>
        <p:nvSpPr>
          <p:cNvPr id="846" name="Shape 846"/>
          <p:cNvSpPr txBox="1"/>
          <p:nvPr/>
        </p:nvSpPr>
        <p:spPr>
          <a:xfrm>
            <a:off x="527300" y="938201"/>
            <a:ext cx="2691900" cy="373800"/>
          </a:xfrm>
          <a:prstGeom prst="rect">
            <a:avLst/>
          </a:prstGeom>
          <a:noFill/>
          <a:ln>
            <a:noFill/>
          </a:ln>
        </p:spPr>
        <p:txBody>
          <a:bodyPr lIns="91425" tIns="91425" rIns="91425" bIns="91425" anchor="t" anchorCtr="0">
            <a:noAutofit/>
          </a:bodyPr>
          <a:lstStyle/>
          <a:p>
            <a:pPr lvl="0" rtl="0">
              <a:spcBef>
                <a:spcPts val="0"/>
              </a:spcBef>
              <a:buNone/>
            </a:pPr>
            <a:r>
              <a:rPr lang="en"/>
              <a:t>Shade Queue Handler</a:t>
            </a:r>
          </a:p>
        </p:txBody>
      </p:sp>
      <p:sp>
        <p:nvSpPr>
          <p:cNvPr id="847" name="Shape 847"/>
          <p:cNvSpPr/>
          <p:nvPr/>
        </p:nvSpPr>
        <p:spPr>
          <a:xfrm>
            <a:off x="1151550" y="1868101"/>
            <a:ext cx="2359800" cy="348000"/>
          </a:xfrm>
          <a:prstGeom prst="roundRect">
            <a:avLst>
              <a:gd name="adj" fmla="val 16667"/>
            </a:avLst>
          </a:prstGeom>
          <a:solidFill>
            <a:srgbClr val="D9EAD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Transform AOS entries to SOA</a:t>
            </a:r>
          </a:p>
        </p:txBody>
      </p:sp>
      <p:sp>
        <p:nvSpPr>
          <p:cNvPr id="848" name="Shape 848"/>
          <p:cNvSpPr/>
          <p:nvPr/>
        </p:nvSpPr>
        <p:spPr>
          <a:xfrm>
            <a:off x="1151550" y="3676301"/>
            <a:ext cx="2359800" cy="348000"/>
          </a:xfrm>
          <a:prstGeom prst="roundRect">
            <a:avLst>
              <a:gd name="adj" fmla="val 16667"/>
            </a:avLst>
          </a:prstGeom>
          <a:solidFill>
            <a:srgbClr val="D9EAD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Transform SOA entries back to AOS</a:t>
            </a:r>
          </a:p>
        </p:txBody>
      </p:sp>
      <p:cxnSp>
        <p:nvCxnSpPr>
          <p:cNvPr id="849" name="Shape 849"/>
          <p:cNvCxnSpPr>
            <a:stCxn id="842" idx="3"/>
          </p:cNvCxnSpPr>
          <p:nvPr/>
        </p:nvCxnSpPr>
        <p:spPr>
          <a:xfrm>
            <a:off x="4273640" y="1590038"/>
            <a:ext cx="912300" cy="0"/>
          </a:xfrm>
          <a:prstGeom prst="straightConnector1">
            <a:avLst/>
          </a:prstGeom>
          <a:noFill/>
          <a:ln w="38100" cap="flat" cmpd="sng">
            <a:solidFill>
              <a:schemeClr val="dk2"/>
            </a:solidFill>
            <a:prstDash val="solid"/>
            <a:round/>
            <a:headEnd type="none" w="lg" len="lg"/>
            <a:tailEnd type="triangle" w="lg" len="lg"/>
          </a:ln>
        </p:spPr>
      </p:cxnSp>
      <p:sp>
        <p:nvSpPr>
          <p:cNvPr id="850" name="Shape 850"/>
          <p:cNvSpPr/>
          <p:nvPr/>
        </p:nvSpPr>
        <p:spPr>
          <a:xfrm>
            <a:off x="5242425" y="946750"/>
            <a:ext cx="3214800" cy="1617900"/>
          </a:xfrm>
          <a:prstGeom prst="roundRect">
            <a:avLst>
              <a:gd name="adj" fmla="val 6811"/>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1" name="Shape 851"/>
          <p:cNvSpPr txBox="1"/>
          <p:nvPr/>
        </p:nvSpPr>
        <p:spPr>
          <a:xfrm>
            <a:off x="5383725" y="1080975"/>
            <a:ext cx="3016800" cy="1483800"/>
          </a:xfrm>
          <a:prstGeom prst="rect">
            <a:avLst/>
          </a:prstGeom>
          <a:noFill/>
          <a:ln>
            <a:noFill/>
          </a:ln>
        </p:spPr>
        <p:txBody>
          <a:bodyPr lIns="91425" tIns="91425" rIns="91425" bIns="91425" anchor="t" anchorCtr="0">
            <a:noAutofit/>
          </a:bodyPr>
          <a:lstStyle/>
          <a:p>
            <a:pPr lvl="0" rtl="0">
              <a:spcBef>
                <a:spcPts val="0"/>
              </a:spcBef>
              <a:buNone/>
            </a:pPr>
            <a:r>
              <a:rPr lang="en" sz="1800">
                <a:latin typeface="Consolas"/>
                <a:ea typeface="Consolas"/>
                <a:cs typeface="Consolas"/>
                <a:sym typeface="Consolas"/>
              </a:rPr>
              <a:t>Entry sort criteria</a:t>
            </a:r>
          </a:p>
          <a:p>
            <a:pPr lvl="0" rtl="0">
              <a:spcBef>
                <a:spcPts val="0"/>
              </a:spcBef>
              <a:buNone/>
            </a:pPr>
            <a:endParaRPr>
              <a:latin typeface="Consolas"/>
              <a:ea typeface="Consolas"/>
              <a:cs typeface="Consolas"/>
              <a:sym typeface="Consolas"/>
            </a:endParaRPr>
          </a:p>
          <a:p>
            <a:pPr marL="457200" lvl="0" indent="-228600" rtl="0">
              <a:spcBef>
                <a:spcPts val="0"/>
              </a:spcBef>
              <a:buFont typeface="Consolas"/>
              <a:buAutoNum type="arabicPeriod"/>
            </a:pPr>
            <a:r>
              <a:rPr lang="en">
                <a:latin typeface="Consolas"/>
                <a:ea typeface="Consolas"/>
                <a:cs typeface="Consolas"/>
                <a:sym typeface="Consolas"/>
              </a:rPr>
              <a:t>UDIM tile</a:t>
            </a:r>
          </a:p>
          <a:p>
            <a:pPr marL="457200" lvl="0" indent="-228600" rtl="0">
              <a:spcBef>
                <a:spcPts val="0"/>
              </a:spcBef>
              <a:buFont typeface="Consolas"/>
              <a:buAutoNum type="arabicPeriod"/>
            </a:pPr>
            <a:r>
              <a:rPr lang="en">
                <a:latin typeface="Consolas"/>
                <a:ea typeface="Consolas"/>
                <a:cs typeface="Consolas"/>
                <a:sym typeface="Consolas"/>
              </a:rPr>
              <a:t>Mip-level</a:t>
            </a:r>
          </a:p>
          <a:p>
            <a:pPr marL="457200" lvl="0" indent="-228600">
              <a:spcBef>
                <a:spcPts val="0"/>
              </a:spcBef>
              <a:buFont typeface="Consolas"/>
              <a:buAutoNum type="arabicPeriod"/>
            </a:pPr>
            <a:r>
              <a:rPr lang="en">
                <a:latin typeface="Consolas"/>
                <a:ea typeface="Consolas"/>
                <a:cs typeface="Consolas"/>
                <a:sym typeface="Consolas"/>
              </a:rPr>
              <a:t>Uv coordinates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855"/>
        <p:cNvGrpSpPr/>
        <p:nvPr/>
      </p:nvGrpSpPr>
      <p:grpSpPr>
        <a:xfrm>
          <a:off x="0" y="0"/>
          <a:ext cx="0" cy="0"/>
          <a:chOff x="0" y="0"/>
          <a:chExt cx="0" cy="0"/>
        </a:xfrm>
      </p:grpSpPr>
      <p:sp>
        <p:nvSpPr>
          <p:cNvPr id="856" name="Shape 856"/>
          <p:cNvSpPr/>
          <p:nvPr/>
        </p:nvSpPr>
        <p:spPr>
          <a:xfrm>
            <a:off x="5242425" y="1109250"/>
            <a:ext cx="2995800" cy="2493900"/>
          </a:xfrm>
          <a:prstGeom prst="roundRect">
            <a:avLst>
              <a:gd name="adj" fmla="val 6811"/>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7" name="Shape 857"/>
          <p:cNvSpPr/>
          <p:nvPr/>
        </p:nvSpPr>
        <p:spPr>
          <a:xfrm>
            <a:off x="456650" y="897275"/>
            <a:ext cx="3924600" cy="33843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858" name="Shape 858"/>
          <p:cNvSpPr/>
          <p:nvPr/>
        </p:nvSpPr>
        <p:spPr>
          <a:xfrm>
            <a:off x="1151540" y="1416038"/>
            <a:ext cx="3122100" cy="3480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Radix sort queue entries</a:t>
            </a:r>
          </a:p>
        </p:txBody>
      </p:sp>
      <p:sp>
        <p:nvSpPr>
          <p:cNvPr id="859" name="Shape 859"/>
          <p:cNvSpPr/>
          <p:nvPr/>
        </p:nvSpPr>
        <p:spPr>
          <a:xfrm>
            <a:off x="1151538" y="2320157"/>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shader graph eval</a:t>
            </a:r>
          </a:p>
        </p:txBody>
      </p:sp>
      <p:sp>
        <p:nvSpPr>
          <p:cNvPr id="860" name="Shape 860"/>
          <p:cNvSpPr/>
          <p:nvPr/>
        </p:nvSpPr>
        <p:spPr>
          <a:xfrm>
            <a:off x="1151440" y="2772202"/>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texture eval</a:t>
            </a:r>
          </a:p>
        </p:txBody>
      </p:sp>
      <p:sp>
        <p:nvSpPr>
          <p:cNvPr id="861" name="Shape 861"/>
          <p:cNvSpPr/>
          <p:nvPr/>
        </p:nvSpPr>
        <p:spPr>
          <a:xfrm>
            <a:off x="1151538" y="3224246"/>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integration</a:t>
            </a:r>
          </a:p>
        </p:txBody>
      </p:sp>
      <p:sp>
        <p:nvSpPr>
          <p:cNvPr id="862" name="Shape 862"/>
          <p:cNvSpPr txBox="1"/>
          <p:nvPr/>
        </p:nvSpPr>
        <p:spPr>
          <a:xfrm>
            <a:off x="527300" y="938201"/>
            <a:ext cx="2691900" cy="373800"/>
          </a:xfrm>
          <a:prstGeom prst="rect">
            <a:avLst/>
          </a:prstGeom>
          <a:noFill/>
          <a:ln>
            <a:noFill/>
          </a:ln>
        </p:spPr>
        <p:txBody>
          <a:bodyPr lIns="91425" tIns="91425" rIns="91425" bIns="91425" anchor="t" anchorCtr="0">
            <a:noAutofit/>
          </a:bodyPr>
          <a:lstStyle/>
          <a:p>
            <a:pPr lvl="0" rtl="0">
              <a:spcBef>
                <a:spcPts val="0"/>
              </a:spcBef>
              <a:buNone/>
            </a:pPr>
            <a:r>
              <a:rPr lang="en"/>
              <a:t>Shade Queue Handler</a:t>
            </a:r>
          </a:p>
        </p:txBody>
      </p:sp>
      <p:sp>
        <p:nvSpPr>
          <p:cNvPr id="863" name="Shape 863"/>
          <p:cNvSpPr/>
          <p:nvPr/>
        </p:nvSpPr>
        <p:spPr>
          <a:xfrm>
            <a:off x="1151550" y="1868101"/>
            <a:ext cx="2359800" cy="348000"/>
          </a:xfrm>
          <a:prstGeom prst="roundRect">
            <a:avLst>
              <a:gd name="adj" fmla="val 16667"/>
            </a:avLst>
          </a:prstGeom>
          <a:solidFill>
            <a:srgbClr val="D9EAD3"/>
          </a:solid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Transform AOS entries to SOA</a:t>
            </a:r>
          </a:p>
        </p:txBody>
      </p:sp>
      <p:sp>
        <p:nvSpPr>
          <p:cNvPr id="864" name="Shape 864"/>
          <p:cNvSpPr/>
          <p:nvPr/>
        </p:nvSpPr>
        <p:spPr>
          <a:xfrm>
            <a:off x="1151550" y="3676301"/>
            <a:ext cx="2359800" cy="348000"/>
          </a:xfrm>
          <a:prstGeom prst="roundRect">
            <a:avLst>
              <a:gd name="adj" fmla="val 16667"/>
            </a:avLst>
          </a:prstGeom>
          <a:solidFill>
            <a:srgbClr val="D9EAD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Transform SOA entries back to AOS</a:t>
            </a:r>
          </a:p>
        </p:txBody>
      </p:sp>
      <p:sp>
        <p:nvSpPr>
          <p:cNvPr id="865" name="Shape 865"/>
          <p:cNvSpPr/>
          <p:nvPr/>
        </p:nvSpPr>
        <p:spPr>
          <a:xfrm rot="10800000">
            <a:off x="7394690" y="1718893"/>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6" name="Shape 866"/>
          <p:cNvSpPr/>
          <p:nvPr/>
        </p:nvSpPr>
        <p:spPr>
          <a:xfrm rot="10800000">
            <a:off x="7542235" y="1718893"/>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7" name="Shape 867"/>
          <p:cNvSpPr/>
          <p:nvPr/>
        </p:nvSpPr>
        <p:spPr>
          <a:xfrm rot="10800000">
            <a:off x="7689780" y="1718893"/>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8" name="Shape 868"/>
          <p:cNvSpPr/>
          <p:nvPr/>
        </p:nvSpPr>
        <p:spPr>
          <a:xfrm rot="10800000">
            <a:off x="7837324" y="1718893"/>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9" name="Shape 869"/>
          <p:cNvSpPr/>
          <p:nvPr/>
        </p:nvSpPr>
        <p:spPr>
          <a:xfrm rot="10800000">
            <a:off x="6661577" y="1494031"/>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0" name="Shape 870"/>
          <p:cNvSpPr/>
          <p:nvPr/>
        </p:nvSpPr>
        <p:spPr>
          <a:xfrm rot="10800000">
            <a:off x="6809122" y="1494031"/>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1" name="Shape 871"/>
          <p:cNvSpPr/>
          <p:nvPr/>
        </p:nvSpPr>
        <p:spPr>
          <a:xfrm rot="10800000">
            <a:off x="6956667" y="1494031"/>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2" name="Shape 872"/>
          <p:cNvSpPr/>
          <p:nvPr/>
        </p:nvSpPr>
        <p:spPr>
          <a:xfrm rot="10800000">
            <a:off x="7104212" y="1494031"/>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3" name="Shape 873"/>
          <p:cNvSpPr/>
          <p:nvPr/>
        </p:nvSpPr>
        <p:spPr>
          <a:xfrm rot="10800000">
            <a:off x="5808990" y="1690785"/>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4" name="Shape 874"/>
          <p:cNvSpPr/>
          <p:nvPr/>
        </p:nvSpPr>
        <p:spPr>
          <a:xfrm rot="10800000">
            <a:off x="5956535" y="1690785"/>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5" name="Shape 875"/>
          <p:cNvSpPr/>
          <p:nvPr/>
        </p:nvSpPr>
        <p:spPr>
          <a:xfrm rot="10800000">
            <a:off x="6104080" y="1690785"/>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6" name="Shape 876"/>
          <p:cNvSpPr/>
          <p:nvPr/>
        </p:nvSpPr>
        <p:spPr>
          <a:xfrm rot="10800000">
            <a:off x="6251624" y="1690785"/>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7" name="Shape 877"/>
          <p:cNvSpPr/>
          <p:nvPr/>
        </p:nvSpPr>
        <p:spPr>
          <a:xfrm rot="10800000">
            <a:off x="6093604" y="2032744"/>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8" name="Shape 878"/>
          <p:cNvSpPr/>
          <p:nvPr/>
        </p:nvSpPr>
        <p:spPr>
          <a:xfrm rot="10800000">
            <a:off x="6241149" y="2032744"/>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9" name="Shape 879"/>
          <p:cNvSpPr/>
          <p:nvPr/>
        </p:nvSpPr>
        <p:spPr>
          <a:xfrm rot="10800000">
            <a:off x="6388693" y="2032744"/>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0" name="Shape 880"/>
          <p:cNvSpPr/>
          <p:nvPr/>
        </p:nvSpPr>
        <p:spPr>
          <a:xfrm rot="10800000">
            <a:off x="6536238" y="2032744"/>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1" name="Shape 881"/>
          <p:cNvSpPr/>
          <p:nvPr/>
        </p:nvSpPr>
        <p:spPr>
          <a:xfrm rot="10800000">
            <a:off x="5847665" y="2491854"/>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2" name="Shape 882"/>
          <p:cNvSpPr/>
          <p:nvPr/>
        </p:nvSpPr>
        <p:spPr>
          <a:xfrm rot="10800000">
            <a:off x="5995210" y="2491854"/>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3" name="Shape 883"/>
          <p:cNvSpPr/>
          <p:nvPr/>
        </p:nvSpPr>
        <p:spPr>
          <a:xfrm rot="10800000">
            <a:off x="6142755" y="2491854"/>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4" name="Shape 884"/>
          <p:cNvSpPr/>
          <p:nvPr/>
        </p:nvSpPr>
        <p:spPr>
          <a:xfrm rot="10800000">
            <a:off x="6290300" y="2491854"/>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5" name="Shape 885"/>
          <p:cNvSpPr/>
          <p:nvPr/>
        </p:nvSpPr>
        <p:spPr>
          <a:xfrm rot="10800000">
            <a:off x="5847665" y="2639401"/>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6" name="Shape 886"/>
          <p:cNvSpPr/>
          <p:nvPr/>
        </p:nvSpPr>
        <p:spPr>
          <a:xfrm rot="10800000">
            <a:off x="5995210" y="2639401"/>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7" name="Shape 887"/>
          <p:cNvSpPr/>
          <p:nvPr/>
        </p:nvSpPr>
        <p:spPr>
          <a:xfrm rot="10800000">
            <a:off x="6142755" y="2639401"/>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8" name="Shape 888"/>
          <p:cNvSpPr/>
          <p:nvPr/>
        </p:nvSpPr>
        <p:spPr>
          <a:xfrm rot="10800000">
            <a:off x="6290300" y="2639401"/>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9" name="Shape 889"/>
          <p:cNvSpPr/>
          <p:nvPr/>
        </p:nvSpPr>
        <p:spPr>
          <a:xfrm rot="10800000">
            <a:off x="5847665" y="2786948"/>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0" name="Shape 890"/>
          <p:cNvSpPr/>
          <p:nvPr/>
        </p:nvSpPr>
        <p:spPr>
          <a:xfrm rot="10800000">
            <a:off x="5995210" y="2786948"/>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1" name="Shape 891"/>
          <p:cNvSpPr/>
          <p:nvPr/>
        </p:nvSpPr>
        <p:spPr>
          <a:xfrm rot="10800000">
            <a:off x="6142755" y="2786948"/>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2" name="Shape 892"/>
          <p:cNvSpPr/>
          <p:nvPr/>
        </p:nvSpPr>
        <p:spPr>
          <a:xfrm rot="10800000">
            <a:off x="6290300" y="2786948"/>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3" name="Shape 893"/>
          <p:cNvSpPr/>
          <p:nvPr/>
        </p:nvSpPr>
        <p:spPr>
          <a:xfrm rot="10800000">
            <a:off x="5847665" y="2934495"/>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4" name="Shape 894"/>
          <p:cNvSpPr/>
          <p:nvPr/>
        </p:nvSpPr>
        <p:spPr>
          <a:xfrm rot="10800000">
            <a:off x="5995210" y="2934495"/>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5" name="Shape 895"/>
          <p:cNvSpPr/>
          <p:nvPr/>
        </p:nvSpPr>
        <p:spPr>
          <a:xfrm rot="10800000">
            <a:off x="6142755" y="2934495"/>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6" name="Shape 896"/>
          <p:cNvSpPr/>
          <p:nvPr/>
        </p:nvSpPr>
        <p:spPr>
          <a:xfrm rot="10800000">
            <a:off x="6290300" y="2934495"/>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7" name="Shape 897"/>
          <p:cNvSpPr/>
          <p:nvPr/>
        </p:nvSpPr>
        <p:spPr>
          <a:xfrm rot="10800000">
            <a:off x="7375792" y="2847885"/>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8" name="Shape 898"/>
          <p:cNvSpPr/>
          <p:nvPr/>
        </p:nvSpPr>
        <p:spPr>
          <a:xfrm rot="10800000">
            <a:off x="7523337" y="2847885"/>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9" name="Shape 899"/>
          <p:cNvSpPr/>
          <p:nvPr/>
        </p:nvSpPr>
        <p:spPr>
          <a:xfrm rot="10800000">
            <a:off x="7670882" y="2847885"/>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0" name="Shape 900"/>
          <p:cNvSpPr/>
          <p:nvPr/>
        </p:nvSpPr>
        <p:spPr>
          <a:xfrm rot="10800000">
            <a:off x="7818426" y="2847885"/>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1" name="Shape 901"/>
          <p:cNvSpPr/>
          <p:nvPr/>
        </p:nvSpPr>
        <p:spPr>
          <a:xfrm rot="10800000">
            <a:off x="7375792" y="2995432"/>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2" name="Shape 902"/>
          <p:cNvSpPr/>
          <p:nvPr/>
        </p:nvSpPr>
        <p:spPr>
          <a:xfrm rot="10800000">
            <a:off x="7523337" y="2995432"/>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3" name="Shape 903"/>
          <p:cNvSpPr/>
          <p:nvPr/>
        </p:nvSpPr>
        <p:spPr>
          <a:xfrm rot="10800000">
            <a:off x="7670882" y="2995432"/>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4" name="Shape 904"/>
          <p:cNvSpPr/>
          <p:nvPr/>
        </p:nvSpPr>
        <p:spPr>
          <a:xfrm rot="10800000">
            <a:off x="7818426" y="2995432"/>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5" name="Shape 905"/>
          <p:cNvSpPr/>
          <p:nvPr/>
        </p:nvSpPr>
        <p:spPr>
          <a:xfrm rot="10800000">
            <a:off x="7375792" y="3142979"/>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6" name="Shape 906"/>
          <p:cNvSpPr/>
          <p:nvPr/>
        </p:nvSpPr>
        <p:spPr>
          <a:xfrm rot="10800000">
            <a:off x="7523337" y="3142979"/>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7" name="Shape 907"/>
          <p:cNvSpPr/>
          <p:nvPr/>
        </p:nvSpPr>
        <p:spPr>
          <a:xfrm rot="10800000">
            <a:off x="7670882" y="3142979"/>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8" name="Shape 908"/>
          <p:cNvSpPr/>
          <p:nvPr/>
        </p:nvSpPr>
        <p:spPr>
          <a:xfrm rot="10800000">
            <a:off x="7818426" y="3142979"/>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9" name="Shape 909"/>
          <p:cNvSpPr/>
          <p:nvPr/>
        </p:nvSpPr>
        <p:spPr>
          <a:xfrm rot="10800000">
            <a:off x="7375792" y="3290526"/>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0" name="Shape 910"/>
          <p:cNvSpPr/>
          <p:nvPr/>
        </p:nvSpPr>
        <p:spPr>
          <a:xfrm rot="10800000">
            <a:off x="7523337" y="3290526"/>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1" name="Shape 911"/>
          <p:cNvSpPr/>
          <p:nvPr/>
        </p:nvSpPr>
        <p:spPr>
          <a:xfrm rot="10800000">
            <a:off x="7670882" y="3290526"/>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2" name="Shape 912"/>
          <p:cNvSpPr/>
          <p:nvPr/>
        </p:nvSpPr>
        <p:spPr>
          <a:xfrm rot="10800000">
            <a:off x="7818426" y="3290526"/>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3" name="Shape 913"/>
          <p:cNvSpPr/>
          <p:nvPr/>
        </p:nvSpPr>
        <p:spPr>
          <a:xfrm rot="-1832">
            <a:off x="6601580" y="2913616"/>
            <a:ext cx="562800" cy="126600"/>
          </a:xfrm>
          <a:prstGeom prst="rightArrow">
            <a:avLst>
              <a:gd name="adj1" fmla="val 50000"/>
              <a:gd name="adj2" fmla="val 50000"/>
            </a:avLst>
          </a:prstGeom>
          <a:solidFill>
            <a:srgbClr val="43434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4" name="Shape 914"/>
          <p:cNvSpPr/>
          <p:nvPr/>
        </p:nvSpPr>
        <p:spPr>
          <a:xfrm>
            <a:off x="5463876" y="1416052"/>
            <a:ext cx="1197717" cy="1624743"/>
          </a:xfrm>
          <a:custGeom>
            <a:avLst/>
            <a:gdLst/>
            <a:ahLst/>
            <a:cxnLst/>
            <a:rect l="0" t="0" r="0" b="0"/>
            <a:pathLst>
              <a:path w="194830" h="264186" extrusionOk="0">
                <a:moveTo>
                  <a:pt x="194830" y="26025"/>
                </a:moveTo>
                <a:cubicBezTo>
                  <a:pt x="172478" y="22088"/>
                  <a:pt x="92595" y="-8582"/>
                  <a:pt x="60718" y="2403"/>
                </a:cubicBezTo>
                <a:cubicBezTo>
                  <a:pt x="28841" y="13388"/>
                  <a:pt x="11632" y="50980"/>
                  <a:pt x="3568" y="91938"/>
                </a:cubicBezTo>
                <a:cubicBezTo>
                  <a:pt x="-4496" y="132895"/>
                  <a:pt x="2552" y="220081"/>
                  <a:pt x="12331" y="248148"/>
                </a:cubicBezTo>
                <a:cubicBezTo>
                  <a:pt x="22110" y="276215"/>
                  <a:pt x="53923" y="258308"/>
                  <a:pt x="62242" y="260340"/>
                </a:cubicBezTo>
              </a:path>
            </a:pathLst>
          </a:custGeom>
          <a:noFill/>
          <a:ln w="28575" cap="flat" cmpd="sng">
            <a:solidFill>
              <a:srgbClr val="434343"/>
            </a:solidFill>
            <a:prstDash val="dash"/>
            <a:round/>
            <a:headEnd type="none" w="lg" len="lg"/>
            <a:tailEnd type="triangle" w="lg" len="lg"/>
          </a:ln>
        </p:spPr>
      </p:sp>
      <p:sp>
        <p:nvSpPr>
          <p:cNvPr id="915" name="Shape 915"/>
          <p:cNvSpPr/>
          <p:nvPr/>
        </p:nvSpPr>
        <p:spPr>
          <a:xfrm>
            <a:off x="5653629" y="1805574"/>
            <a:ext cx="194082" cy="1054417"/>
          </a:xfrm>
          <a:custGeom>
            <a:avLst/>
            <a:gdLst/>
            <a:ahLst/>
            <a:cxnLst/>
            <a:rect l="0" t="0" r="0" b="0"/>
            <a:pathLst>
              <a:path w="31571" h="171450" extrusionOk="0">
                <a:moveTo>
                  <a:pt x="25475" y="0"/>
                </a:moveTo>
                <a:cubicBezTo>
                  <a:pt x="21474" y="7810"/>
                  <a:pt x="4710" y="21463"/>
                  <a:pt x="1472" y="46863"/>
                </a:cubicBezTo>
                <a:cubicBezTo>
                  <a:pt x="-1766" y="72263"/>
                  <a:pt x="1027" y="131635"/>
                  <a:pt x="6044" y="152400"/>
                </a:cubicBezTo>
                <a:cubicBezTo>
                  <a:pt x="11060" y="173164"/>
                  <a:pt x="27316" y="168275"/>
                  <a:pt x="31571" y="171450"/>
                </a:cubicBezTo>
              </a:path>
            </a:pathLst>
          </a:custGeom>
          <a:noFill/>
          <a:ln w="28575" cap="flat" cmpd="sng">
            <a:solidFill>
              <a:srgbClr val="434343"/>
            </a:solidFill>
            <a:prstDash val="dash"/>
            <a:round/>
            <a:headEnd type="none" w="lg" len="lg"/>
            <a:tailEnd type="triangle" w="lg" len="lg"/>
          </a:ln>
        </p:spPr>
      </p:sp>
      <p:sp>
        <p:nvSpPr>
          <p:cNvPr id="916" name="Shape 916"/>
          <p:cNvSpPr/>
          <p:nvPr/>
        </p:nvSpPr>
        <p:spPr>
          <a:xfrm>
            <a:off x="6441664" y="2107751"/>
            <a:ext cx="490115" cy="466286"/>
          </a:xfrm>
          <a:custGeom>
            <a:avLst/>
            <a:gdLst/>
            <a:ahLst/>
            <a:cxnLst/>
            <a:rect l="0" t="0" r="0" b="0"/>
            <a:pathLst>
              <a:path w="79726" h="75819" extrusionOk="0">
                <a:moveTo>
                  <a:pt x="39624" y="0"/>
                </a:moveTo>
                <a:cubicBezTo>
                  <a:pt x="45656" y="1778"/>
                  <a:pt x="70739" y="698"/>
                  <a:pt x="75819" y="10668"/>
                </a:cubicBezTo>
                <a:cubicBezTo>
                  <a:pt x="80899" y="20637"/>
                  <a:pt x="82740" y="48958"/>
                  <a:pt x="70104" y="59817"/>
                </a:cubicBezTo>
                <a:cubicBezTo>
                  <a:pt x="57467" y="70675"/>
                  <a:pt x="11684" y="73152"/>
                  <a:pt x="0" y="75819"/>
                </a:cubicBezTo>
              </a:path>
            </a:pathLst>
          </a:custGeom>
          <a:noFill/>
          <a:ln w="28575" cap="flat" cmpd="sng">
            <a:solidFill>
              <a:srgbClr val="000000"/>
            </a:solidFill>
            <a:prstDash val="dash"/>
            <a:round/>
            <a:headEnd type="none" w="lg" len="lg"/>
            <a:tailEnd type="triangle" w="lg" len="lg"/>
          </a:ln>
        </p:spPr>
      </p:sp>
      <p:sp>
        <p:nvSpPr>
          <p:cNvPr id="917" name="Shape 917"/>
          <p:cNvSpPr/>
          <p:nvPr/>
        </p:nvSpPr>
        <p:spPr>
          <a:xfrm>
            <a:off x="6439320" y="1791540"/>
            <a:ext cx="955616" cy="932573"/>
          </a:xfrm>
          <a:custGeom>
            <a:avLst/>
            <a:gdLst/>
            <a:ahLst/>
            <a:cxnLst/>
            <a:rect l="0" t="0" r="0" b="0"/>
            <a:pathLst>
              <a:path w="155448" h="151638" extrusionOk="0">
                <a:moveTo>
                  <a:pt x="155448" y="0"/>
                </a:moveTo>
                <a:cubicBezTo>
                  <a:pt x="148653" y="2794"/>
                  <a:pt x="123888" y="-3746"/>
                  <a:pt x="114681" y="16764"/>
                </a:cubicBezTo>
                <a:cubicBezTo>
                  <a:pt x="105473" y="37274"/>
                  <a:pt x="119316" y="100584"/>
                  <a:pt x="100203" y="123063"/>
                </a:cubicBezTo>
                <a:cubicBezTo>
                  <a:pt x="81089" y="145542"/>
                  <a:pt x="16700" y="146875"/>
                  <a:pt x="0" y="151638"/>
                </a:cubicBezTo>
              </a:path>
            </a:pathLst>
          </a:custGeom>
          <a:noFill/>
          <a:ln w="28575" cap="flat" cmpd="sng">
            <a:solidFill>
              <a:srgbClr val="000000"/>
            </a:solidFill>
            <a:prstDash val="dash"/>
            <a:round/>
            <a:headEnd type="none" w="lg" len="lg"/>
            <a:tailEnd type="triangle" w="lg" len="lg"/>
          </a:ln>
        </p:spPr>
      </p:sp>
      <p:sp>
        <p:nvSpPr>
          <p:cNvPr id="918" name="Shape 918"/>
          <p:cNvSpPr/>
          <p:nvPr/>
        </p:nvSpPr>
        <p:spPr>
          <a:xfrm rot="5400000">
            <a:off x="5847665" y="2934548"/>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9" name="Shape 919"/>
          <p:cNvSpPr/>
          <p:nvPr/>
        </p:nvSpPr>
        <p:spPr>
          <a:xfrm rot="5400000">
            <a:off x="5847665" y="2787001"/>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0" name="Shape 920"/>
          <p:cNvSpPr/>
          <p:nvPr/>
        </p:nvSpPr>
        <p:spPr>
          <a:xfrm rot="5400000">
            <a:off x="5847665" y="2639454"/>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1" name="Shape 921"/>
          <p:cNvSpPr/>
          <p:nvPr/>
        </p:nvSpPr>
        <p:spPr>
          <a:xfrm rot="5400000">
            <a:off x="5847665" y="2491907"/>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2" name="Shape 922"/>
          <p:cNvSpPr/>
          <p:nvPr/>
        </p:nvSpPr>
        <p:spPr>
          <a:xfrm rot="5400000">
            <a:off x="5995210" y="2934548"/>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3" name="Shape 923"/>
          <p:cNvSpPr/>
          <p:nvPr/>
        </p:nvSpPr>
        <p:spPr>
          <a:xfrm rot="5400000">
            <a:off x="5995210" y="2787001"/>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4" name="Shape 924"/>
          <p:cNvSpPr/>
          <p:nvPr/>
        </p:nvSpPr>
        <p:spPr>
          <a:xfrm rot="5400000">
            <a:off x="5995210" y="2639454"/>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5" name="Shape 925"/>
          <p:cNvSpPr/>
          <p:nvPr/>
        </p:nvSpPr>
        <p:spPr>
          <a:xfrm rot="5400000">
            <a:off x="5995210" y="2491907"/>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6" name="Shape 926"/>
          <p:cNvSpPr/>
          <p:nvPr/>
        </p:nvSpPr>
        <p:spPr>
          <a:xfrm rot="5400000">
            <a:off x="6142755" y="2934548"/>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7" name="Shape 927"/>
          <p:cNvSpPr/>
          <p:nvPr/>
        </p:nvSpPr>
        <p:spPr>
          <a:xfrm rot="5400000">
            <a:off x="6142755" y="2787001"/>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8" name="Shape 928"/>
          <p:cNvSpPr/>
          <p:nvPr/>
        </p:nvSpPr>
        <p:spPr>
          <a:xfrm rot="5400000">
            <a:off x="6142755" y="2639454"/>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9" name="Shape 929"/>
          <p:cNvSpPr/>
          <p:nvPr/>
        </p:nvSpPr>
        <p:spPr>
          <a:xfrm rot="5400000">
            <a:off x="6142755" y="2491907"/>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0" name="Shape 930"/>
          <p:cNvSpPr/>
          <p:nvPr/>
        </p:nvSpPr>
        <p:spPr>
          <a:xfrm rot="5400000">
            <a:off x="6290300" y="2934548"/>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1" name="Shape 931"/>
          <p:cNvSpPr/>
          <p:nvPr/>
        </p:nvSpPr>
        <p:spPr>
          <a:xfrm rot="5400000">
            <a:off x="6290300" y="2787001"/>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2" name="Shape 932"/>
          <p:cNvSpPr/>
          <p:nvPr/>
        </p:nvSpPr>
        <p:spPr>
          <a:xfrm rot="5400000">
            <a:off x="6290300" y="2639454"/>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3" name="Shape 933"/>
          <p:cNvSpPr/>
          <p:nvPr/>
        </p:nvSpPr>
        <p:spPr>
          <a:xfrm rot="5400000">
            <a:off x="6290300" y="2491907"/>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4" name="Shape 934"/>
          <p:cNvSpPr/>
          <p:nvPr/>
        </p:nvSpPr>
        <p:spPr>
          <a:xfrm rot="5400000">
            <a:off x="5808990" y="1690838"/>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5" name="Shape 935"/>
          <p:cNvSpPr/>
          <p:nvPr/>
        </p:nvSpPr>
        <p:spPr>
          <a:xfrm rot="5400000">
            <a:off x="5956535" y="1690838"/>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6" name="Shape 936"/>
          <p:cNvSpPr/>
          <p:nvPr/>
        </p:nvSpPr>
        <p:spPr>
          <a:xfrm rot="5400000">
            <a:off x="6104080" y="1690838"/>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7" name="Shape 937"/>
          <p:cNvSpPr/>
          <p:nvPr/>
        </p:nvSpPr>
        <p:spPr>
          <a:xfrm rot="5400000">
            <a:off x="6251624" y="1690838"/>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8" name="Shape 938"/>
          <p:cNvSpPr/>
          <p:nvPr/>
        </p:nvSpPr>
        <p:spPr>
          <a:xfrm rot="5400000">
            <a:off x="6093604" y="2032797"/>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9" name="Shape 939"/>
          <p:cNvSpPr/>
          <p:nvPr/>
        </p:nvSpPr>
        <p:spPr>
          <a:xfrm rot="5400000">
            <a:off x="6241149" y="2032797"/>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0" name="Shape 940"/>
          <p:cNvSpPr/>
          <p:nvPr/>
        </p:nvSpPr>
        <p:spPr>
          <a:xfrm rot="5400000">
            <a:off x="6388693" y="2032797"/>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1" name="Shape 941"/>
          <p:cNvSpPr/>
          <p:nvPr/>
        </p:nvSpPr>
        <p:spPr>
          <a:xfrm rot="5400000">
            <a:off x="6536238" y="2032797"/>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2" name="Shape 942"/>
          <p:cNvSpPr/>
          <p:nvPr/>
        </p:nvSpPr>
        <p:spPr>
          <a:xfrm rot="5400000">
            <a:off x="6661577" y="1494085"/>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3" name="Shape 943"/>
          <p:cNvSpPr/>
          <p:nvPr/>
        </p:nvSpPr>
        <p:spPr>
          <a:xfrm rot="5400000">
            <a:off x="6809122" y="1494085"/>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4" name="Shape 944"/>
          <p:cNvSpPr/>
          <p:nvPr/>
        </p:nvSpPr>
        <p:spPr>
          <a:xfrm rot="5400000">
            <a:off x="6956667" y="1494085"/>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5" name="Shape 945"/>
          <p:cNvSpPr/>
          <p:nvPr/>
        </p:nvSpPr>
        <p:spPr>
          <a:xfrm rot="5400000">
            <a:off x="7104212" y="1494085"/>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6" name="Shape 946"/>
          <p:cNvSpPr/>
          <p:nvPr/>
        </p:nvSpPr>
        <p:spPr>
          <a:xfrm rot="5400000">
            <a:off x="7394690" y="1718946"/>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7" name="Shape 947"/>
          <p:cNvSpPr/>
          <p:nvPr/>
        </p:nvSpPr>
        <p:spPr>
          <a:xfrm rot="5400000">
            <a:off x="7542235" y="1718946"/>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8" name="Shape 948"/>
          <p:cNvSpPr/>
          <p:nvPr/>
        </p:nvSpPr>
        <p:spPr>
          <a:xfrm rot="5400000">
            <a:off x="7689780" y="1718946"/>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9" name="Shape 949"/>
          <p:cNvSpPr/>
          <p:nvPr/>
        </p:nvSpPr>
        <p:spPr>
          <a:xfrm rot="5400000">
            <a:off x="7837324" y="1718946"/>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950" name="Shape 950"/>
          <p:cNvCxnSpPr>
            <a:stCxn id="863" idx="3"/>
          </p:cNvCxnSpPr>
          <p:nvPr/>
        </p:nvCxnSpPr>
        <p:spPr>
          <a:xfrm>
            <a:off x="3511350" y="2042100"/>
            <a:ext cx="1674600" cy="0"/>
          </a:xfrm>
          <a:prstGeom prst="straightConnector1">
            <a:avLst/>
          </a:prstGeom>
          <a:noFill/>
          <a:ln w="38100" cap="flat" cmpd="sng">
            <a:solidFill>
              <a:schemeClr val="dk2"/>
            </a:solidFill>
            <a:prstDash val="solid"/>
            <a:round/>
            <a:headEnd type="none" w="lg" len="lg"/>
            <a:tailEnd type="triangle" w="lg" len="lg"/>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954"/>
        <p:cNvGrpSpPr/>
        <p:nvPr/>
      </p:nvGrpSpPr>
      <p:grpSpPr>
        <a:xfrm>
          <a:off x="0" y="0"/>
          <a:ext cx="0" cy="0"/>
          <a:chOff x="0" y="0"/>
          <a:chExt cx="0" cy="0"/>
        </a:xfrm>
      </p:grpSpPr>
      <p:sp>
        <p:nvSpPr>
          <p:cNvPr id="955" name="Shape 955"/>
          <p:cNvSpPr/>
          <p:nvPr/>
        </p:nvSpPr>
        <p:spPr>
          <a:xfrm>
            <a:off x="456650" y="897275"/>
            <a:ext cx="3924600" cy="33843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956" name="Shape 956"/>
          <p:cNvSpPr/>
          <p:nvPr/>
        </p:nvSpPr>
        <p:spPr>
          <a:xfrm>
            <a:off x="1151540" y="1416038"/>
            <a:ext cx="3122100" cy="3480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Radix sort queue entries</a:t>
            </a:r>
          </a:p>
        </p:txBody>
      </p:sp>
      <p:sp>
        <p:nvSpPr>
          <p:cNvPr id="957" name="Shape 957"/>
          <p:cNvSpPr/>
          <p:nvPr/>
        </p:nvSpPr>
        <p:spPr>
          <a:xfrm>
            <a:off x="1151538" y="2320157"/>
            <a:ext cx="3122100" cy="348000"/>
          </a:xfrm>
          <a:prstGeom prst="roundRect">
            <a:avLst>
              <a:gd name="adj" fmla="val 16667"/>
            </a:avLst>
          </a:prstGeom>
          <a:solidFill>
            <a:srgbClr val="FFE599"/>
          </a:solid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shader graph eval</a:t>
            </a:r>
          </a:p>
        </p:txBody>
      </p:sp>
      <p:sp>
        <p:nvSpPr>
          <p:cNvPr id="958" name="Shape 958"/>
          <p:cNvSpPr/>
          <p:nvPr/>
        </p:nvSpPr>
        <p:spPr>
          <a:xfrm>
            <a:off x="1151440" y="2772202"/>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texture eval</a:t>
            </a:r>
          </a:p>
        </p:txBody>
      </p:sp>
      <p:sp>
        <p:nvSpPr>
          <p:cNvPr id="959" name="Shape 959"/>
          <p:cNvSpPr/>
          <p:nvPr/>
        </p:nvSpPr>
        <p:spPr>
          <a:xfrm>
            <a:off x="1151538" y="3224246"/>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integration</a:t>
            </a:r>
          </a:p>
        </p:txBody>
      </p:sp>
      <p:sp>
        <p:nvSpPr>
          <p:cNvPr id="960" name="Shape 960"/>
          <p:cNvSpPr txBox="1"/>
          <p:nvPr/>
        </p:nvSpPr>
        <p:spPr>
          <a:xfrm>
            <a:off x="527300" y="938201"/>
            <a:ext cx="2691900" cy="373800"/>
          </a:xfrm>
          <a:prstGeom prst="rect">
            <a:avLst/>
          </a:prstGeom>
          <a:noFill/>
          <a:ln>
            <a:noFill/>
          </a:ln>
        </p:spPr>
        <p:txBody>
          <a:bodyPr lIns="91425" tIns="91425" rIns="91425" bIns="91425" anchor="t" anchorCtr="0">
            <a:noAutofit/>
          </a:bodyPr>
          <a:lstStyle/>
          <a:p>
            <a:pPr lvl="0" rtl="0">
              <a:spcBef>
                <a:spcPts val="0"/>
              </a:spcBef>
              <a:buNone/>
            </a:pPr>
            <a:r>
              <a:rPr lang="en"/>
              <a:t>Shade Queue Handler</a:t>
            </a:r>
          </a:p>
        </p:txBody>
      </p:sp>
      <p:sp>
        <p:nvSpPr>
          <p:cNvPr id="961" name="Shape 961"/>
          <p:cNvSpPr/>
          <p:nvPr/>
        </p:nvSpPr>
        <p:spPr>
          <a:xfrm>
            <a:off x="1151550" y="1868101"/>
            <a:ext cx="2359800" cy="348000"/>
          </a:xfrm>
          <a:prstGeom prst="roundRect">
            <a:avLst>
              <a:gd name="adj" fmla="val 16667"/>
            </a:avLst>
          </a:prstGeom>
          <a:solidFill>
            <a:srgbClr val="D9EAD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Transform AOS entries to SOA</a:t>
            </a:r>
          </a:p>
        </p:txBody>
      </p:sp>
      <p:sp>
        <p:nvSpPr>
          <p:cNvPr id="962" name="Shape 962"/>
          <p:cNvSpPr/>
          <p:nvPr/>
        </p:nvSpPr>
        <p:spPr>
          <a:xfrm>
            <a:off x="1151550" y="3676301"/>
            <a:ext cx="2359800" cy="348000"/>
          </a:xfrm>
          <a:prstGeom prst="roundRect">
            <a:avLst>
              <a:gd name="adj" fmla="val 16667"/>
            </a:avLst>
          </a:prstGeom>
          <a:solidFill>
            <a:srgbClr val="D9EAD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Transform SOA entries back to AOS</a:t>
            </a:r>
          </a:p>
        </p:txBody>
      </p:sp>
      <p:cxnSp>
        <p:nvCxnSpPr>
          <p:cNvPr id="963" name="Shape 963"/>
          <p:cNvCxnSpPr/>
          <p:nvPr/>
        </p:nvCxnSpPr>
        <p:spPr>
          <a:xfrm>
            <a:off x="4273640" y="2511388"/>
            <a:ext cx="912300" cy="0"/>
          </a:xfrm>
          <a:prstGeom prst="straightConnector1">
            <a:avLst/>
          </a:prstGeom>
          <a:noFill/>
          <a:ln w="38100" cap="flat" cmpd="sng">
            <a:solidFill>
              <a:schemeClr val="dk2"/>
            </a:solidFill>
            <a:prstDash val="solid"/>
            <a:round/>
            <a:headEnd type="none" w="lg" len="lg"/>
            <a:tailEnd type="triangle" w="lg" len="lg"/>
          </a:ln>
        </p:spPr>
      </p:cxnSp>
      <p:sp>
        <p:nvSpPr>
          <p:cNvPr id="964" name="Shape 964"/>
          <p:cNvSpPr/>
          <p:nvPr/>
        </p:nvSpPr>
        <p:spPr>
          <a:xfrm>
            <a:off x="5242425" y="1868101"/>
            <a:ext cx="3447900" cy="2156100"/>
          </a:xfrm>
          <a:prstGeom prst="roundRect">
            <a:avLst>
              <a:gd name="adj" fmla="val 6811"/>
            </a:avLst>
          </a:prstGeom>
          <a:solidFill>
            <a:srgbClr val="FFE5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5" name="Shape 965"/>
          <p:cNvSpPr txBox="1"/>
          <p:nvPr/>
        </p:nvSpPr>
        <p:spPr>
          <a:xfrm>
            <a:off x="5185950" y="1868101"/>
            <a:ext cx="3398400" cy="2215500"/>
          </a:xfrm>
          <a:prstGeom prst="rect">
            <a:avLst/>
          </a:prstGeom>
          <a:noFill/>
          <a:ln>
            <a:noFill/>
          </a:ln>
        </p:spPr>
        <p:txBody>
          <a:bodyPr lIns="91425" tIns="91425" rIns="91425" bIns="91425" anchor="t" anchorCtr="0">
            <a:noAutofit/>
          </a:bodyPr>
          <a:lstStyle/>
          <a:p>
            <a:pPr marL="457200" lvl="0" indent="-342900" rtl="0">
              <a:spcBef>
                <a:spcPts val="0"/>
              </a:spcBef>
              <a:buSzPct val="100000"/>
              <a:buFont typeface="Consolas"/>
              <a:buChar char="●"/>
            </a:pPr>
            <a:r>
              <a:rPr lang="en" sz="1800">
                <a:latin typeface="Consolas"/>
                <a:ea typeface="Consolas"/>
                <a:cs typeface="Consolas"/>
                <a:sym typeface="Consolas"/>
              </a:rPr>
              <a:t>100% ISPC code</a:t>
            </a:r>
          </a:p>
          <a:p>
            <a:pPr lvl="0" rtl="0">
              <a:spcBef>
                <a:spcPts val="0"/>
              </a:spcBef>
              <a:buNone/>
            </a:pPr>
            <a:endParaRPr sz="1800">
              <a:latin typeface="Consolas"/>
              <a:ea typeface="Consolas"/>
              <a:cs typeface="Consolas"/>
              <a:sym typeface="Consolas"/>
            </a:endParaRPr>
          </a:p>
          <a:p>
            <a:pPr marL="457200" lvl="0" indent="-342900" rtl="0">
              <a:spcBef>
                <a:spcPts val="0"/>
              </a:spcBef>
              <a:buSzPct val="100000"/>
              <a:buFont typeface="Consolas"/>
              <a:buChar char="●"/>
            </a:pPr>
            <a:r>
              <a:rPr lang="en" sz="1800">
                <a:latin typeface="Consolas"/>
                <a:ea typeface="Consolas"/>
                <a:cs typeface="Consolas"/>
                <a:sym typeface="Consolas"/>
              </a:rPr>
              <a:t>Optional JIT compilation via LLVM</a:t>
            </a:r>
          </a:p>
          <a:p>
            <a:pPr lvl="0" rtl="0">
              <a:spcBef>
                <a:spcPts val="0"/>
              </a:spcBef>
              <a:buNone/>
            </a:pPr>
            <a:endParaRPr sz="1800">
              <a:latin typeface="Consolas"/>
              <a:ea typeface="Consolas"/>
              <a:cs typeface="Consolas"/>
              <a:sym typeface="Consolas"/>
            </a:endParaRPr>
          </a:p>
          <a:p>
            <a:pPr marL="457200" lvl="0" indent="-342900" rtl="0">
              <a:spcBef>
                <a:spcPts val="0"/>
              </a:spcBef>
              <a:buSzPct val="100000"/>
              <a:buFont typeface="Consolas"/>
              <a:buChar char="●"/>
            </a:pPr>
            <a:r>
              <a:rPr lang="en" sz="1800">
                <a:latin typeface="Consolas"/>
                <a:ea typeface="Consolas"/>
                <a:cs typeface="Consolas"/>
                <a:sym typeface="Consolas"/>
              </a:rPr>
              <a:t>Returns a shader closure in SOA format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969"/>
        <p:cNvGrpSpPr/>
        <p:nvPr/>
      </p:nvGrpSpPr>
      <p:grpSpPr>
        <a:xfrm>
          <a:off x="0" y="0"/>
          <a:ext cx="0" cy="0"/>
          <a:chOff x="0" y="0"/>
          <a:chExt cx="0" cy="0"/>
        </a:xfrm>
      </p:grpSpPr>
      <p:sp>
        <p:nvSpPr>
          <p:cNvPr id="970" name="Shape 970"/>
          <p:cNvSpPr/>
          <p:nvPr/>
        </p:nvSpPr>
        <p:spPr>
          <a:xfrm>
            <a:off x="456650" y="897275"/>
            <a:ext cx="3924600" cy="33843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971" name="Shape 971"/>
          <p:cNvSpPr/>
          <p:nvPr/>
        </p:nvSpPr>
        <p:spPr>
          <a:xfrm>
            <a:off x="1151540" y="1416038"/>
            <a:ext cx="3122100" cy="3480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Radix sort queue entries</a:t>
            </a:r>
          </a:p>
        </p:txBody>
      </p:sp>
      <p:sp>
        <p:nvSpPr>
          <p:cNvPr id="972" name="Shape 972"/>
          <p:cNvSpPr/>
          <p:nvPr/>
        </p:nvSpPr>
        <p:spPr>
          <a:xfrm>
            <a:off x="1151538" y="2320157"/>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shader graph eval</a:t>
            </a:r>
          </a:p>
        </p:txBody>
      </p:sp>
      <p:sp>
        <p:nvSpPr>
          <p:cNvPr id="973" name="Shape 973"/>
          <p:cNvSpPr/>
          <p:nvPr/>
        </p:nvSpPr>
        <p:spPr>
          <a:xfrm>
            <a:off x="1151440" y="2772202"/>
            <a:ext cx="3122100" cy="348000"/>
          </a:xfrm>
          <a:prstGeom prst="roundRect">
            <a:avLst>
              <a:gd name="adj" fmla="val 16667"/>
            </a:avLst>
          </a:prstGeom>
          <a:solidFill>
            <a:srgbClr val="FFE599"/>
          </a:solid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texture eval</a:t>
            </a:r>
          </a:p>
        </p:txBody>
      </p:sp>
      <p:sp>
        <p:nvSpPr>
          <p:cNvPr id="974" name="Shape 974"/>
          <p:cNvSpPr/>
          <p:nvPr/>
        </p:nvSpPr>
        <p:spPr>
          <a:xfrm>
            <a:off x="1151538" y="3224246"/>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integration</a:t>
            </a:r>
          </a:p>
        </p:txBody>
      </p:sp>
      <p:sp>
        <p:nvSpPr>
          <p:cNvPr id="975" name="Shape 975"/>
          <p:cNvSpPr txBox="1"/>
          <p:nvPr/>
        </p:nvSpPr>
        <p:spPr>
          <a:xfrm>
            <a:off x="527300" y="938201"/>
            <a:ext cx="2691900" cy="373800"/>
          </a:xfrm>
          <a:prstGeom prst="rect">
            <a:avLst/>
          </a:prstGeom>
          <a:noFill/>
          <a:ln>
            <a:noFill/>
          </a:ln>
        </p:spPr>
        <p:txBody>
          <a:bodyPr lIns="91425" tIns="91425" rIns="91425" bIns="91425" anchor="t" anchorCtr="0">
            <a:noAutofit/>
          </a:bodyPr>
          <a:lstStyle/>
          <a:p>
            <a:pPr lvl="0" rtl="0">
              <a:spcBef>
                <a:spcPts val="0"/>
              </a:spcBef>
              <a:buNone/>
            </a:pPr>
            <a:r>
              <a:rPr lang="en"/>
              <a:t>Shade Queue Handler</a:t>
            </a:r>
          </a:p>
        </p:txBody>
      </p:sp>
      <p:sp>
        <p:nvSpPr>
          <p:cNvPr id="976" name="Shape 976"/>
          <p:cNvSpPr/>
          <p:nvPr/>
        </p:nvSpPr>
        <p:spPr>
          <a:xfrm>
            <a:off x="1151550" y="1868101"/>
            <a:ext cx="2359800" cy="348000"/>
          </a:xfrm>
          <a:prstGeom prst="roundRect">
            <a:avLst>
              <a:gd name="adj" fmla="val 16667"/>
            </a:avLst>
          </a:prstGeom>
          <a:solidFill>
            <a:srgbClr val="D9EAD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Transform AOS entries to SOA</a:t>
            </a:r>
          </a:p>
        </p:txBody>
      </p:sp>
      <p:sp>
        <p:nvSpPr>
          <p:cNvPr id="977" name="Shape 977"/>
          <p:cNvSpPr/>
          <p:nvPr/>
        </p:nvSpPr>
        <p:spPr>
          <a:xfrm>
            <a:off x="1151550" y="3676301"/>
            <a:ext cx="2359800" cy="348000"/>
          </a:xfrm>
          <a:prstGeom prst="roundRect">
            <a:avLst>
              <a:gd name="adj" fmla="val 16667"/>
            </a:avLst>
          </a:prstGeom>
          <a:solidFill>
            <a:srgbClr val="D9EAD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Transform SOA entries back to AOS</a:t>
            </a:r>
          </a:p>
        </p:txBody>
      </p:sp>
      <p:cxnSp>
        <p:nvCxnSpPr>
          <p:cNvPr id="978" name="Shape 978"/>
          <p:cNvCxnSpPr/>
          <p:nvPr/>
        </p:nvCxnSpPr>
        <p:spPr>
          <a:xfrm>
            <a:off x="4273640" y="2946200"/>
            <a:ext cx="912300" cy="0"/>
          </a:xfrm>
          <a:prstGeom prst="straightConnector1">
            <a:avLst/>
          </a:prstGeom>
          <a:noFill/>
          <a:ln w="38100" cap="flat" cmpd="sng">
            <a:solidFill>
              <a:schemeClr val="dk2"/>
            </a:solidFill>
            <a:prstDash val="solid"/>
            <a:round/>
            <a:headEnd type="none" w="lg" len="lg"/>
            <a:tailEnd type="triangle" w="lg" len="lg"/>
          </a:ln>
        </p:spPr>
      </p:cxnSp>
      <p:sp>
        <p:nvSpPr>
          <p:cNvPr id="979" name="Shape 979"/>
          <p:cNvSpPr/>
          <p:nvPr/>
        </p:nvSpPr>
        <p:spPr>
          <a:xfrm>
            <a:off x="5242425" y="2137250"/>
            <a:ext cx="3447900" cy="2415700"/>
          </a:xfrm>
          <a:prstGeom prst="roundRect">
            <a:avLst>
              <a:gd name="adj" fmla="val 6811"/>
            </a:avLst>
          </a:prstGeom>
          <a:solidFill>
            <a:srgbClr val="FFE5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0" name="Shape 980"/>
          <p:cNvSpPr txBox="1"/>
          <p:nvPr/>
        </p:nvSpPr>
        <p:spPr>
          <a:xfrm>
            <a:off x="5301202" y="2137250"/>
            <a:ext cx="3398400" cy="2491900"/>
          </a:xfrm>
          <a:prstGeom prst="rect">
            <a:avLst/>
          </a:prstGeom>
          <a:noFill/>
          <a:ln>
            <a:noFill/>
          </a:ln>
        </p:spPr>
        <p:txBody>
          <a:bodyPr lIns="91425" tIns="91425" rIns="91425" bIns="91425" anchor="t" anchorCtr="0">
            <a:noAutofit/>
          </a:bodyPr>
          <a:lstStyle/>
          <a:p>
            <a:pPr marL="457200" lvl="0" indent="-342900" rtl="0">
              <a:spcBef>
                <a:spcPts val="0"/>
              </a:spcBef>
              <a:buSzPct val="100000"/>
              <a:buFont typeface="Consolas"/>
              <a:buChar char="●"/>
            </a:pPr>
            <a:r>
              <a:rPr lang="en" sz="1800" dirty="0">
                <a:latin typeface="Consolas"/>
                <a:ea typeface="Consolas"/>
                <a:cs typeface="Consolas"/>
                <a:sym typeface="Consolas"/>
              </a:rPr>
              <a:t>Custom OIIO vectorized texture sampler</a:t>
            </a:r>
          </a:p>
          <a:p>
            <a:pPr lvl="0" rtl="0">
              <a:spcBef>
                <a:spcPts val="0"/>
              </a:spcBef>
              <a:buNone/>
            </a:pPr>
            <a:endParaRPr sz="1800" dirty="0">
              <a:latin typeface="Consolas"/>
              <a:ea typeface="Consolas"/>
              <a:cs typeface="Consolas"/>
              <a:sym typeface="Consolas"/>
            </a:endParaRPr>
          </a:p>
          <a:p>
            <a:pPr marL="457200" lvl="0" indent="-342900" rtl="0">
              <a:spcBef>
                <a:spcPts val="0"/>
              </a:spcBef>
              <a:buSzPct val="100000"/>
              <a:buFont typeface="Consolas"/>
              <a:buChar char="●"/>
            </a:pPr>
            <a:r>
              <a:rPr lang="en" sz="1800" dirty="0">
                <a:latin typeface="Consolas"/>
                <a:ea typeface="Consolas"/>
                <a:cs typeface="Consolas"/>
                <a:sym typeface="Consolas"/>
              </a:rPr>
              <a:t>Custom set-associative cache built on top of main OIIO tile cache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984"/>
        <p:cNvGrpSpPr/>
        <p:nvPr/>
      </p:nvGrpSpPr>
      <p:grpSpPr>
        <a:xfrm>
          <a:off x="0" y="0"/>
          <a:ext cx="0" cy="0"/>
          <a:chOff x="0" y="0"/>
          <a:chExt cx="0" cy="0"/>
        </a:xfrm>
      </p:grpSpPr>
      <p:sp>
        <p:nvSpPr>
          <p:cNvPr id="985" name="Shape 985"/>
          <p:cNvSpPr/>
          <p:nvPr/>
        </p:nvSpPr>
        <p:spPr>
          <a:xfrm>
            <a:off x="456650" y="897275"/>
            <a:ext cx="3924600" cy="33843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986" name="Shape 986"/>
          <p:cNvSpPr/>
          <p:nvPr/>
        </p:nvSpPr>
        <p:spPr>
          <a:xfrm>
            <a:off x="1151540" y="1416038"/>
            <a:ext cx="3122100" cy="3480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Radix sort queue entries</a:t>
            </a:r>
          </a:p>
        </p:txBody>
      </p:sp>
      <p:sp>
        <p:nvSpPr>
          <p:cNvPr id="987" name="Shape 987"/>
          <p:cNvSpPr/>
          <p:nvPr/>
        </p:nvSpPr>
        <p:spPr>
          <a:xfrm>
            <a:off x="1151538" y="2320157"/>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shader graph eval</a:t>
            </a:r>
          </a:p>
        </p:txBody>
      </p:sp>
      <p:sp>
        <p:nvSpPr>
          <p:cNvPr id="988" name="Shape 988"/>
          <p:cNvSpPr/>
          <p:nvPr/>
        </p:nvSpPr>
        <p:spPr>
          <a:xfrm>
            <a:off x="1151440" y="2772202"/>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texture eval</a:t>
            </a:r>
          </a:p>
        </p:txBody>
      </p:sp>
      <p:sp>
        <p:nvSpPr>
          <p:cNvPr id="989" name="Shape 989"/>
          <p:cNvSpPr/>
          <p:nvPr/>
        </p:nvSpPr>
        <p:spPr>
          <a:xfrm>
            <a:off x="1151538" y="3224246"/>
            <a:ext cx="3122100" cy="348000"/>
          </a:xfrm>
          <a:prstGeom prst="roundRect">
            <a:avLst>
              <a:gd name="adj" fmla="val 16667"/>
            </a:avLst>
          </a:prstGeom>
          <a:solidFill>
            <a:srgbClr val="FFE599"/>
          </a:solid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integration</a:t>
            </a:r>
          </a:p>
        </p:txBody>
      </p:sp>
      <p:sp>
        <p:nvSpPr>
          <p:cNvPr id="990" name="Shape 990"/>
          <p:cNvSpPr txBox="1"/>
          <p:nvPr/>
        </p:nvSpPr>
        <p:spPr>
          <a:xfrm>
            <a:off x="527300" y="938201"/>
            <a:ext cx="2691900" cy="373800"/>
          </a:xfrm>
          <a:prstGeom prst="rect">
            <a:avLst/>
          </a:prstGeom>
          <a:noFill/>
          <a:ln>
            <a:noFill/>
          </a:ln>
        </p:spPr>
        <p:txBody>
          <a:bodyPr lIns="91425" tIns="91425" rIns="91425" bIns="91425" anchor="t" anchorCtr="0">
            <a:noAutofit/>
          </a:bodyPr>
          <a:lstStyle/>
          <a:p>
            <a:pPr lvl="0" rtl="0">
              <a:spcBef>
                <a:spcPts val="0"/>
              </a:spcBef>
              <a:buNone/>
            </a:pPr>
            <a:r>
              <a:rPr lang="en"/>
              <a:t>Shade Queue Handler</a:t>
            </a:r>
          </a:p>
        </p:txBody>
      </p:sp>
      <p:sp>
        <p:nvSpPr>
          <p:cNvPr id="991" name="Shape 991"/>
          <p:cNvSpPr/>
          <p:nvPr/>
        </p:nvSpPr>
        <p:spPr>
          <a:xfrm>
            <a:off x="1151550" y="1868101"/>
            <a:ext cx="2359800" cy="348000"/>
          </a:xfrm>
          <a:prstGeom prst="roundRect">
            <a:avLst>
              <a:gd name="adj" fmla="val 16667"/>
            </a:avLst>
          </a:prstGeom>
          <a:solidFill>
            <a:srgbClr val="D9EAD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Transform AOS entries to SOA</a:t>
            </a:r>
          </a:p>
        </p:txBody>
      </p:sp>
      <p:sp>
        <p:nvSpPr>
          <p:cNvPr id="992" name="Shape 992"/>
          <p:cNvSpPr/>
          <p:nvPr/>
        </p:nvSpPr>
        <p:spPr>
          <a:xfrm>
            <a:off x="1151550" y="3676301"/>
            <a:ext cx="2359800" cy="348000"/>
          </a:xfrm>
          <a:prstGeom prst="roundRect">
            <a:avLst>
              <a:gd name="adj" fmla="val 16667"/>
            </a:avLst>
          </a:prstGeom>
          <a:solidFill>
            <a:srgbClr val="D9EAD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Transform SOA entries back to AOS</a:t>
            </a:r>
          </a:p>
        </p:txBody>
      </p:sp>
      <p:cxnSp>
        <p:nvCxnSpPr>
          <p:cNvPr id="993" name="Shape 993"/>
          <p:cNvCxnSpPr/>
          <p:nvPr/>
        </p:nvCxnSpPr>
        <p:spPr>
          <a:xfrm>
            <a:off x="4273640" y="3398250"/>
            <a:ext cx="912300" cy="0"/>
          </a:xfrm>
          <a:prstGeom prst="straightConnector1">
            <a:avLst/>
          </a:prstGeom>
          <a:noFill/>
          <a:ln w="38100" cap="flat" cmpd="sng">
            <a:solidFill>
              <a:schemeClr val="dk2"/>
            </a:solidFill>
            <a:prstDash val="solid"/>
            <a:round/>
            <a:headEnd type="none" w="lg" len="lg"/>
            <a:tailEnd type="triangle" w="lg" len="lg"/>
          </a:ln>
        </p:spPr>
      </p:cxnSp>
      <p:sp>
        <p:nvSpPr>
          <p:cNvPr id="994" name="Shape 994"/>
          <p:cNvSpPr/>
          <p:nvPr/>
        </p:nvSpPr>
        <p:spPr>
          <a:xfrm>
            <a:off x="5242425" y="2439150"/>
            <a:ext cx="3447900" cy="1651500"/>
          </a:xfrm>
          <a:prstGeom prst="roundRect">
            <a:avLst>
              <a:gd name="adj" fmla="val 6811"/>
            </a:avLst>
          </a:prstGeom>
          <a:solidFill>
            <a:srgbClr val="FFE5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5" name="Shape 995"/>
          <p:cNvSpPr txBox="1"/>
          <p:nvPr/>
        </p:nvSpPr>
        <p:spPr>
          <a:xfrm>
            <a:off x="5185950" y="2439151"/>
            <a:ext cx="3398400" cy="1617900"/>
          </a:xfrm>
          <a:prstGeom prst="rect">
            <a:avLst/>
          </a:prstGeom>
          <a:noFill/>
          <a:ln>
            <a:noFill/>
          </a:ln>
        </p:spPr>
        <p:txBody>
          <a:bodyPr lIns="91425" tIns="91425" rIns="91425" bIns="91425" anchor="t" anchorCtr="0">
            <a:noAutofit/>
          </a:bodyPr>
          <a:lstStyle/>
          <a:p>
            <a:pPr marL="457200" lvl="0" indent="-342900" rtl="0">
              <a:spcBef>
                <a:spcPts val="0"/>
              </a:spcBef>
              <a:buSzPct val="100000"/>
              <a:buFont typeface="Consolas"/>
              <a:buChar char="●"/>
            </a:pPr>
            <a:r>
              <a:rPr lang="en" sz="1800">
                <a:latin typeface="Consolas"/>
                <a:ea typeface="Consolas"/>
                <a:cs typeface="Consolas"/>
                <a:sym typeface="Consolas"/>
              </a:rPr>
              <a:t>Ability to add to arbitrary queues</a:t>
            </a:r>
          </a:p>
          <a:p>
            <a:pPr lvl="0" rtl="0">
              <a:spcBef>
                <a:spcPts val="0"/>
              </a:spcBef>
              <a:buNone/>
            </a:pPr>
            <a:endParaRPr sz="1800">
              <a:latin typeface="Consolas"/>
              <a:ea typeface="Consolas"/>
              <a:cs typeface="Consolas"/>
              <a:sym typeface="Consolas"/>
            </a:endParaRPr>
          </a:p>
          <a:p>
            <a:pPr marL="457200" lvl="0" indent="-342900" rtl="0">
              <a:spcBef>
                <a:spcPts val="0"/>
              </a:spcBef>
              <a:buSzPct val="100000"/>
              <a:buFont typeface="Consolas"/>
              <a:buChar char="●"/>
            </a:pPr>
            <a:r>
              <a:rPr lang="en" sz="1800">
                <a:latin typeface="Consolas"/>
                <a:ea typeface="Consolas"/>
                <a:cs typeface="Consolas"/>
                <a:sym typeface="Consolas"/>
              </a:rPr>
              <a:t>Supports arbitrary ray spawning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999"/>
        <p:cNvGrpSpPr/>
        <p:nvPr/>
      </p:nvGrpSpPr>
      <p:grpSpPr>
        <a:xfrm>
          <a:off x="0" y="0"/>
          <a:ext cx="0" cy="0"/>
          <a:chOff x="0" y="0"/>
          <a:chExt cx="0" cy="0"/>
        </a:xfrm>
      </p:grpSpPr>
      <p:sp>
        <p:nvSpPr>
          <p:cNvPr id="1000" name="Shape 1000"/>
          <p:cNvSpPr/>
          <p:nvPr/>
        </p:nvSpPr>
        <p:spPr>
          <a:xfrm rot="10800000">
            <a:off x="5242425" y="2183150"/>
            <a:ext cx="2995800" cy="2493900"/>
          </a:xfrm>
          <a:prstGeom prst="roundRect">
            <a:avLst>
              <a:gd name="adj" fmla="val 6811"/>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01" name="Shape 1001"/>
          <p:cNvSpPr/>
          <p:nvPr/>
        </p:nvSpPr>
        <p:spPr>
          <a:xfrm>
            <a:off x="456650" y="897275"/>
            <a:ext cx="3924600" cy="33843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1002" name="Shape 1002"/>
          <p:cNvSpPr/>
          <p:nvPr/>
        </p:nvSpPr>
        <p:spPr>
          <a:xfrm>
            <a:off x="1151540" y="1416038"/>
            <a:ext cx="3122100" cy="3480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Radix sort queue entries</a:t>
            </a:r>
          </a:p>
        </p:txBody>
      </p:sp>
      <p:sp>
        <p:nvSpPr>
          <p:cNvPr id="1003" name="Shape 1003"/>
          <p:cNvSpPr/>
          <p:nvPr/>
        </p:nvSpPr>
        <p:spPr>
          <a:xfrm>
            <a:off x="1151538" y="2320157"/>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shader graph eval</a:t>
            </a:r>
          </a:p>
        </p:txBody>
      </p:sp>
      <p:sp>
        <p:nvSpPr>
          <p:cNvPr id="1004" name="Shape 1004"/>
          <p:cNvSpPr/>
          <p:nvPr/>
        </p:nvSpPr>
        <p:spPr>
          <a:xfrm>
            <a:off x="1151440" y="2772202"/>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texture eval</a:t>
            </a:r>
          </a:p>
        </p:txBody>
      </p:sp>
      <p:sp>
        <p:nvSpPr>
          <p:cNvPr id="1005" name="Shape 1005"/>
          <p:cNvSpPr/>
          <p:nvPr/>
        </p:nvSpPr>
        <p:spPr>
          <a:xfrm>
            <a:off x="1151538" y="3224246"/>
            <a:ext cx="3122100" cy="3480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a:t>Vectorized integration</a:t>
            </a:r>
          </a:p>
        </p:txBody>
      </p:sp>
      <p:sp>
        <p:nvSpPr>
          <p:cNvPr id="1006" name="Shape 1006"/>
          <p:cNvSpPr txBox="1"/>
          <p:nvPr/>
        </p:nvSpPr>
        <p:spPr>
          <a:xfrm>
            <a:off x="527300" y="938201"/>
            <a:ext cx="2691900" cy="373800"/>
          </a:xfrm>
          <a:prstGeom prst="rect">
            <a:avLst/>
          </a:prstGeom>
          <a:noFill/>
          <a:ln>
            <a:noFill/>
          </a:ln>
        </p:spPr>
        <p:txBody>
          <a:bodyPr lIns="91425" tIns="91425" rIns="91425" bIns="91425" anchor="t" anchorCtr="0">
            <a:noAutofit/>
          </a:bodyPr>
          <a:lstStyle/>
          <a:p>
            <a:pPr lvl="0" rtl="0">
              <a:spcBef>
                <a:spcPts val="0"/>
              </a:spcBef>
              <a:buNone/>
            </a:pPr>
            <a:r>
              <a:rPr lang="en"/>
              <a:t>Shade Queue Handler</a:t>
            </a:r>
          </a:p>
        </p:txBody>
      </p:sp>
      <p:sp>
        <p:nvSpPr>
          <p:cNvPr id="1007" name="Shape 1007"/>
          <p:cNvSpPr/>
          <p:nvPr/>
        </p:nvSpPr>
        <p:spPr>
          <a:xfrm>
            <a:off x="1151550" y="1868101"/>
            <a:ext cx="2359800" cy="348000"/>
          </a:xfrm>
          <a:prstGeom prst="roundRect">
            <a:avLst>
              <a:gd name="adj" fmla="val 16667"/>
            </a:avLst>
          </a:prstGeom>
          <a:solidFill>
            <a:srgbClr val="D9EAD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Transform AOS entries to SOA</a:t>
            </a:r>
          </a:p>
        </p:txBody>
      </p:sp>
      <p:sp>
        <p:nvSpPr>
          <p:cNvPr id="1008" name="Shape 1008"/>
          <p:cNvSpPr/>
          <p:nvPr/>
        </p:nvSpPr>
        <p:spPr>
          <a:xfrm>
            <a:off x="1151550" y="3676301"/>
            <a:ext cx="2359800" cy="348000"/>
          </a:xfrm>
          <a:prstGeom prst="roundRect">
            <a:avLst>
              <a:gd name="adj" fmla="val 16667"/>
            </a:avLst>
          </a:prstGeom>
          <a:solidFill>
            <a:srgbClr val="D9EAD3"/>
          </a:solid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Transform SOA entries back to AOS</a:t>
            </a:r>
          </a:p>
        </p:txBody>
      </p:sp>
      <p:sp>
        <p:nvSpPr>
          <p:cNvPr id="1009" name="Shape 1009"/>
          <p:cNvSpPr/>
          <p:nvPr/>
        </p:nvSpPr>
        <p:spPr>
          <a:xfrm>
            <a:off x="5938359" y="3919806"/>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0" name="Shape 1010"/>
          <p:cNvSpPr/>
          <p:nvPr/>
        </p:nvSpPr>
        <p:spPr>
          <a:xfrm>
            <a:off x="5790814" y="3919806"/>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1" name="Shape 1011"/>
          <p:cNvSpPr/>
          <p:nvPr/>
        </p:nvSpPr>
        <p:spPr>
          <a:xfrm>
            <a:off x="5643269" y="3919806"/>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2" name="Shape 1012"/>
          <p:cNvSpPr/>
          <p:nvPr/>
        </p:nvSpPr>
        <p:spPr>
          <a:xfrm>
            <a:off x="5495725" y="3919806"/>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3" name="Shape 1013"/>
          <p:cNvSpPr/>
          <p:nvPr/>
        </p:nvSpPr>
        <p:spPr>
          <a:xfrm>
            <a:off x="6671472" y="4144668"/>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4" name="Shape 1014"/>
          <p:cNvSpPr/>
          <p:nvPr/>
        </p:nvSpPr>
        <p:spPr>
          <a:xfrm>
            <a:off x="6523927" y="4144668"/>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5" name="Shape 1015"/>
          <p:cNvSpPr/>
          <p:nvPr/>
        </p:nvSpPr>
        <p:spPr>
          <a:xfrm>
            <a:off x="6376382" y="4144668"/>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6" name="Shape 1016"/>
          <p:cNvSpPr/>
          <p:nvPr/>
        </p:nvSpPr>
        <p:spPr>
          <a:xfrm>
            <a:off x="6228837" y="4144668"/>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7" name="Shape 1017"/>
          <p:cNvSpPr/>
          <p:nvPr/>
        </p:nvSpPr>
        <p:spPr>
          <a:xfrm>
            <a:off x="7524059" y="3947914"/>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8" name="Shape 1018"/>
          <p:cNvSpPr/>
          <p:nvPr/>
        </p:nvSpPr>
        <p:spPr>
          <a:xfrm>
            <a:off x="7376514" y="3947914"/>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9" name="Shape 1019"/>
          <p:cNvSpPr/>
          <p:nvPr/>
        </p:nvSpPr>
        <p:spPr>
          <a:xfrm>
            <a:off x="7228969" y="3947914"/>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0" name="Shape 1020"/>
          <p:cNvSpPr/>
          <p:nvPr/>
        </p:nvSpPr>
        <p:spPr>
          <a:xfrm>
            <a:off x="7081425" y="3947914"/>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1" name="Shape 1021"/>
          <p:cNvSpPr/>
          <p:nvPr/>
        </p:nvSpPr>
        <p:spPr>
          <a:xfrm>
            <a:off x="7239445" y="3605955"/>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2" name="Shape 1022"/>
          <p:cNvSpPr/>
          <p:nvPr/>
        </p:nvSpPr>
        <p:spPr>
          <a:xfrm>
            <a:off x="7091900" y="3605955"/>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3" name="Shape 1023"/>
          <p:cNvSpPr/>
          <p:nvPr/>
        </p:nvSpPr>
        <p:spPr>
          <a:xfrm>
            <a:off x="6944356" y="3605955"/>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4" name="Shape 1024"/>
          <p:cNvSpPr/>
          <p:nvPr/>
        </p:nvSpPr>
        <p:spPr>
          <a:xfrm>
            <a:off x="6796811" y="3605955"/>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5" name="Shape 1025"/>
          <p:cNvSpPr/>
          <p:nvPr/>
        </p:nvSpPr>
        <p:spPr>
          <a:xfrm>
            <a:off x="7485384" y="3146846"/>
            <a:ext cx="147600" cy="147599"/>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6" name="Shape 1026"/>
          <p:cNvSpPr/>
          <p:nvPr/>
        </p:nvSpPr>
        <p:spPr>
          <a:xfrm>
            <a:off x="7337839" y="3146846"/>
            <a:ext cx="147600" cy="147599"/>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7" name="Shape 1027"/>
          <p:cNvSpPr/>
          <p:nvPr/>
        </p:nvSpPr>
        <p:spPr>
          <a:xfrm>
            <a:off x="7190294" y="3146846"/>
            <a:ext cx="147600" cy="147599"/>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8" name="Shape 1028"/>
          <p:cNvSpPr/>
          <p:nvPr/>
        </p:nvSpPr>
        <p:spPr>
          <a:xfrm>
            <a:off x="7042749" y="3146846"/>
            <a:ext cx="147600" cy="147599"/>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9" name="Shape 1029"/>
          <p:cNvSpPr/>
          <p:nvPr/>
        </p:nvSpPr>
        <p:spPr>
          <a:xfrm>
            <a:off x="7485384" y="2999298"/>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0" name="Shape 1030"/>
          <p:cNvSpPr/>
          <p:nvPr/>
        </p:nvSpPr>
        <p:spPr>
          <a:xfrm>
            <a:off x="7337839" y="2999298"/>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1" name="Shape 1031"/>
          <p:cNvSpPr/>
          <p:nvPr/>
        </p:nvSpPr>
        <p:spPr>
          <a:xfrm>
            <a:off x="7190294" y="2999298"/>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2" name="Shape 1032"/>
          <p:cNvSpPr/>
          <p:nvPr/>
        </p:nvSpPr>
        <p:spPr>
          <a:xfrm>
            <a:off x="7042749" y="2999298"/>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3" name="Shape 1033"/>
          <p:cNvSpPr/>
          <p:nvPr/>
        </p:nvSpPr>
        <p:spPr>
          <a:xfrm>
            <a:off x="7485384" y="2851751"/>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4" name="Shape 1034"/>
          <p:cNvSpPr/>
          <p:nvPr/>
        </p:nvSpPr>
        <p:spPr>
          <a:xfrm>
            <a:off x="7337839" y="2851751"/>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5" name="Shape 1035"/>
          <p:cNvSpPr/>
          <p:nvPr/>
        </p:nvSpPr>
        <p:spPr>
          <a:xfrm>
            <a:off x="7190294" y="2851751"/>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6" name="Shape 1036"/>
          <p:cNvSpPr/>
          <p:nvPr/>
        </p:nvSpPr>
        <p:spPr>
          <a:xfrm>
            <a:off x="7042749" y="2851751"/>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7" name="Shape 1037"/>
          <p:cNvSpPr/>
          <p:nvPr/>
        </p:nvSpPr>
        <p:spPr>
          <a:xfrm>
            <a:off x="7485384" y="2704204"/>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8" name="Shape 1038"/>
          <p:cNvSpPr/>
          <p:nvPr/>
        </p:nvSpPr>
        <p:spPr>
          <a:xfrm>
            <a:off x="7337839" y="2704204"/>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9" name="Shape 1039"/>
          <p:cNvSpPr/>
          <p:nvPr/>
        </p:nvSpPr>
        <p:spPr>
          <a:xfrm>
            <a:off x="7190294" y="2704204"/>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0" name="Shape 1040"/>
          <p:cNvSpPr/>
          <p:nvPr/>
        </p:nvSpPr>
        <p:spPr>
          <a:xfrm>
            <a:off x="7042749" y="2704204"/>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1" name="Shape 1041"/>
          <p:cNvSpPr/>
          <p:nvPr/>
        </p:nvSpPr>
        <p:spPr>
          <a:xfrm rot="10800000">
            <a:off x="5514623" y="2348173"/>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2" name="Shape 1042"/>
          <p:cNvSpPr/>
          <p:nvPr/>
        </p:nvSpPr>
        <p:spPr>
          <a:xfrm rot="10800000">
            <a:off x="5662167" y="2348173"/>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3" name="Shape 1043"/>
          <p:cNvSpPr/>
          <p:nvPr/>
        </p:nvSpPr>
        <p:spPr>
          <a:xfrm rot="10800000">
            <a:off x="5809712" y="2348173"/>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4" name="Shape 1044"/>
          <p:cNvSpPr/>
          <p:nvPr/>
        </p:nvSpPr>
        <p:spPr>
          <a:xfrm rot="10800000">
            <a:off x="5957257" y="2348173"/>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5" name="Shape 1045"/>
          <p:cNvSpPr/>
          <p:nvPr/>
        </p:nvSpPr>
        <p:spPr>
          <a:xfrm rot="10800000">
            <a:off x="5514623" y="2495720"/>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6" name="Shape 1046"/>
          <p:cNvSpPr/>
          <p:nvPr/>
        </p:nvSpPr>
        <p:spPr>
          <a:xfrm rot="10800000">
            <a:off x="5662167" y="2495720"/>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7" name="Shape 1047"/>
          <p:cNvSpPr/>
          <p:nvPr/>
        </p:nvSpPr>
        <p:spPr>
          <a:xfrm rot="10800000">
            <a:off x="5809712" y="2495720"/>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8" name="Shape 1048"/>
          <p:cNvSpPr/>
          <p:nvPr/>
        </p:nvSpPr>
        <p:spPr>
          <a:xfrm rot="10800000">
            <a:off x="5957257" y="2495720"/>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9" name="Shape 1049"/>
          <p:cNvSpPr/>
          <p:nvPr/>
        </p:nvSpPr>
        <p:spPr>
          <a:xfrm rot="10800000">
            <a:off x="5514623" y="2643267"/>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0" name="Shape 1050"/>
          <p:cNvSpPr/>
          <p:nvPr/>
        </p:nvSpPr>
        <p:spPr>
          <a:xfrm rot="10800000">
            <a:off x="5662167" y="2643267"/>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1" name="Shape 1051"/>
          <p:cNvSpPr/>
          <p:nvPr/>
        </p:nvSpPr>
        <p:spPr>
          <a:xfrm rot="10800000">
            <a:off x="5809712" y="2643267"/>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2" name="Shape 1052"/>
          <p:cNvSpPr/>
          <p:nvPr/>
        </p:nvSpPr>
        <p:spPr>
          <a:xfrm rot="10800000">
            <a:off x="5957257" y="2643267"/>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3" name="Shape 1053"/>
          <p:cNvSpPr/>
          <p:nvPr/>
        </p:nvSpPr>
        <p:spPr>
          <a:xfrm rot="10800000">
            <a:off x="5514623" y="2790814"/>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4" name="Shape 1054"/>
          <p:cNvSpPr/>
          <p:nvPr/>
        </p:nvSpPr>
        <p:spPr>
          <a:xfrm rot="10800000">
            <a:off x="5662167" y="2790814"/>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5" name="Shape 1055"/>
          <p:cNvSpPr/>
          <p:nvPr/>
        </p:nvSpPr>
        <p:spPr>
          <a:xfrm rot="10800000">
            <a:off x="5809712" y="2790814"/>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6" name="Shape 1056"/>
          <p:cNvSpPr/>
          <p:nvPr/>
        </p:nvSpPr>
        <p:spPr>
          <a:xfrm rot="10800000">
            <a:off x="5957257" y="2790814"/>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7" name="Shape 1057"/>
          <p:cNvSpPr/>
          <p:nvPr/>
        </p:nvSpPr>
        <p:spPr>
          <a:xfrm rot="-1832">
            <a:off x="6316269" y="2746084"/>
            <a:ext cx="562800" cy="126600"/>
          </a:xfrm>
          <a:prstGeom prst="rightArrow">
            <a:avLst>
              <a:gd name="adj1" fmla="val 50000"/>
              <a:gd name="adj2" fmla="val 50000"/>
            </a:avLst>
          </a:prstGeom>
          <a:solidFill>
            <a:srgbClr val="43434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8" name="Shape 1058"/>
          <p:cNvSpPr/>
          <p:nvPr/>
        </p:nvSpPr>
        <p:spPr>
          <a:xfrm rot="10800000">
            <a:off x="7632937" y="2926307"/>
            <a:ext cx="194082" cy="1054417"/>
          </a:xfrm>
          <a:custGeom>
            <a:avLst/>
            <a:gdLst/>
            <a:ahLst/>
            <a:cxnLst/>
            <a:rect l="0" t="0" r="0" b="0"/>
            <a:pathLst>
              <a:path w="31571" h="171450" extrusionOk="0">
                <a:moveTo>
                  <a:pt x="25475" y="0"/>
                </a:moveTo>
                <a:cubicBezTo>
                  <a:pt x="21474" y="7810"/>
                  <a:pt x="4710" y="21463"/>
                  <a:pt x="1472" y="46863"/>
                </a:cubicBezTo>
                <a:cubicBezTo>
                  <a:pt x="-1766" y="72263"/>
                  <a:pt x="1027" y="131635"/>
                  <a:pt x="6044" y="152400"/>
                </a:cubicBezTo>
                <a:cubicBezTo>
                  <a:pt x="11060" y="173164"/>
                  <a:pt x="27316" y="168275"/>
                  <a:pt x="31571" y="171450"/>
                </a:cubicBezTo>
              </a:path>
            </a:pathLst>
          </a:custGeom>
          <a:noFill/>
          <a:ln w="28575" cap="flat" cmpd="sng">
            <a:solidFill>
              <a:srgbClr val="434343"/>
            </a:solidFill>
            <a:prstDash val="dash"/>
            <a:round/>
            <a:headEnd type="triangle" w="lg" len="lg"/>
            <a:tailEnd type="none" w="lg" len="lg"/>
          </a:ln>
        </p:spPr>
      </p:sp>
      <p:sp>
        <p:nvSpPr>
          <p:cNvPr id="1059" name="Shape 1059"/>
          <p:cNvSpPr/>
          <p:nvPr/>
        </p:nvSpPr>
        <p:spPr>
          <a:xfrm rot="10800000">
            <a:off x="6819059" y="2745506"/>
            <a:ext cx="1197717" cy="1624743"/>
          </a:xfrm>
          <a:custGeom>
            <a:avLst/>
            <a:gdLst/>
            <a:ahLst/>
            <a:cxnLst/>
            <a:rect l="0" t="0" r="0" b="0"/>
            <a:pathLst>
              <a:path w="194830" h="264186" extrusionOk="0">
                <a:moveTo>
                  <a:pt x="194830" y="26025"/>
                </a:moveTo>
                <a:cubicBezTo>
                  <a:pt x="172478" y="22088"/>
                  <a:pt x="92595" y="-8582"/>
                  <a:pt x="60718" y="2403"/>
                </a:cubicBezTo>
                <a:cubicBezTo>
                  <a:pt x="28841" y="13388"/>
                  <a:pt x="11632" y="50980"/>
                  <a:pt x="3568" y="91938"/>
                </a:cubicBezTo>
                <a:cubicBezTo>
                  <a:pt x="-4496" y="132895"/>
                  <a:pt x="2552" y="220081"/>
                  <a:pt x="12331" y="248148"/>
                </a:cubicBezTo>
                <a:cubicBezTo>
                  <a:pt x="22110" y="276215"/>
                  <a:pt x="53923" y="258308"/>
                  <a:pt x="62242" y="260340"/>
                </a:cubicBezTo>
              </a:path>
            </a:pathLst>
          </a:custGeom>
          <a:noFill/>
          <a:ln w="28575" cap="flat" cmpd="sng">
            <a:solidFill>
              <a:srgbClr val="434343"/>
            </a:solidFill>
            <a:prstDash val="dash"/>
            <a:round/>
            <a:headEnd type="triangle" w="lg" len="lg"/>
            <a:tailEnd type="none" w="lg" len="lg"/>
          </a:ln>
        </p:spPr>
      </p:sp>
      <p:sp>
        <p:nvSpPr>
          <p:cNvPr id="1060" name="Shape 1060"/>
          <p:cNvSpPr/>
          <p:nvPr/>
        </p:nvSpPr>
        <p:spPr>
          <a:xfrm rot="10800000">
            <a:off x="6085713" y="3062187"/>
            <a:ext cx="955616" cy="932573"/>
          </a:xfrm>
          <a:custGeom>
            <a:avLst/>
            <a:gdLst/>
            <a:ahLst/>
            <a:cxnLst/>
            <a:rect l="0" t="0" r="0" b="0"/>
            <a:pathLst>
              <a:path w="155448" h="151638" extrusionOk="0">
                <a:moveTo>
                  <a:pt x="155448" y="0"/>
                </a:moveTo>
                <a:cubicBezTo>
                  <a:pt x="148653" y="2794"/>
                  <a:pt x="123888" y="-3746"/>
                  <a:pt x="114681" y="16764"/>
                </a:cubicBezTo>
                <a:cubicBezTo>
                  <a:pt x="105473" y="37274"/>
                  <a:pt x="119316" y="100584"/>
                  <a:pt x="100203" y="123063"/>
                </a:cubicBezTo>
                <a:cubicBezTo>
                  <a:pt x="81089" y="145542"/>
                  <a:pt x="16700" y="146875"/>
                  <a:pt x="0" y="151638"/>
                </a:cubicBezTo>
              </a:path>
            </a:pathLst>
          </a:custGeom>
          <a:noFill/>
          <a:ln w="28575" cap="flat" cmpd="sng">
            <a:solidFill>
              <a:srgbClr val="000000"/>
            </a:solidFill>
            <a:prstDash val="dash"/>
            <a:round/>
            <a:headEnd type="triangle" w="lg" len="lg"/>
            <a:tailEnd type="none" w="lg" len="lg"/>
          </a:ln>
        </p:spPr>
      </p:sp>
      <p:sp>
        <p:nvSpPr>
          <p:cNvPr id="1061" name="Shape 1061"/>
          <p:cNvSpPr/>
          <p:nvPr/>
        </p:nvSpPr>
        <p:spPr>
          <a:xfrm rot="10800000">
            <a:off x="6548873" y="3212262"/>
            <a:ext cx="490115" cy="466286"/>
          </a:xfrm>
          <a:custGeom>
            <a:avLst/>
            <a:gdLst/>
            <a:ahLst/>
            <a:cxnLst/>
            <a:rect l="0" t="0" r="0" b="0"/>
            <a:pathLst>
              <a:path w="79726" h="75819" extrusionOk="0">
                <a:moveTo>
                  <a:pt x="39624" y="0"/>
                </a:moveTo>
                <a:cubicBezTo>
                  <a:pt x="45656" y="1778"/>
                  <a:pt x="70739" y="698"/>
                  <a:pt x="75819" y="10668"/>
                </a:cubicBezTo>
                <a:cubicBezTo>
                  <a:pt x="80899" y="20637"/>
                  <a:pt x="82740" y="48958"/>
                  <a:pt x="70104" y="59817"/>
                </a:cubicBezTo>
                <a:cubicBezTo>
                  <a:pt x="57467" y="70675"/>
                  <a:pt x="11684" y="73152"/>
                  <a:pt x="0" y="75819"/>
                </a:cubicBezTo>
              </a:path>
            </a:pathLst>
          </a:custGeom>
          <a:noFill/>
          <a:ln w="28575" cap="flat" cmpd="sng">
            <a:solidFill>
              <a:srgbClr val="000000"/>
            </a:solidFill>
            <a:prstDash val="dash"/>
            <a:round/>
            <a:headEnd type="triangle" w="lg" len="lg"/>
            <a:tailEnd type="none" w="lg" len="lg"/>
          </a:ln>
        </p:spPr>
      </p:sp>
      <p:sp>
        <p:nvSpPr>
          <p:cNvPr id="1062" name="Shape 1062"/>
          <p:cNvSpPr/>
          <p:nvPr/>
        </p:nvSpPr>
        <p:spPr>
          <a:xfrm rot="5400000">
            <a:off x="7042749" y="3146792"/>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3" name="Shape 1063"/>
          <p:cNvSpPr/>
          <p:nvPr/>
        </p:nvSpPr>
        <p:spPr>
          <a:xfrm rot="5400000">
            <a:off x="7042749" y="2999245"/>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4" name="Shape 1064"/>
          <p:cNvSpPr/>
          <p:nvPr/>
        </p:nvSpPr>
        <p:spPr>
          <a:xfrm rot="5400000">
            <a:off x="7042749" y="2851698"/>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5" name="Shape 1065"/>
          <p:cNvSpPr/>
          <p:nvPr/>
        </p:nvSpPr>
        <p:spPr>
          <a:xfrm rot="5400000">
            <a:off x="7042749" y="2704151"/>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6" name="Shape 1066"/>
          <p:cNvSpPr/>
          <p:nvPr/>
        </p:nvSpPr>
        <p:spPr>
          <a:xfrm rot="5400000">
            <a:off x="7190294" y="3146792"/>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7" name="Shape 1067"/>
          <p:cNvSpPr/>
          <p:nvPr/>
        </p:nvSpPr>
        <p:spPr>
          <a:xfrm rot="5400000">
            <a:off x="7190294" y="2999245"/>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8" name="Shape 1068"/>
          <p:cNvSpPr/>
          <p:nvPr/>
        </p:nvSpPr>
        <p:spPr>
          <a:xfrm rot="5400000">
            <a:off x="7190294" y="2851698"/>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9" name="Shape 1069"/>
          <p:cNvSpPr/>
          <p:nvPr/>
        </p:nvSpPr>
        <p:spPr>
          <a:xfrm rot="5400000">
            <a:off x="7190294" y="2704151"/>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0" name="Shape 1070"/>
          <p:cNvSpPr/>
          <p:nvPr/>
        </p:nvSpPr>
        <p:spPr>
          <a:xfrm rot="5400000">
            <a:off x="7337839" y="3146792"/>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1" name="Shape 1071"/>
          <p:cNvSpPr/>
          <p:nvPr/>
        </p:nvSpPr>
        <p:spPr>
          <a:xfrm rot="5400000">
            <a:off x="7337839" y="2999245"/>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2" name="Shape 1072"/>
          <p:cNvSpPr/>
          <p:nvPr/>
        </p:nvSpPr>
        <p:spPr>
          <a:xfrm rot="5400000">
            <a:off x="7337839" y="2851698"/>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3" name="Shape 1073"/>
          <p:cNvSpPr/>
          <p:nvPr/>
        </p:nvSpPr>
        <p:spPr>
          <a:xfrm rot="5400000">
            <a:off x="7337839" y="2704151"/>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4" name="Shape 1074"/>
          <p:cNvSpPr/>
          <p:nvPr/>
        </p:nvSpPr>
        <p:spPr>
          <a:xfrm rot="5400000">
            <a:off x="7485384" y="3146792"/>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5" name="Shape 1075"/>
          <p:cNvSpPr/>
          <p:nvPr/>
        </p:nvSpPr>
        <p:spPr>
          <a:xfrm rot="5400000">
            <a:off x="7485384" y="2999245"/>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6" name="Shape 1076"/>
          <p:cNvSpPr/>
          <p:nvPr/>
        </p:nvSpPr>
        <p:spPr>
          <a:xfrm rot="5400000">
            <a:off x="7485384" y="2851698"/>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7" name="Shape 1077"/>
          <p:cNvSpPr/>
          <p:nvPr/>
        </p:nvSpPr>
        <p:spPr>
          <a:xfrm rot="5400000">
            <a:off x="7485384" y="2704151"/>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8" name="Shape 1078"/>
          <p:cNvSpPr/>
          <p:nvPr/>
        </p:nvSpPr>
        <p:spPr>
          <a:xfrm rot="5400000">
            <a:off x="7081425" y="3947861"/>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9" name="Shape 1079"/>
          <p:cNvSpPr/>
          <p:nvPr/>
        </p:nvSpPr>
        <p:spPr>
          <a:xfrm rot="5400000">
            <a:off x="7228969" y="3947861"/>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0" name="Shape 1080"/>
          <p:cNvSpPr/>
          <p:nvPr/>
        </p:nvSpPr>
        <p:spPr>
          <a:xfrm rot="5400000">
            <a:off x="7376514" y="3947861"/>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1" name="Shape 1081"/>
          <p:cNvSpPr/>
          <p:nvPr/>
        </p:nvSpPr>
        <p:spPr>
          <a:xfrm rot="5400000">
            <a:off x="7524059" y="3947861"/>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2" name="Shape 1082"/>
          <p:cNvSpPr/>
          <p:nvPr/>
        </p:nvSpPr>
        <p:spPr>
          <a:xfrm rot="5400000">
            <a:off x="6796811" y="3605902"/>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3" name="Shape 1083"/>
          <p:cNvSpPr/>
          <p:nvPr/>
        </p:nvSpPr>
        <p:spPr>
          <a:xfrm rot="5400000">
            <a:off x="6944356" y="3605902"/>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4" name="Shape 1084"/>
          <p:cNvSpPr/>
          <p:nvPr/>
        </p:nvSpPr>
        <p:spPr>
          <a:xfrm rot="5400000">
            <a:off x="7091900" y="3605902"/>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5" name="Shape 1085"/>
          <p:cNvSpPr/>
          <p:nvPr/>
        </p:nvSpPr>
        <p:spPr>
          <a:xfrm rot="5400000">
            <a:off x="7239445" y="3605902"/>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6" name="Shape 1086"/>
          <p:cNvSpPr/>
          <p:nvPr/>
        </p:nvSpPr>
        <p:spPr>
          <a:xfrm rot="5400000">
            <a:off x="6228837" y="4144614"/>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7" name="Shape 1087"/>
          <p:cNvSpPr/>
          <p:nvPr/>
        </p:nvSpPr>
        <p:spPr>
          <a:xfrm rot="5400000">
            <a:off x="6376382" y="4144614"/>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8" name="Shape 1088"/>
          <p:cNvSpPr/>
          <p:nvPr/>
        </p:nvSpPr>
        <p:spPr>
          <a:xfrm rot="5400000">
            <a:off x="6523927" y="4144614"/>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9" name="Shape 1089"/>
          <p:cNvSpPr/>
          <p:nvPr/>
        </p:nvSpPr>
        <p:spPr>
          <a:xfrm rot="5400000">
            <a:off x="6671472" y="4144614"/>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0" name="Shape 1090"/>
          <p:cNvSpPr/>
          <p:nvPr/>
        </p:nvSpPr>
        <p:spPr>
          <a:xfrm rot="5400000">
            <a:off x="5495725" y="3919753"/>
            <a:ext cx="147600" cy="147600"/>
          </a:xfrm>
          <a:prstGeom prst="rect">
            <a:avLst/>
          </a:prstGeom>
          <a:solidFill>
            <a:srgbClr val="E0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1" name="Shape 1091"/>
          <p:cNvSpPr/>
          <p:nvPr/>
        </p:nvSpPr>
        <p:spPr>
          <a:xfrm rot="5400000">
            <a:off x="5643269" y="3919753"/>
            <a:ext cx="147600" cy="147600"/>
          </a:xfrm>
          <a:prstGeom prst="rect">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2" name="Shape 1092"/>
          <p:cNvSpPr/>
          <p:nvPr/>
        </p:nvSpPr>
        <p:spPr>
          <a:xfrm rot="5400000">
            <a:off x="5790814" y="3919753"/>
            <a:ext cx="147600" cy="147600"/>
          </a:xfrm>
          <a:prstGeom prst="rect">
            <a:avLst/>
          </a:prstGeom>
          <a:solidFill>
            <a:srgbClr val="6D9EEB"/>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3" name="Shape 1093"/>
          <p:cNvSpPr/>
          <p:nvPr/>
        </p:nvSpPr>
        <p:spPr>
          <a:xfrm rot="5400000">
            <a:off x="5938359" y="3919753"/>
            <a:ext cx="147600" cy="147600"/>
          </a:xfrm>
          <a:prstGeom prst="rect">
            <a:avLst/>
          </a:prstGeom>
          <a:solidFill>
            <a:srgbClr val="FFD9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094" name="Shape 1094"/>
          <p:cNvCxnSpPr/>
          <p:nvPr/>
        </p:nvCxnSpPr>
        <p:spPr>
          <a:xfrm>
            <a:off x="3511350" y="3838500"/>
            <a:ext cx="1674600" cy="0"/>
          </a:xfrm>
          <a:prstGeom prst="straightConnector1">
            <a:avLst/>
          </a:prstGeom>
          <a:noFill/>
          <a:ln w="38100" cap="flat" cmpd="sng">
            <a:solidFill>
              <a:schemeClr val="dk2"/>
            </a:solidFill>
            <a:prstDash val="solid"/>
            <a:round/>
            <a:headEnd type="none" w="lg" len="lg"/>
            <a:tailEnd type="triangle" w="lg" len="lg"/>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1866" y="285750"/>
            <a:ext cx="8520600" cy="572700"/>
          </a:xfrm>
          <a:prstGeom prst="rect">
            <a:avLst/>
          </a:prstGeom>
        </p:spPr>
        <p:txBody>
          <a:bodyPr lIns="91425" tIns="91425" rIns="91425" bIns="91425" anchor="t" anchorCtr="0">
            <a:noAutofit/>
          </a:bodyPr>
          <a:lstStyle/>
          <a:p>
            <a:pPr lvl="0" algn="ctr">
              <a:spcBef>
                <a:spcPts val="0"/>
              </a:spcBef>
              <a:buNone/>
            </a:pPr>
            <a:r>
              <a:rPr lang="en" dirty="0"/>
              <a:t>Hello MoonRay</a:t>
            </a:r>
          </a:p>
        </p:txBody>
      </p:sp>
      <p:pic>
        <p:nvPicPr>
          <p:cNvPr id="6" name="Shape 73"/>
          <p:cNvPicPr preferRelativeResize="0"/>
          <p:nvPr/>
        </p:nvPicPr>
        <p:blipFill>
          <a:blip r:embed="rId3">
            <a:alphaModFix/>
          </a:blip>
          <a:stretch>
            <a:fillRect/>
          </a:stretch>
        </p:blipFill>
        <p:spPr>
          <a:xfrm>
            <a:off x="152402" y="1116516"/>
            <a:ext cx="8839203" cy="3665035"/>
          </a:xfrm>
          <a:prstGeom prst="rect">
            <a:avLst/>
          </a:prstGeom>
          <a:noFill/>
          <a:ln w="38100" cap="flat" cmpd="sng">
            <a:solidFill>
              <a:srgbClr val="666666"/>
            </a:solidFill>
            <a:prstDash val="solid"/>
            <a:round/>
            <a:headEnd type="none" w="med" len="med"/>
            <a:tailEnd type="none" w="med" len="med"/>
          </a:ln>
        </p:spPr>
      </p:pic>
    </p:spTree>
    <p:extLst>
      <p:ext uri="{BB962C8B-B14F-4D97-AF65-F5344CB8AC3E}">
        <p14:creationId xmlns:p14="http://schemas.microsoft.com/office/powerpoint/2010/main" val="1532529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1098"/>
        <p:cNvGrpSpPr/>
        <p:nvPr/>
      </p:nvGrpSpPr>
      <p:grpSpPr>
        <a:xfrm>
          <a:off x="0" y="0"/>
          <a:ext cx="0" cy="0"/>
          <a:chOff x="0" y="0"/>
          <a:chExt cx="0" cy="0"/>
        </a:xfrm>
      </p:grpSpPr>
      <p:sp>
        <p:nvSpPr>
          <p:cNvPr id="1099" name="Shape 1099"/>
          <p:cNvSpPr/>
          <p:nvPr/>
        </p:nvSpPr>
        <p:spPr>
          <a:xfrm>
            <a:off x="2124050" y="1815875"/>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Primary Ray Queue Handler</a:t>
            </a:r>
          </a:p>
        </p:txBody>
      </p:sp>
      <p:sp>
        <p:nvSpPr>
          <p:cNvPr id="1100" name="Shape 1100"/>
          <p:cNvSpPr/>
          <p:nvPr/>
        </p:nvSpPr>
        <p:spPr>
          <a:xfrm>
            <a:off x="2124050" y="2194501"/>
            <a:ext cx="2002200" cy="1277400"/>
          </a:xfrm>
          <a:prstGeom prst="rect">
            <a:avLst/>
          </a:prstGeom>
          <a:solidFill>
            <a:schemeClr val="lt2"/>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Shade Queue Handler</a:t>
            </a:r>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1101" name="Shape 1101"/>
          <p:cNvSpPr/>
          <p:nvPr/>
        </p:nvSpPr>
        <p:spPr>
          <a:xfrm>
            <a:off x="2478500" y="2474262"/>
            <a:ext cx="1592700" cy="1776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Radix sort queue entries</a:t>
            </a:r>
          </a:p>
        </p:txBody>
      </p:sp>
      <p:sp>
        <p:nvSpPr>
          <p:cNvPr id="1102" name="Shape 1102"/>
          <p:cNvSpPr/>
          <p:nvPr/>
        </p:nvSpPr>
        <p:spPr>
          <a:xfrm>
            <a:off x="2478550" y="270488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shader graph eval</a:t>
            </a:r>
          </a:p>
        </p:txBody>
      </p:sp>
      <p:sp>
        <p:nvSpPr>
          <p:cNvPr id="1103" name="Shape 1103"/>
          <p:cNvSpPr/>
          <p:nvPr/>
        </p:nvSpPr>
        <p:spPr>
          <a:xfrm>
            <a:off x="2478500" y="2935501"/>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texture eval</a:t>
            </a:r>
          </a:p>
        </p:txBody>
      </p:sp>
      <p:sp>
        <p:nvSpPr>
          <p:cNvPr id="1104" name="Shape 1104"/>
          <p:cNvSpPr/>
          <p:nvPr/>
        </p:nvSpPr>
        <p:spPr>
          <a:xfrm>
            <a:off x="2478550" y="316613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integration</a:t>
            </a:r>
          </a:p>
        </p:txBody>
      </p:sp>
      <p:sp>
        <p:nvSpPr>
          <p:cNvPr id="1105" name="Shape 1105"/>
          <p:cNvSpPr/>
          <p:nvPr/>
        </p:nvSpPr>
        <p:spPr>
          <a:xfrm>
            <a:off x="2124050" y="4307776"/>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Radiance Queue Handler</a:t>
            </a:r>
          </a:p>
        </p:txBody>
      </p:sp>
      <p:sp>
        <p:nvSpPr>
          <p:cNvPr id="1106" name="Shape 1106"/>
          <p:cNvSpPr/>
          <p:nvPr/>
        </p:nvSpPr>
        <p:spPr>
          <a:xfrm>
            <a:off x="5562550" y="156880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Primary Ray Queue</a:t>
            </a:r>
          </a:p>
        </p:txBody>
      </p:sp>
      <p:sp>
        <p:nvSpPr>
          <p:cNvPr id="1107" name="Shape 1107"/>
          <p:cNvSpPr/>
          <p:nvPr/>
        </p:nvSpPr>
        <p:spPr>
          <a:xfrm>
            <a:off x="5562550" y="2128751"/>
            <a:ext cx="1457400" cy="336900"/>
          </a:xfrm>
          <a:prstGeom prst="can">
            <a:avLst>
              <a:gd name="adj" fmla="val 25000"/>
            </a:avLst>
          </a:prstGeom>
          <a:solidFill>
            <a:srgbClr val="E6B8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Shade Queue (shared)</a:t>
            </a:r>
          </a:p>
        </p:txBody>
      </p:sp>
      <p:sp>
        <p:nvSpPr>
          <p:cNvPr id="1108" name="Shape 1108"/>
          <p:cNvSpPr/>
          <p:nvPr/>
        </p:nvSpPr>
        <p:spPr>
          <a:xfrm>
            <a:off x="5562550" y="38086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Radiance Queue</a:t>
            </a:r>
          </a:p>
        </p:txBody>
      </p:sp>
      <p:sp>
        <p:nvSpPr>
          <p:cNvPr id="1109" name="Shape 1109"/>
          <p:cNvSpPr/>
          <p:nvPr/>
        </p:nvSpPr>
        <p:spPr>
          <a:xfrm>
            <a:off x="3085250" y="1400351"/>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sp>
        <p:nvSpPr>
          <p:cNvPr id="1110" name="Shape 1110"/>
          <p:cNvSpPr/>
          <p:nvPr/>
        </p:nvSpPr>
        <p:spPr>
          <a:xfrm>
            <a:off x="5562550" y="4328625"/>
            <a:ext cx="1457400" cy="258300"/>
          </a:xfrm>
          <a:prstGeom prst="roundRect">
            <a:avLst>
              <a:gd name="adj" fmla="val 16667"/>
            </a:avLst>
          </a:prstGeom>
          <a:solidFill>
            <a:srgbClr val="D9D2E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Frame Buffer</a:t>
            </a:r>
          </a:p>
        </p:txBody>
      </p:sp>
      <p:cxnSp>
        <p:nvCxnSpPr>
          <p:cNvPr id="1111" name="Shape 1111"/>
          <p:cNvCxnSpPr>
            <a:stCxn id="1109" idx="3"/>
            <a:endCxn id="1106" idx="2"/>
          </p:cNvCxnSpPr>
          <p:nvPr/>
        </p:nvCxnSpPr>
        <p:spPr>
          <a:xfrm>
            <a:off x="4126250" y="1568800"/>
            <a:ext cx="1436400" cy="168600"/>
          </a:xfrm>
          <a:prstGeom prst="straightConnector1">
            <a:avLst/>
          </a:prstGeom>
          <a:noFill/>
          <a:ln w="9525" cap="flat" cmpd="sng">
            <a:solidFill>
              <a:srgbClr val="000000"/>
            </a:solidFill>
            <a:prstDash val="solid"/>
            <a:round/>
            <a:headEnd type="none" w="lg" len="lg"/>
            <a:tailEnd type="triangle" w="lg" len="lg"/>
          </a:ln>
        </p:spPr>
      </p:cxnSp>
      <p:cxnSp>
        <p:nvCxnSpPr>
          <p:cNvPr id="1112" name="Shape 1112"/>
          <p:cNvCxnSpPr>
            <a:stCxn id="1099" idx="3"/>
            <a:endCxn id="1108" idx="2"/>
          </p:cNvCxnSpPr>
          <p:nvPr/>
        </p:nvCxnSpPr>
        <p:spPr>
          <a:xfrm>
            <a:off x="4126250" y="1965875"/>
            <a:ext cx="1436400" cy="2011200"/>
          </a:xfrm>
          <a:prstGeom prst="straightConnector1">
            <a:avLst/>
          </a:prstGeom>
          <a:noFill/>
          <a:ln w="9525" cap="flat" cmpd="sng">
            <a:solidFill>
              <a:srgbClr val="000000"/>
            </a:solidFill>
            <a:prstDash val="solid"/>
            <a:round/>
            <a:headEnd type="none" w="lg" len="lg"/>
            <a:tailEnd type="triangle" w="lg" len="lg"/>
          </a:ln>
        </p:spPr>
      </p:cxnSp>
      <p:cxnSp>
        <p:nvCxnSpPr>
          <p:cNvPr id="1113" name="Shape 1113"/>
          <p:cNvCxnSpPr>
            <a:stCxn id="1099" idx="3"/>
            <a:endCxn id="1107" idx="2"/>
          </p:cNvCxnSpPr>
          <p:nvPr/>
        </p:nvCxnSpPr>
        <p:spPr>
          <a:xfrm>
            <a:off x="4126250" y="1965875"/>
            <a:ext cx="1436400" cy="331200"/>
          </a:xfrm>
          <a:prstGeom prst="straightConnector1">
            <a:avLst/>
          </a:prstGeom>
          <a:noFill/>
          <a:ln w="9525" cap="flat" cmpd="sng">
            <a:solidFill>
              <a:srgbClr val="000000"/>
            </a:solidFill>
            <a:prstDash val="solid"/>
            <a:round/>
            <a:headEnd type="none" w="lg" len="lg"/>
            <a:tailEnd type="triangle" w="lg" len="lg"/>
          </a:ln>
        </p:spPr>
      </p:cxnSp>
      <p:cxnSp>
        <p:nvCxnSpPr>
          <p:cNvPr id="1114" name="Shape 1114"/>
          <p:cNvCxnSpPr>
            <a:stCxn id="1105" idx="3"/>
            <a:endCxn id="1110" idx="1"/>
          </p:cNvCxnSpPr>
          <p:nvPr/>
        </p:nvCxnSpPr>
        <p:spPr>
          <a:xfrm>
            <a:off x="4126250" y="4457775"/>
            <a:ext cx="1436400" cy="0"/>
          </a:xfrm>
          <a:prstGeom prst="straightConnector1">
            <a:avLst/>
          </a:prstGeom>
          <a:noFill/>
          <a:ln w="9525" cap="flat" cmpd="sng">
            <a:solidFill>
              <a:srgbClr val="000000"/>
            </a:solidFill>
            <a:prstDash val="solid"/>
            <a:round/>
            <a:headEnd type="none" w="lg" len="lg"/>
            <a:tailEnd type="triangle" w="lg" len="lg"/>
          </a:ln>
        </p:spPr>
      </p:cxnSp>
      <p:cxnSp>
        <p:nvCxnSpPr>
          <p:cNvPr id="1115" name="Shape 1115"/>
          <p:cNvCxnSpPr/>
          <p:nvPr/>
        </p:nvCxnSpPr>
        <p:spPr>
          <a:xfrm flipH="1">
            <a:off x="4119050" y="1815800"/>
            <a:ext cx="1420800" cy="150000"/>
          </a:xfrm>
          <a:prstGeom prst="straightConnector1">
            <a:avLst/>
          </a:prstGeom>
          <a:noFill/>
          <a:ln w="9525" cap="flat" cmpd="sng">
            <a:solidFill>
              <a:srgbClr val="000000"/>
            </a:solidFill>
            <a:prstDash val="dash"/>
            <a:round/>
            <a:headEnd type="none" w="lg" len="lg"/>
            <a:tailEnd type="triangle" w="lg" len="lg"/>
          </a:ln>
        </p:spPr>
      </p:cxnSp>
      <p:cxnSp>
        <p:nvCxnSpPr>
          <p:cNvPr id="1116" name="Shape 1116"/>
          <p:cNvCxnSpPr/>
          <p:nvPr/>
        </p:nvCxnSpPr>
        <p:spPr>
          <a:xfrm flipH="1">
            <a:off x="4082450" y="2376262"/>
            <a:ext cx="1494000" cy="159600"/>
          </a:xfrm>
          <a:prstGeom prst="straightConnector1">
            <a:avLst/>
          </a:prstGeom>
          <a:noFill/>
          <a:ln w="19050" cap="flat" cmpd="sng">
            <a:solidFill>
              <a:srgbClr val="FF0000"/>
            </a:solidFill>
            <a:prstDash val="dash"/>
            <a:round/>
            <a:headEnd type="none" w="lg" len="lg"/>
            <a:tailEnd type="triangle" w="lg" len="lg"/>
          </a:ln>
        </p:spPr>
      </p:cxnSp>
      <p:cxnSp>
        <p:nvCxnSpPr>
          <p:cNvPr id="1117" name="Shape 1117"/>
          <p:cNvCxnSpPr>
            <a:endCxn id="1105" idx="3"/>
          </p:cNvCxnSpPr>
          <p:nvPr/>
        </p:nvCxnSpPr>
        <p:spPr>
          <a:xfrm flipH="1">
            <a:off x="4126250" y="4032075"/>
            <a:ext cx="1408800" cy="425700"/>
          </a:xfrm>
          <a:prstGeom prst="straightConnector1">
            <a:avLst/>
          </a:prstGeom>
          <a:noFill/>
          <a:ln w="9525" cap="flat" cmpd="sng">
            <a:solidFill>
              <a:srgbClr val="000000"/>
            </a:solidFill>
            <a:prstDash val="dash"/>
            <a:round/>
            <a:headEnd type="none" w="lg" len="lg"/>
            <a:tailEnd type="triangle" w="lg" len="lg"/>
          </a:ln>
        </p:spPr>
      </p:cxnSp>
      <p:sp>
        <p:nvSpPr>
          <p:cNvPr id="1118" name="Shape 1118"/>
          <p:cNvSpPr txBox="1"/>
          <p:nvPr/>
        </p:nvSpPr>
        <p:spPr>
          <a:xfrm>
            <a:off x="2573700" y="466325"/>
            <a:ext cx="3996600" cy="597600"/>
          </a:xfrm>
          <a:prstGeom prst="rect">
            <a:avLst/>
          </a:prstGeom>
          <a:noFill/>
          <a:ln>
            <a:noFill/>
          </a:ln>
        </p:spPr>
        <p:txBody>
          <a:bodyPr lIns="91425" tIns="91425" rIns="91425" bIns="91425" anchor="t" anchorCtr="0">
            <a:noAutofit/>
          </a:bodyPr>
          <a:lstStyle/>
          <a:p>
            <a:pPr lvl="0" rtl="0">
              <a:spcBef>
                <a:spcPts val="0"/>
              </a:spcBef>
              <a:buNone/>
            </a:pPr>
            <a:r>
              <a:rPr lang="en" sz="2800"/>
              <a:t>Vectorized Path Tracing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1122"/>
        <p:cNvGrpSpPr/>
        <p:nvPr/>
      </p:nvGrpSpPr>
      <p:grpSpPr>
        <a:xfrm>
          <a:off x="0" y="0"/>
          <a:ext cx="0" cy="0"/>
          <a:chOff x="0" y="0"/>
          <a:chExt cx="0" cy="0"/>
        </a:xfrm>
      </p:grpSpPr>
      <p:sp>
        <p:nvSpPr>
          <p:cNvPr id="1123" name="Shape 1123"/>
          <p:cNvSpPr/>
          <p:nvPr/>
        </p:nvSpPr>
        <p:spPr>
          <a:xfrm>
            <a:off x="2124050" y="1815875"/>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Primary Ray Queue Handler</a:t>
            </a:r>
          </a:p>
        </p:txBody>
      </p:sp>
      <p:sp>
        <p:nvSpPr>
          <p:cNvPr id="1124" name="Shape 1124"/>
          <p:cNvSpPr/>
          <p:nvPr/>
        </p:nvSpPr>
        <p:spPr>
          <a:xfrm>
            <a:off x="2124050" y="2194501"/>
            <a:ext cx="2002200" cy="1277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Shade Queue Handler</a:t>
            </a:r>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1125" name="Shape 1125"/>
          <p:cNvSpPr/>
          <p:nvPr/>
        </p:nvSpPr>
        <p:spPr>
          <a:xfrm>
            <a:off x="2478500" y="2474262"/>
            <a:ext cx="1592700" cy="1776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Radix sort queue entries</a:t>
            </a:r>
          </a:p>
        </p:txBody>
      </p:sp>
      <p:sp>
        <p:nvSpPr>
          <p:cNvPr id="1126" name="Shape 1126"/>
          <p:cNvSpPr/>
          <p:nvPr/>
        </p:nvSpPr>
        <p:spPr>
          <a:xfrm>
            <a:off x="2478550" y="270488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shader graph eval</a:t>
            </a:r>
          </a:p>
        </p:txBody>
      </p:sp>
      <p:sp>
        <p:nvSpPr>
          <p:cNvPr id="1127" name="Shape 1127"/>
          <p:cNvSpPr/>
          <p:nvPr/>
        </p:nvSpPr>
        <p:spPr>
          <a:xfrm>
            <a:off x="2478500" y="2935501"/>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texture eval</a:t>
            </a:r>
          </a:p>
        </p:txBody>
      </p:sp>
      <p:sp>
        <p:nvSpPr>
          <p:cNvPr id="1128" name="Shape 1128"/>
          <p:cNvSpPr/>
          <p:nvPr/>
        </p:nvSpPr>
        <p:spPr>
          <a:xfrm>
            <a:off x="2478550" y="316613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integration</a:t>
            </a:r>
          </a:p>
        </p:txBody>
      </p:sp>
      <p:sp>
        <p:nvSpPr>
          <p:cNvPr id="1129" name="Shape 1129"/>
          <p:cNvSpPr/>
          <p:nvPr/>
        </p:nvSpPr>
        <p:spPr>
          <a:xfrm>
            <a:off x="2124050" y="4307776"/>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Radiance Queue Handler</a:t>
            </a:r>
          </a:p>
        </p:txBody>
      </p:sp>
      <p:sp>
        <p:nvSpPr>
          <p:cNvPr id="1130" name="Shape 1130"/>
          <p:cNvSpPr/>
          <p:nvPr/>
        </p:nvSpPr>
        <p:spPr>
          <a:xfrm>
            <a:off x="5562550" y="156880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Primary Ray Queue</a:t>
            </a:r>
          </a:p>
        </p:txBody>
      </p:sp>
      <p:sp>
        <p:nvSpPr>
          <p:cNvPr id="1131" name="Shape 1131"/>
          <p:cNvSpPr/>
          <p:nvPr/>
        </p:nvSpPr>
        <p:spPr>
          <a:xfrm>
            <a:off x="5562550" y="2128751"/>
            <a:ext cx="1457400" cy="336900"/>
          </a:xfrm>
          <a:prstGeom prst="can">
            <a:avLst>
              <a:gd name="adj" fmla="val 25000"/>
            </a:avLst>
          </a:prstGeom>
          <a:solidFill>
            <a:srgbClr val="E6B8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Shade Queue (shared)</a:t>
            </a:r>
          </a:p>
        </p:txBody>
      </p:sp>
      <p:sp>
        <p:nvSpPr>
          <p:cNvPr id="1132" name="Shape 1132"/>
          <p:cNvSpPr/>
          <p:nvPr/>
        </p:nvSpPr>
        <p:spPr>
          <a:xfrm>
            <a:off x="5562550" y="38086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Radiance Queue</a:t>
            </a:r>
          </a:p>
        </p:txBody>
      </p:sp>
      <p:sp>
        <p:nvSpPr>
          <p:cNvPr id="1133" name="Shape 1133"/>
          <p:cNvSpPr/>
          <p:nvPr/>
        </p:nvSpPr>
        <p:spPr>
          <a:xfrm>
            <a:off x="3085250" y="1400351"/>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sp>
        <p:nvSpPr>
          <p:cNvPr id="1134" name="Shape 1134"/>
          <p:cNvSpPr/>
          <p:nvPr/>
        </p:nvSpPr>
        <p:spPr>
          <a:xfrm>
            <a:off x="5562550" y="4328625"/>
            <a:ext cx="1457400" cy="258300"/>
          </a:xfrm>
          <a:prstGeom prst="roundRect">
            <a:avLst>
              <a:gd name="adj" fmla="val 16667"/>
            </a:avLst>
          </a:prstGeom>
          <a:solidFill>
            <a:srgbClr val="D9D2E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Frame Buffer</a:t>
            </a:r>
          </a:p>
        </p:txBody>
      </p:sp>
      <p:cxnSp>
        <p:nvCxnSpPr>
          <p:cNvPr id="1135" name="Shape 1135"/>
          <p:cNvCxnSpPr>
            <a:stCxn id="1133" idx="3"/>
            <a:endCxn id="1130" idx="2"/>
          </p:cNvCxnSpPr>
          <p:nvPr/>
        </p:nvCxnSpPr>
        <p:spPr>
          <a:xfrm>
            <a:off x="4126250" y="1568800"/>
            <a:ext cx="1436400" cy="168600"/>
          </a:xfrm>
          <a:prstGeom prst="straightConnector1">
            <a:avLst/>
          </a:prstGeom>
          <a:noFill/>
          <a:ln w="9525" cap="flat" cmpd="sng">
            <a:solidFill>
              <a:srgbClr val="000000"/>
            </a:solidFill>
            <a:prstDash val="solid"/>
            <a:round/>
            <a:headEnd type="none" w="lg" len="lg"/>
            <a:tailEnd type="triangle" w="lg" len="lg"/>
          </a:ln>
        </p:spPr>
      </p:cxnSp>
      <p:cxnSp>
        <p:nvCxnSpPr>
          <p:cNvPr id="1136" name="Shape 1136"/>
          <p:cNvCxnSpPr>
            <a:stCxn id="1123" idx="3"/>
            <a:endCxn id="1132" idx="2"/>
          </p:cNvCxnSpPr>
          <p:nvPr/>
        </p:nvCxnSpPr>
        <p:spPr>
          <a:xfrm>
            <a:off x="4126250" y="1965875"/>
            <a:ext cx="1436400" cy="2011200"/>
          </a:xfrm>
          <a:prstGeom prst="straightConnector1">
            <a:avLst/>
          </a:prstGeom>
          <a:noFill/>
          <a:ln w="9525" cap="flat" cmpd="sng">
            <a:solidFill>
              <a:srgbClr val="000000"/>
            </a:solidFill>
            <a:prstDash val="solid"/>
            <a:round/>
            <a:headEnd type="none" w="lg" len="lg"/>
            <a:tailEnd type="triangle" w="lg" len="lg"/>
          </a:ln>
        </p:spPr>
      </p:cxnSp>
      <p:cxnSp>
        <p:nvCxnSpPr>
          <p:cNvPr id="1137" name="Shape 1137"/>
          <p:cNvCxnSpPr>
            <a:stCxn id="1123" idx="3"/>
            <a:endCxn id="1131" idx="2"/>
          </p:cNvCxnSpPr>
          <p:nvPr/>
        </p:nvCxnSpPr>
        <p:spPr>
          <a:xfrm>
            <a:off x="4126250" y="1965875"/>
            <a:ext cx="1436400" cy="331200"/>
          </a:xfrm>
          <a:prstGeom prst="straightConnector1">
            <a:avLst/>
          </a:prstGeom>
          <a:noFill/>
          <a:ln w="9525" cap="flat" cmpd="sng">
            <a:solidFill>
              <a:srgbClr val="000000"/>
            </a:solidFill>
            <a:prstDash val="solid"/>
            <a:round/>
            <a:headEnd type="none" w="lg" len="lg"/>
            <a:tailEnd type="triangle" w="lg" len="lg"/>
          </a:ln>
        </p:spPr>
      </p:cxnSp>
      <p:cxnSp>
        <p:nvCxnSpPr>
          <p:cNvPr id="1138" name="Shape 1138"/>
          <p:cNvCxnSpPr>
            <a:stCxn id="1128" idx="3"/>
            <a:endCxn id="1132" idx="2"/>
          </p:cNvCxnSpPr>
          <p:nvPr/>
        </p:nvCxnSpPr>
        <p:spPr>
          <a:xfrm>
            <a:off x="4071250" y="3254938"/>
            <a:ext cx="1491300" cy="722100"/>
          </a:xfrm>
          <a:prstGeom prst="straightConnector1">
            <a:avLst/>
          </a:prstGeom>
          <a:noFill/>
          <a:ln w="19050" cap="flat" cmpd="sng">
            <a:solidFill>
              <a:srgbClr val="FF0000"/>
            </a:solidFill>
            <a:prstDash val="solid"/>
            <a:round/>
            <a:headEnd type="none" w="lg" len="lg"/>
            <a:tailEnd type="triangle" w="lg" len="lg"/>
          </a:ln>
        </p:spPr>
      </p:cxnSp>
      <p:cxnSp>
        <p:nvCxnSpPr>
          <p:cNvPr id="1139" name="Shape 1139"/>
          <p:cNvCxnSpPr>
            <a:stCxn id="1129" idx="3"/>
            <a:endCxn id="1134" idx="1"/>
          </p:cNvCxnSpPr>
          <p:nvPr/>
        </p:nvCxnSpPr>
        <p:spPr>
          <a:xfrm>
            <a:off x="4126250" y="4457775"/>
            <a:ext cx="1436400" cy="0"/>
          </a:xfrm>
          <a:prstGeom prst="straightConnector1">
            <a:avLst/>
          </a:prstGeom>
          <a:noFill/>
          <a:ln w="9525" cap="flat" cmpd="sng">
            <a:solidFill>
              <a:srgbClr val="000000"/>
            </a:solidFill>
            <a:prstDash val="solid"/>
            <a:round/>
            <a:headEnd type="none" w="lg" len="lg"/>
            <a:tailEnd type="triangle" w="lg" len="lg"/>
          </a:ln>
        </p:spPr>
      </p:cxnSp>
      <p:cxnSp>
        <p:nvCxnSpPr>
          <p:cNvPr id="1140" name="Shape 1140"/>
          <p:cNvCxnSpPr/>
          <p:nvPr/>
        </p:nvCxnSpPr>
        <p:spPr>
          <a:xfrm flipH="1">
            <a:off x="4119050" y="1815800"/>
            <a:ext cx="1420800" cy="150000"/>
          </a:xfrm>
          <a:prstGeom prst="straightConnector1">
            <a:avLst/>
          </a:prstGeom>
          <a:noFill/>
          <a:ln w="9525" cap="flat" cmpd="sng">
            <a:solidFill>
              <a:srgbClr val="000000"/>
            </a:solidFill>
            <a:prstDash val="dash"/>
            <a:round/>
            <a:headEnd type="none" w="lg" len="lg"/>
            <a:tailEnd type="triangle" w="lg" len="lg"/>
          </a:ln>
        </p:spPr>
      </p:cxnSp>
      <p:cxnSp>
        <p:nvCxnSpPr>
          <p:cNvPr id="1141" name="Shape 1141"/>
          <p:cNvCxnSpPr/>
          <p:nvPr/>
        </p:nvCxnSpPr>
        <p:spPr>
          <a:xfrm flipH="1">
            <a:off x="4082450" y="2376262"/>
            <a:ext cx="1494000" cy="159600"/>
          </a:xfrm>
          <a:prstGeom prst="straightConnector1">
            <a:avLst/>
          </a:prstGeom>
          <a:noFill/>
          <a:ln w="9525" cap="flat" cmpd="sng">
            <a:solidFill>
              <a:srgbClr val="000000"/>
            </a:solidFill>
            <a:prstDash val="dash"/>
            <a:round/>
            <a:headEnd type="none" w="lg" len="lg"/>
            <a:tailEnd type="triangle" w="lg" len="lg"/>
          </a:ln>
        </p:spPr>
      </p:cxnSp>
      <p:cxnSp>
        <p:nvCxnSpPr>
          <p:cNvPr id="1142" name="Shape 1142"/>
          <p:cNvCxnSpPr>
            <a:endCxn id="1129" idx="3"/>
          </p:cNvCxnSpPr>
          <p:nvPr/>
        </p:nvCxnSpPr>
        <p:spPr>
          <a:xfrm flipH="1">
            <a:off x="4126250" y="4032075"/>
            <a:ext cx="1408800" cy="425700"/>
          </a:xfrm>
          <a:prstGeom prst="straightConnector1">
            <a:avLst/>
          </a:prstGeom>
          <a:noFill/>
          <a:ln w="9525" cap="flat" cmpd="sng">
            <a:solidFill>
              <a:srgbClr val="000000"/>
            </a:solidFill>
            <a:prstDash val="dash"/>
            <a:round/>
            <a:headEnd type="none" w="lg" len="lg"/>
            <a:tailEnd type="triangle" w="lg" len="lg"/>
          </a:ln>
        </p:spPr>
      </p:cxnSp>
      <p:sp>
        <p:nvSpPr>
          <p:cNvPr id="1143" name="Shape 1143"/>
          <p:cNvSpPr txBox="1"/>
          <p:nvPr/>
        </p:nvSpPr>
        <p:spPr>
          <a:xfrm>
            <a:off x="2573700" y="466325"/>
            <a:ext cx="3996600" cy="597600"/>
          </a:xfrm>
          <a:prstGeom prst="rect">
            <a:avLst/>
          </a:prstGeom>
          <a:noFill/>
          <a:ln>
            <a:noFill/>
          </a:ln>
        </p:spPr>
        <p:txBody>
          <a:bodyPr lIns="91425" tIns="91425" rIns="91425" bIns="91425" anchor="t" anchorCtr="0">
            <a:noAutofit/>
          </a:bodyPr>
          <a:lstStyle/>
          <a:p>
            <a:pPr lvl="0" rtl="0">
              <a:spcBef>
                <a:spcPts val="0"/>
              </a:spcBef>
              <a:buNone/>
            </a:pPr>
            <a:r>
              <a:rPr lang="en" sz="2800"/>
              <a:t>Vectorized Path Tracing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1147"/>
        <p:cNvGrpSpPr/>
        <p:nvPr/>
      </p:nvGrpSpPr>
      <p:grpSpPr>
        <a:xfrm>
          <a:off x="0" y="0"/>
          <a:ext cx="0" cy="0"/>
          <a:chOff x="0" y="0"/>
          <a:chExt cx="0" cy="0"/>
        </a:xfrm>
      </p:grpSpPr>
      <p:sp>
        <p:nvSpPr>
          <p:cNvPr id="1148" name="Shape 1148"/>
          <p:cNvSpPr/>
          <p:nvPr/>
        </p:nvSpPr>
        <p:spPr>
          <a:xfrm>
            <a:off x="2124050" y="1815875"/>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Primary Ray Queue Handler</a:t>
            </a:r>
          </a:p>
        </p:txBody>
      </p:sp>
      <p:sp>
        <p:nvSpPr>
          <p:cNvPr id="1149" name="Shape 1149"/>
          <p:cNvSpPr/>
          <p:nvPr/>
        </p:nvSpPr>
        <p:spPr>
          <a:xfrm>
            <a:off x="2124050" y="2194501"/>
            <a:ext cx="2002200" cy="1277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Shade Queue Handler</a:t>
            </a:r>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1150" name="Shape 1150"/>
          <p:cNvSpPr/>
          <p:nvPr/>
        </p:nvSpPr>
        <p:spPr>
          <a:xfrm>
            <a:off x="2478500" y="2474262"/>
            <a:ext cx="1592700" cy="1776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Radix sort queue entries</a:t>
            </a:r>
          </a:p>
        </p:txBody>
      </p:sp>
      <p:sp>
        <p:nvSpPr>
          <p:cNvPr id="1151" name="Shape 1151"/>
          <p:cNvSpPr/>
          <p:nvPr/>
        </p:nvSpPr>
        <p:spPr>
          <a:xfrm>
            <a:off x="2478550" y="270488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shader graph eval</a:t>
            </a:r>
          </a:p>
        </p:txBody>
      </p:sp>
      <p:sp>
        <p:nvSpPr>
          <p:cNvPr id="1152" name="Shape 1152"/>
          <p:cNvSpPr/>
          <p:nvPr/>
        </p:nvSpPr>
        <p:spPr>
          <a:xfrm>
            <a:off x="2478500" y="2935501"/>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texture eval</a:t>
            </a:r>
          </a:p>
        </p:txBody>
      </p:sp>
      <p:sp>
        <p:nvSpPr>
          <p:cNvPr id="1153" name="Shape 1153"/>
          <p:cNvSpPr/>
          <p:nvPr/>
        </p:nvSpPr>
        <p:spPr>
          <a:xfrm>
            <a:off x="2478550" y="316613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integration</a:t>
            </a:r>
          </a:p>
        </p:txBody>
      </p:sp>
      <p:sp>
        <p:nvSpPr>
          <p:cNvPr id="1154" name="Shape 1154"/>
          <p:cNvSpPr/>
          <p:nvPr/>
        </p:nvSpPr>
        <p:spPr>
          <a:xfrm>
            <a:off x="2124050" y="4307776"/>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Radiance Queue Handler</a:t>
            </a:r>
          </a:p>
        </p:txBody>
      </p:sp>
      <p:sp>
        <p:nvSpPr>
          <p:cNvPr id="1155" name="Shape 1155"/>
          <p:cNvSpPr/>
          <p:nvPr/>
        </p:nvSpPr>
        <p:spPr>
          <a:xfrm>
            <a:off x="5562550" y="156880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Primary Ray Queue</a:t>
            </a:r>
          </a:p>
        </p:txBody>
      </p:sp>
      <p:sp>
        <p:nvSpPr>
          <p:cNvPr id="1156" name="Shape 1156"/>
          <p:cNvSpPr/>
          <p:nvPr/>
        </p:nvSpPr>
        <p:spPr>
          <a:xfrm>
            <a:off x="5562550" y="2128751"/>
            <a:ext cx="1457400" cy="336900"/>
          </a:xfrm>
          <a:prstGeom prst="can">
            <a:avLst>
              <a:gd name="adj" fmla="val 25000"/>
            </a:avLst>
          </a:prstGeom>
          <a:solidFill>
            <a:srgbClr val="E6B8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Shade Queue (shared)</a:t>
            </a:r>
          </a:p>
        </p:txBody>
      </p:sp>
      <p:sp>
        <p:nvSpPr>
          <p:cNvPr id="1157" name="Shape 1157"/>
          <p:cNvSpPr/>
          <p:nvPr/>
        </p:nvSpPr>
        <p:spPr>
          <a:xfrm>
            <a:off x="5562550" y="2688701"/>
            <a:ext cx="1457400" cy="336900"/>
          </a:xfrm>
          <a:prstGeom prst="can">
            <a:avLst>
              <a:gd name="adj" fmla="val 25000"/>
            </a:avLst>
          </a:prstGeom>
          <a:solidFill>
            <a:srgbClr val="D9EAD3"/>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Incoherent Ray Queue</a:t>
            </a:r>
          </a:p>
        </p:txBody>
      </p:sp>
      <p:sp>
        <p:nvSpPr>
          <p:cNvPr id="1158" name="Shape 1158"/>
          <p:cNvSpPr/>
          <p:nvPr/>
        </p:nvSpPr>
        <p:spPr>
          <a:xfrm>
            <a:off x="5562550" y="38086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Radiance Queue</a:t>
            </a:r>
          </a:p>
        </p:txBody>
      </p:sp>
      <p:sp>
        <p:nvSpPr>
          <p:cNvPr id="1159" name="Shape 1159"/>
          <p:cNvSpPr/>
          <p:nvPr/>
        </p:nvSpPr>
        <p:spPr>
          <a:xfrm>
            <a:off x="3085250" y="1400351"/>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sp>
        <p:nvSpPr>
          <p:cNvPr id="1160" name="Shape 1160"/>
          <p:cNvSpPr/>
          <p:nvPr/>
        </p:nvSpPr>
        <p:spPr>
          <a:xfrm>
            <a:off x="5562550" y="4328625"/>
            <a:ext cx="1457400" cy="258300"/>
          </a:xfrm>
          <a:prstGeom prst="roundRect">
            <a:avLst>
              <a:gd name="adj" fmla="val 16667"/>
            </a:avLst>
          </a:prstGeom>
          <a:solidFill>
            <a:srgbClr val="D9D2E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Frame Buffer</a:t>
            </a:r>
          </a:p>
        </p:txBody>
      </p:sp>
      <p:cxnSp>
        <p:nvCxnSpPr>
          <p:cNvPr id="1161" name="Shape 1161"/>
          <p:cNvCxnSpPr>
            <a:stCxn id="1159" idx="3"/>
            <a:endCxn id="1155" idx="2"/>
          </p:cNvCxnSpPr>
          <p:nvPr/>
        </p:nvCxnSpPr>
        <p:spPr>
          <a:xfrm>
            <a:off x="4126250" y="1568800"/>
            <a:ext cx="1436400" cy="168600"/>
          </a:xfrm>
          <a:prstGeom prst="straightConnector1">
            <a:avLst/>
          </a:prstGeom>
          <a:noFill/>
          <a:ln w="9525" cap="flat" cmpd="sng">
            <a:solidFill>
              <a:srgbClr val="000000"/>
            </a:solidFill>
            <a:prstDash val="solid"/>
            <a:round/>
            <a:headEnd type="none" w="lg" len="lg"/>
            <a:tailEnd type="triangle" w="lg" len="lg"/>
          </a:ln>
        </p:spPr>
      </p:cxnSp>
      <p:cxnSp>
        <p:nvCxnSpPr>
          <p:cNvPr id="1162" name="Shape 1162"/>
          <p:cNvCxnSpPr>
            <a:stCxn id="1148" idx="3"/>
            <a:endCxn id="1158" idx="2"/>
          </p:cNvCxnSpPr>
          <p:nvPr/>
        </p:nvCxnSpPr>
        <p:spPr>
          <a:xfrm>
            <a:off x="4126250" y="1965875"/>
            <a:ext cx="1436400" cy="2011200"/>
          </a:xfrm>
          <a:prstGeom prst="straightConnector1">
            <a:avLst/>
          </a:prstGeom>
          <a:noFill/>
          <a:ln w="9525" cap="flat" cmpd="sng">
            <a:solidFill>
              <a:srgbClr val="000000"/>
            </a:solidFill>
            <a:prstDash val="solid"/>
            <a:round/>
            <a:headEnd type="none" w="lg" len="lg"/>
            <a:tailEnd type="triangle" w="lg" len="lg"/>
          </a:ln>
        </p:spPr>
      </p:cxnSp>
      <p:cxnSp>
        <p:nvCxnSpPr>
          <p:cNvPr id="1163" name="Shape 1163"/>
          <p:cNvCxnSpPr>
            <a:stCxn id="1148" idx="3"/>
            <a:endCxn id="1156" idx="2"/>
          </p:cNvCxnSpPr>
          <p:nvPr/>
        </p:nvCxnSpPr>
        <p:spPr>
          <a:xfrm>
            <a:off x="4126250" y="1965875"/>
            <a:ext cx="1436400" cy="331200"/>
          </a:xfrm>
          <a:prstGeom prst="straightConnector1">
            <a:avLst/>
          </a:prstGeom>
          <a:noFill/>
          <a:ln w="9525" cap="flat" cmpd="sng">
            <a:solidFill>
              <a:srgbClr val="000000"/>
            </a:solidFill>
            <a:prstDash val="solid"/>
            <a:round/>
            <a:headEnd type="none" w="lg" len="lg"/>
            <a:tailEnd type="triangle" w="lg" len="lg"/>
          </a:ln>
        </p:spPr>
      </p:cxnSp>
      <p:cxnSp>
        <p:nvCxnSpPr>
          <p:cNvPr id="1164" name="Shape 1164"/>
          <p:cNvCxnSpPr>
            <a:stCxn id="1153" idx="3"/>
            <a:endCxn id="1157" idx="2"/>
          </p:cNvCxnSpPr>
          <p:nvPr/>
        </p:nvCxnSpPr>
        <p:spPr>
          <a:xfrm rot="10800000" flipH="1">
            <a:off x="4071250" y="2857137"/>
            <a:ext cx="1491300" cy="397800"/>
          </a:xfrm>
          <a:prstGeom prst="straightConnector1">
            <a:avLst/>
          </a:prstGeom>
          <a:noFill/>
          <a:ln w="19050" cap="flat" cmpd="sng">
            <a:solidFill>
              <a:srgbClr val="FF0000"/>
            </a:solidFill>
            <a:prstDash val="solid"/>
            <a:round/>
            <a:headEnd type="none" w="lg" len="lg"/>
            <a:tailEnd type="triangle" w="lg" len="lg"/>
          </a:ln>
        </p:spPr>
      </p:cxnSp>
      <p:cxnSp>
        <p:nvCxnSpPr>
          <p:cNvPr id="1165" name="Shape 1165"/>
          <p:cNvCxnSpPr>
            <a:stCxn id="1153" idx="3"/>
            <a:endCxn id="1158" idx="2"/>
          </p:cNvCxnSpPr>
          <p:nvPr/>
        </p:nvCxnSpPr>
        <p:spPr>
          <a:xfrm>
            <a:off x="4071250" y="3254938"/>
            <a:ext cx="1491300" cy="722100"/>
          </a:xfrm>
          <a:prstGeom prst="straightConnector1">
            <a:avLst/>
          </a:prstGeom>
          <a:noFill/>
          <a:ln w="9525" cap="flat" cmpd="sng">
            <a:solidFill>
              <a:srgbClr val="000000"/>
            </a:solidFill>
            <a:prstDash val="solid"/>
            <a:round/>
            <a:headEnd type="none" w="lg" len="lg"/>
            <a:tailEnd type="triangle" w="lg" len="lg"/>
          </a:ln>
        </p:spPr>
      </p:cxnSp>
      <p:cxnSp>
        <p:nvCxnSpPr>
          <p:cNvPr id="1166" name="Shape 1166"/>
          <p:cNvCxnSpPr>
            <a:stCxn id="1154" idx="3"/>
            <a:endCxn id="1160" idx="1"/>
          </p:cNvCxnSpPr>
          <p:nvPr/>
        </p:nvCxnSpPr>
        <p:spPr>
          <a:xfrm>
            <a:off x="4126250" y="4457775"/>
            <a:ext cx="1436400" cy="0"/>
          </a:xfrm>
          <a:prstGeom prst="straightConnector1">
            <a:avLst/>
          </a:prstGeom>
          <a:noFill/>
          <a:ln w="9525" cap="flat" cmpd="sng">
            <a:solidFill>
              <a:srgbClr val="000000"/>
            </a:solidFill>
            <a:prstDash val="solid"/>
            <a:round/>
            <a:headEnd type="none" w="lg" len="lg"/>
            <a:tailEnd type="triangle" w="lg" len="lg"/>
          </a:ln>
        </p:spPr>
      </p:cxnSp>
      <p:cxnSp>
        <p:nvCxnSpPr>
          <p:cNvPr id="1167" name="Shape 1167"/>
          <p:cNvCxnSpPr/>
          <p:nvPr/>
        </p:nvCxnSpPr>
        <p:spPr>
          <a:xfrm flipH="1">
            <a:off x="4119050" y="1815800"/>
            <a:ext cx="1420800" cy="150000"/>
          </a:xfrm>
          <a:prstGeom prst="straightConnector1">
            <a:avLst/>
          </a:prstGeom>
          <a:noFill/>
          <a:ln w="9525" cap="flat" cmpd="sng">
            <a:solidFill>
              <a:srgbClr val="000000"/>
            </a:solidFill>
            <a:prstDash val="dash"/>
            <a:round/>
            <a:headEnd type="none" w="lg" len="lg"/>
            <a:tailEnd type="triangle" w="lg" len="lg"/>
          </a:ln>
        </p:spPr>
      </p:cxnSp>
      <p:cxnSp>
        <p:nvCxnSpPr>
          <p:cNvPr id="1168" name="Shape 1168"/>
          <p:cNvCxnSpPr/>
          <p:nvPr/>
        </p:nvCxnSpPr>
        <p:spPr>
          <a:xfrm flipH="1">
            <a:off x="4082450" y="2376262"/>
            <a:ext cx="1494000" cy="159600"/>
          </a:xfrm>
          <a:prstGeom prst="straightConnector1">
            <a:avLst/>
          </a:prstGeom>
          <a:noFill/>
          <a:ln w="9525" cap="flat" cmpd="sng">
            <a:solidFill>
              <a:srgbClr val="000000"/>
            </a:solidFill>
            <a:prstDash val="dash"/>
            <a:round/>
            <a:headEnd type="none" w="lg" len="lg"/>
            <a:tailEnd type="triangle" w="lg" len="lg"/>
          </a:ln>
        </p:spPr>
      </p:cxnSp>
      <p:cxnSp>
        <p:nvCxnSpPr>
          <p:cNvPr id="1169" name="Shape 1169"/>
          <p:cNvCxnSpPr>
            <a:endCxn id="1154" idx="3"/>
          </p:cNvCxnSpPr>
          <p:nvPr/>
        </p:nvCxnSpPr>
        <p:spPr>
          <a:xfrm flipH="1">
            <a:off x="4126250" y="4032075"/>
            <a:ext cx="1408800" cy="425700"/>
          </a:xfrm>
          <a:prstGeom prst="straightConnector1">
            <a:avLst/>
          </a:prstGeom>
          <a:noFill/>
          <a:ln w="9525" cap="flat" cmpd="sng">
            <a:solidFill>
              <a:srgbClr val="000000"/>
            </a:solidFill>
            <a:prstDash val="dash"/>
            <a:round/>
            <a:headEnd type="none" w="lg" len="lg"/>
            <a:tailEnd type="triangle" w="lg" len="lg"/>
          </a:ln>
        </p:spPr>
      </p:cxnSp>
      <p:sp>
        <p:nvSpPr>
          <p:cNvPr id="1170" name="Shape 1170"/>
          <p:cNvSpPr txBox="1"/>
          <p:nvPr/>
        </p:nvSpPr>
        <p:spPr>
          <a:xfrm>
            <a:off x="2573700" y="466325"/>
            <a:ext cx="3996600" cy="597600"/>
          </a:xfrm>
          <a:prstGeom prst="rect">
            <a:avLst/>
          </a:prstGeom>
          <a:noFill/>
          <a:ln>
            <a:noFill/>
          </a:ln>
        </p:spPr>
        <p:txBody>
          <a:bodyPr lIns="91425" tIns="91425" rIns="91425" bIns="91425" anchor="t" anchorCtr="0">
            <a:noAutofit/>
          </a:bodyPr>
          <a:lstStyle/>
          <a:p>
            <a:pPr lvl="0" rtl="0">
              <a:spcBef>
                <a:spcPts val="0"/>
              </a:spcBef>
              <a:buNone/>
            </a:pPr>
            <a:r>
              <a:rPr lang="en" sz="2800"/>
              <a:t>Vectorized Path Tracing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1174"/>
        <p:cNvGrpSpPr/>
        <p:nvPr/>
      </p:nvGrpSpPr>
      <p:grpSpPr>
        <a:xfrm>
          <a:off x="0" y="0"/>
          <a:ext cx="0" cy="0"/>
          <a:chOff x="0" y="0"/>
          <a:chExt cx="0" cy="0"/>
        </a:xfrm>
      </p:grpSpPr>
      <p:sp>
        <p:nvSpPr>
          <p:cNvPr id="1175" name="Shape 1175"/>
          <p:cNvSpPr/>
          <p:nvPr/>
        </p:nvSpPr>
        <p:spPr>
          <a:xfrm>
            <a:off x="2124050" y="1815875"/>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Primary Ray Queue Handler</a:t>
            </a:r>
          </a:p>
        </p:txBody>
      </p:sp>
      <p:sp>
        <p:nvSpPr>
          <p:cNvPr id="1176" name="Shape 1176"/>
          <p:cNvSpPr/>
          <p:nvPr/>
        </p:nvSpPr>
        <p:spPr>
          <a:xfrm>
            <a:off x="2124050" y="2194501"/>
            <a:ext cx="2002200" cy="1277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Shade Queue Handler</a:t>
            </a:r>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1177" name="Shape 1177"/>
          <p:cNvSpPr/>
          <p:nvPr/>
        </p:nvSpPr>
        <p:spPr>
          <a:xfrm>
            <a:off x="2130175" y="3550526"/>
            <a:ext cx="2002200" cy="300000"/>
          </a:xfrm>
          <a:prstGeom prst="rect">
            <a:avLst/>
          </a:prstGeom>
          <a:solidFill>
            <a:schemeClr val="lt2"/>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Incoherent Ray Queue Handler</a:t>
            </a:r>
          </a:p>
        </p:txBody>
      </p:sp>
      <p:sp>
        <p:nvSpPr>
          <p:cNvPr id="1178" name="Shape 1178"/>
          <p:cNvSpPr/>
          <p:nvPr/>
        </p:nvSpPr>
        <p:spPr>
          <a:xfrm>
            <a:off x="2478500" y="2474262"/>
            <a:ext cx="1592700" cy="1776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Radix sort queue entries</a:t>
            </a:r>
          </a:p>
        </p:txBody>
      </p:sp>
      <p:sp>
        <p:nvSpPr>
          <p:cNvPr id="1179" name="Shape 1179"/>
          <p:cNvSpPr/>
          <p:nvPr/>
        </p:nvSpPr>
        <p:spPr>
          <a:xfrm>
            <a:off x="2478550" y="270488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shader graph eval</a:t>
            </a:r>
          </a:p>
        </p:txBody>
      </p:sp>
      <p:sp>
        <p:nvSpPr>
          <p:cNvPr id="1180" name="Shape 1180"/>
          <p:cNvSpPr/>
          <p:nvPr/>
        </p:nvSpPr>
        <p:spPr>
          <a:xfrm>
            <a:off x="2478500" y="2935501"/>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texture eval</a:t>
            </a:r>
          </a:p>
        </p:txBody>
      </p:sp>
      <p:sp>
        <p:nvSpPr>
          <p:cNvPr id="1181" name="Shape 1181"/>
          <p:cNvSpPr/>
          <p:nvPr/>
        </p:nvSpPr>
        <p:spPr>
          <a:xfrm>
            <a:off x="2478550" y="316613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integration</a:t>
            </a:r>
          </a:p>
        </p:txBody>
      </p:sp>
      <p:sp>
        <p:nvSpPr>
          <p:cNvPr id="1182" name="Shape 1182"/>
          <p:cNvSpPr/>
          <p:nvPr/>
        </p:nvSpPr>
        <p:spPr>
          <a:xfrm>
            <a:off x="2124050" y="4307776"/>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Radiance Queue Handler</a:t>
            </a:r>
          </a:p>
        </p:txBody>
      </p:sp>
      <p:sp>
        <p:nvSpPr>
          <p:cNvPr id="1183" name="Shape 1183"/>
          <p:cNvSpPr/>
          <p:nvPr/>
        </p:nvSpPr>
        <p:spPr>
          <a:xfrm>
            <a:off x="5562550" y="156880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Primary Ray Queue</a:t>
            </a:r>
          </a:p>
        </p:txBody>
      </p:sp>
      <p:sp>
        <p:nvSpPr>
          <p:cNvPr id="1184" name="Shape 1184"/>
          <p:cNvSpPr/>
          <p:nvPr/>
        </p:nvSpPr>
        <p:spPr>
          <a:xfrm>
            <a:off x="5562550" y="2128751"/>
            <a:ext cx="1457400" cy="336900"/>
          </a:xfrm>
          <a:prstGeom prst="can">
            <a:avLst>
              <a:gd name="adj" fmla="val 25000"/>
            </a:avLst>
          </a:prstGeom>
          <a:solidFill>
            <a:srgbClr val="E6B8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Shade Queue (shared)</a:t>
            </a:r>
          </a:p>
        </p:txBody>
      </p:sp>
      <p:sp>
        <p:nvSpPr>
          <p:cNvPr id="1185" name="Shape 1185"/>
          <p:cNvSpPr/>
          <p:nvPr/>
        </p:nvSpPr>
        <p:spPr>
          <a:xfrm>
            <a:off x="5562550" y="26887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Incoherent Ray Queue</a:t>
            </a:r>
          </a:p>
        </p:txBody>
      </p:sp>
      <p:sp>
        <p:nvSpPr>
          <p:cNvPr id="1186" name="Shape 1186"/>
          <p:cNvSpPr/>
          <p:nvPr/>
        </p:nvSpPr>
        <p:spPr>
          <a:xfrm>
            <a:off x="5562550" y="38086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Radiance Queue</a:t>
            </a:r>
          </a:p>
        </p:txBody>
      </p:sp>
      <p:sp>
        <p:nvSpPr>
          <p:cNvPr id="1187" name="Shape 1187"/>
          <p:cNvSpPr/>
          <p:nvPr/>
        </p:nvSpPr>
        <p:spPr>
          <a:xfrm>
            <a:off x="3085250" y="1400351"/>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sp>
        <p:nvSpPr>
          <p:cNvPr id="1188" name="Shape 1188"/>
          <p:cNvSpPr/>
          <p:nvPr/>
        </p:nvSpPr>
        <p:spPr>
          <a:xfrm>
            <a:off x="5562550" y="4328625"/>
            <a:ext cx="1457400" cy="258300"/>
          </a:xfrm>
          <a:prstGeom prst="roundRect">
            <a:avLst>
              <a:gd name="adj" fmla="val 16667"/>
            </a:avLst>
          </a:prstGeom>
          <a:solidFill>
            <a:srgbClr val="D9D2E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Frame Buffer</a:t>
            </a:r>
          </a:p>
        </p:txBody>
      </p:sp>
      <p:cxnSp>
        <p:nvCxnSpPr>
          <p:cNvPr id="1189" name="Shape 1189"/>
          <p:cNvCxnSpPr>
            <a:stCxn id="1187" idx="3"/>
            <a:endCxn id="1183" idx="2"/>
          </p:cNvCxnSpPr>
          <p:nvPr/>
        </p:nvCxnSpPr>
        <p:spPr>
          <a:xfrm>
            <a:off x="4126250" y="1568800"/>
            <a:ext cx="1436400" cy="168600"/>
          </a:xfrm>
          <a:prstGeom prst="straightConnector1">
            <a:avLst/>
          </a:prstGeom>
          <a:noFill/>
          <a:ln w="9525" cap="flat" cmpd="sng">
            <a:solidFill>
              <a:srgbClr val="000000"/>
            </a:solidFill>
            <a:prstDash val="solid"/>
            <a:round/>
            <a:headEnd type="none" w="lg" len="lg"/>
            <a:tailEnd type="triangle" w="lg" len="lg"/>
          </a:ln>
        </p:spPr>
      </p:cxnSp>
      <p:cxnSp>
        <p:nvCxnSpPr>
          <p:cNvPr id="1190" name="Shape 1190"/>
          <p:cNvCxnSpPr>
            <a:stCxn id="1175" idx="3"/>
            <a:endCxn id="1186" idx="2"/>
          </p:cNvCxnSpPr>
          <p:nvPr/>
        </p:nvCxnSpPr>
        <p:spPr>
          <a:xfrm>
            <a:off x="4126250" y="1965875"/>
            <a:ext cx="1436400" cy="2011200"/>
          </a:xfrm>
          <a:prstGeom prst="straightConnector1">
            <a:avLst/>
          </a:prstGeom>
          <a:noFill/>
          <a:ln w="9525" cap="flat" cmpd="sng">
            <a:solidFill>
              <a:srgbClr val="000000"/>
            </a:solidFill>
            <a:prstDash val="solid"/>
            <a:round/>
            <a:headEnd type="none" w="lg" len="lg"/>
            <a:tailEnd type="triangle" w="lg" len="lg"/>
          </a:ln>
        </p:spPr>
      </p:cxnSp>
      <p:cxnSp>
        <p:nvCxnSpPr>
          <p:cNvPr id="1191" name="Shape 1191"/>
          <p:cNvCxnSpPr>
            <a:stCxn id="1175" idx="3"/>
            <a:endCxn id="1184" idx="2"/>
          </p:cNvCxnSpPr>
          <p:nvPr/>
        </p:nvCxnSpPr>
        <p:spPr>
          <a:xfrm>
            <a:off x="4126250" y="1965875"/>
            <a:ext cx="1436400" cy="331200"/>
          </a:xfrm>
          <a:prstGeom prst="straightConnector1">
            <a:avLst/>
          </a:prstGeom>
          <a:noFill/>
          <a:ln w="9525" cap="flat" cmpd="sng">
            <a:solidFill>
              <a:srgbClr val="000000"/>
            </a:solidFill>
            <a:prstDash val="solid"/>
            <a:round/>
            <a:headEnd type="none" w="lg" len="lg"/>
            <a:tailEnd type="triangle" w="lg" len="lg"/>
          </a:ln>
        </p:spPr>
      </p:cxnSp>
      <p:cxnSp>
        <p:nvCxnSpPr>
          <p:cNvPr id="1192" name="Shape 1192"/>
          <p:cNvCxnSpPr>
            <a:stCxn id="1181" idx="3"/>
            <a:endCxn id="1185" idx="2"/>
          </p:cNvCxnSpPr>
          <p:nvPr/>
        </p:nvCxnSpPr>
        <p:spPr>
          <a:xfrm rot="10800000" flipH="1">
            <a:off x="4071250" y="2857137"/>
            <a:ext cx="1491300" cy="397800"/>
          </a:xfrm>
          <a:prstGeom prst="straightConnector1">
            <a:avLst/>
          </a:prstGeom>
          <a:noFill/>
          <a:ln w="9525" cap="flat" cmpd="sng">
            <a:solidFill>
              <a:srgbClr val="000000"/>
            </a:solidFill>
            <a:prstDash val="solid"/>
            <a:round/>
            <a:headEnd type="none" w="lg" len="lg"/>
            <a:tailEnd type="triangle" w="lg" len="lg"/>
          </a:ln>
        </p:spPr>
      </p:cxnSp>
      <p:cxnSp>
        <p:nvCxnSpPr>
          <p:cNvPr id="1193" name="Shape 1193"/>
          <p:cNvCxnSpPr>
            <a:stCxn id="1181" idx="3"/>
            <a:endCxn id="1186" idx="2"/>
          </p:cNvCxnSpPr>
          <p:nvPr/>
        </p:nvCxnSpPr>
        <p:spPr>
          <a:xfrm>
            <a:off x="4071250" y="3254938"/>
            <a:ext cx="1491300" cy="722100"/>
          </a:xfrm>
          <a:prstGeom prst="straightConnector1">
            <a:avLst/>
          </a:prstGeom>
          <a:noFill/>
          <a:ln w="9525" cap="flat" cmpd="sng">
            <a:solidFill>
              <a:srgbClr val="000000"/>
            </a:solidFill>
            <a:prstDash val="solid"/>
            <a:round/>
            <a:headEnd type="none" w="lg" len="lg"/>
            <a:tailEnd type="triangle" w="lg" len="lg"/>
          </a:ln>
        </p:spPr>
      </p:cxnSp>
      <p:cxnSp>
        <p:nvCxnSpPr>
          <p:cNvPr id="1194" name="Shape 1194"/>
          <p:cNvCxnSpPr>
            <a:stCxn id="1182" idx="3"/>
            <a:endCxn id="1188" idx="1"/>
          </p:cNvCxnSpPr>
          <p:nvPr/>
        </p:nvCxnSpPr>
        <p:spPr>
          <a:xfrm>
            <a:off x="4126250" y="4457775"/>
            <a:ext cx="1436400" cy="0"/>
          </a:xfrm>
          <a:prstGeom prst="straightConnector1">
            <a:avLst/>
          </a:prstGeom>
          <a:noFill/>
          <a:ln w="9525" cap="flat" cmpd="sng">
            <a:solidFill>
              <a:srgbClr val="000000"/>
            </a:solidFill>
            <a:prstDash val="solid"/>
            <a:round/>
            <a:headEnd type="none" w="lg" len="lg"/>
            <a:tailEnd type="triangle" w="lg" len="lg"/>
          </a:ln>
        </p:spPr>
      </p:cxnSp>
      <p:cxnSp>
        <p:nvCxnSpPr>
          <p:cNvPr id="1195" name="Shape 1195"/>
          <p:cNvCxnSpPr/>
          <p:nvPr/>
        </p:nvCxnSpPr>
        <p:spPr>
          <a:xfrm flipH="1">
            <a:off x="4119050" y="1815800"/>
            <a:ext cx="1420800" cy="150000"/>
          </a:xfrm>
          <a:prstGeom prst="straightConnector1">
            <a:avLst/>
          </a:prstGeom>
          <a:noFill/>
          <a:ln w="9525" cap="flat" cmpd="sng">
            <a:solidFill>
              <a:srgbClr val="000000"/>
            </a:solidFill>
            <a:prstDash val="dash"/>
            <a:round/>
            <a:headEnd type="none" w="lg" len="lg"/>
            <a:tailEnd type="triangle" w="lg" len="lg"/>
          </a:ln>
        </p:spPr>
      </p:cxnSp>
      <p:cxnSp>
        <p:nvCxnSpPr>
          <p:cNvPr id="1196" name="Shape 1196"/>
          <p:cNvCxnSpPr/>
          <p:nvPr/>
        </p:nvCxnSpPr>
        <p:spPr>
          <a:xfrm flipH="1">
            <a:off x="4082450" y="2376262"/>
            <a:ext cx="1494000" cy="159600"/>
          </a:xfrm>
          <a:prstGeom prst="straightConnector1">
            <a:avLst/>
          </a:prstGeom>
          <a:noFill/>
          <a:ln w="9525" cap="flat" cmpd="sng">
            <a:solidFill>
              <a:srgbClr val="000000"/>
            </a:solidFill>
            <a:prstDash val="dash"/>
            <a:round/>
            <a:headEnd type="none" w="lg" len="lg"/>
            <a:tailEnd type="triangle" w="lg" len="lg"/>
          </a:ln>
        </p:spPr>
      </p:cxnSp>
      <p:cxnSp>
        <p:nvCxnSpPr>
          <p:cNvPr id="1197" name="Shape 1197"/>
          <p:cNvCxnSpPr>
            <a:endCxn id="1182" idx="3"/>
          </p:cNvCxnSpPr>
          <p:nvPr/>
        </p:nvCxnSpPr>
        <p:spPr>
          <a:xfrm flipH="1">
            <a:off x="4126250" y="4032075"/>
            <a:ext cx="1408800" cy="425700"/>
          </a:xfrm>
          <a:prstGeom prst="straightConnector1">
            <a:avLst/>
          </a:prstGeom>
          <a:noFill/>
          <a:ln w="9525" cap="flat" cmpd="sng">
            <a:solidFill>
              <a:srgbClr val="000000"/>
            </a:solidFill>
            <a:prstDash val="dash"/>
            <a:round/>
            <a:headEnd type="none" w="lg" len="lg"/>
            <a:tailEnd type="triangle" w="lg" len="lg"/>
          </a:ln>
        </p:spPr>
      </p:cxnSp>
      <p:cxnSp>
        <p:nvCxnSpPr>
          <p:cNvPr id="1198" name="Shape 1198"/>
          <p:cNvCxnSpPr>
            <a:endCxn id="1177" idx="3"/>
          </p:cNvCxnSpPr>
          <p:nvPr/>
        </p:nvCxnSpPr>
        <p:spPr>
          <a:xfrm flipH="1">
            <a:off x="4132375" y="2946325"/>
            <a:ext cx="1430400" cy="754200"/>
          </a:xfrm>
          <a:prstGeom prst="straightConnector1">
            <a:avLst/>
          </a:prstGeom>
          <a:noFill/>
          <a:ln w="19050" cap="flat" cmpd="sng">
            <a:solidFill>
              <a:srgbClr val="FF0000"/>
            </a:solidFill>
            <a:prstDash val="dash"/>
            <a:round/>
            <a:headEnd type="none" w="lg" len="lg"/>
            <a:tailEnd type="triangle" w="lg" len="lg"/>
          </a:ln>
        </p:spPr>
      </p:cxnSp>
      <p:sp>
        <p:nvSpPr>
          <p:cNvPr id="1199" name="Shape 1199"/>
          <p:cNvSpPr txBox="1"/>
          <p:nvPr/>
        </p:nvSpPr>
        <p:spPr>
          <a:xfrm>
            <a:off x="2573700" y="466325"/>
            <a:ext cx="3996600" cy="597600"/>
          </a:xfrm>
          <a:prstGeom prst="rect">
            <a:avLst/>
          </a:prstGeom>
          <a:noFill/>
          <a:ln>
            <a:noFill/>
          </a:ln>
        </p:spPr>
        <p:txBody>
          <a:bodyPr lIns="91425" tIns="91425" rIns="91425" bIns="91425" anchor="t" anchorCtr="0">
            <a:noAutofit/>
          </a:bodyPr>
          <a:lstStyle/>
          <a:p>
            <a:pPr lvl="0" rtl="0">
              <a:spcBef>
                <a:spcPts val="0"/>
              </a:spcBef>
              <a:buNone/>
            </a:pPr>
            <a:r>
              <a:rPr lang="en" sz="2800"/>
              <a:t>Vectorized Path Tracing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1203"/>
        <p:cNvGrpSpPr/>
        <p:nvPr/>
      </p:nvGrpSpPr>
      <p:grpSpPr>
        <a:xfrm>
          <a:off x="0" y="0"/>
          <a:ext cx="0" cy="0"/>
          <a:chOff x="0" y="0"/>
          <a:chExt cx="0" cy="0"/>
        </a:xfrm>
      </p:grpSpPr>
      <p:sp>
        <p:nvSpPr>
          <p:cNvPr id="1204" name="Shape 1204"/>
          <p:cNvSpPr/>
          <p:nvPr/>
        </p:nvSpPr>
        <p:spPr>
          <a:xfrm>
            <a:off x="2124050" y="1815875"/>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Primary Ray Queue Handler</a:t>
            </a:r>
          </a:p>
        </p:txBody>
      </p:sp>
      <p:sp>
        <p:nvSpPr>
          <p:cNvPr id="1205" name="Shape 1205"/>
          <p:cNvSpPr/>
          <p:nvPr/>
        </p:nvSpPr>
        <p:spPr>
          <a:xfrm>
            <a:off x="2124050" y="2194501"/>
            <a:ext cx="2002200" cy="1277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Shade Queue Handler</a:t>
            </a:r>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1206" name="Shape 1206"/>
          <p:cNvSpPr/>
          <p:nvPr/>
        </p:nvSpPr>
        <p:spPr>
          <a:xfrm>
            <a:off x="2130175" y="3550526"/>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Incoherent Ray Queue Handler</a:t>
            </a:r>
          </a:p>
        </p:txBody>
      </p:sp>
      <p:sp>
        <p:nvSpPr>
          <p:cNvPr id="1207" name="Shape 1207"/>
          <p:cNvSpPr/>
          <p:nvPr/>
        </p:nvSpPr>
        <p:spPr>
          <a:xfrm>
            <a:off x="2478500" y="2474262"/>
            <a:ext cx="1592700" cy="1776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Radix sort queue entries</a:t>
            </a:r>
          </a:p>
        </p:txBody>
      </p:sp>
      <p:sp>
        <p:nvSpPr>
          <p:cNvPr id="1208" name="Shape 1208"/>
          <p:cNvSpPr/>
          <p:nvPr/>
        </p:nvSpPr>
        <p:spPr>
          <a:xfrm>
            <a:off x="2478550" y="270488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shader graph eval</a:t>
            </a:r>
          </a:p>
        </p:txBody>
      </p:sp>
      <p:sp>
        <p:nvSpPr>
          <p:cNvPr id="1209" name="Shape 1209"/>
          <p:cNvSpPr/>
          <p:nvPr/>
        </p:nvSpPr>
        <p:spPr>
          <a:xfrm>
            <a:off x="2478500" y="2935501"/>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texture eval</a:t>
            </a:r>
          </a:p>
        </p:txBody>
      </p:sp>
      <p:sp>
        <p:nvSpPr>
          <p:cNvPr id="1210" name="Shape 1210"/>
          <p:cNvSpPr/>
          <p:nvPr/>
        </p:nvSpPr>
        <p:spPr>
          <a:xfrm>
            <a:off x="2478550" y="316613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integration</a:t>
            </a:r>
          </a:p>
        </p:txBody>
      </p:sp>
      <p:sp>
        <p:nvSpPr>
          <p:cNvPr id="1211" name="Shape 1211"/>
          <p:cNvSpPr/>
          <p:nvPr/>
        </p:nvSpPr>
        <p:spPr>
          <a:xfrm>
            <a:off x="2124050" y="4307776"/>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Radiance Queue Handler</a:t>
            </a:r>
          </a:p>
        </p:txBody>
      </p:sp>
      <p:sp>
        <p:nvSpPr>
          <p:cNvPr id="1212" name="Shape 1212"/>
          <p:cNvSpPr/>
          <p:nvPr/>
        </p:nvSpPr>
        <p:spPr>
          <a:xfrm>
            <a:off x="5562550" y="156880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Primary Ray Queue</a:t>
            </a:r>
          </a:p>
        </p:txBody>
      </p:sp>
      <p:sp>
        <p:nvSpPr>
          <p:cNvPr id="1213" name="Shape 1213"/>
          <p:cNvSpPr/>
          <p:nvPr/>
        </p:nvSpPr>
        <p:spPr>
          <a:xfrm>
            <a:off x="5562550" y="2128751"/>
            <a:ext cx="1457400" cy="336900"/>
          </a:xfrm>
          <a:prstGeom prst="can">
            <a:avLst>
              <a:gd name="adj" fmla="val 25000"/>
            </a:avLst>
          </a:prstGeom>
          <a:solidFill>
            <a:srgbClr val="E6B8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Shade Queue (shared)</a:t>
            </a:r>
          </a:p>
        </p:txBody>
      </p:sp>
      <p:sp>
        <p:nvSpPr>
          <p:cNvPr id="1214" name="Shape 1214"/>
          <p:cNvSpPr/>
          <p:nvPr/>
        </p:nvSpPr>
        <p:spPr>
          <a:xfrm>
            <a:off x="5562550" y="26887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Incoherent Ray Queue</a:t>
            </a:r>
          </a:p>
        </p:txBody>
      </p:sp>
      <p:sp>
        <p:nvSpPr>
          <p:cNvPr id="1215" name="Shape 1215"/>
          <p:cNvSpPr/>
          <p:nvPr/>
        </p:nvSpPr>
        <p:spPr>
          <a:xfrm>
            <a:off x="5562550" y="38086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Radiance Queue</a:t>
            </a:r>
          </a:p>
        </p:txBody>
      </p:sp>
      <p:sp>
        <p:nvSpPr>
          <p:cNvPr id="1216" name="Shape 1216"/>
          <p:cNvSpPr/>
          <p:nvPr/>
        </p:nvSpPr>
        <p:spPr>
          <a:xfrm>
            <a:off x="3085250" y="1400351"/>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sp>
        <p:nvSpPr>
          <p:cNvPr id="1217" name="Shape 1217"/>
          <p:cNvSpPr/>
          <p:nvPr/>
        </p:nvSpPr>
        <p:spPr>
          <a:xfrm>
            <a:off x="5562550" y="4328625"/>
            <a:ext cx="1457400" cy="258300"/>
          </a:xfrm>
          <a:prstGeom prst="roundRect">
            <a:avLst>
              <a:gd name="adj" fmla="val 16667"/>
            </a:avLst>
          </a:prstGeom>
          <a:solidFill>
            <a:srgbClr val="D9D2E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Frame Buffer</a:t>
            </a:r>
          </a:p>
        </p:txBody>
      </p:sp>
      <p:cxnSp>
        <p:nvCxnSpPr>
          <p:cNvPr id="1218" name="Shape 1218"/>
          <p:cNvCxnSpPr>
            <a:stCxn id="1216" idx="3"/>
            <a:endCxn id="1212" idx="2"/>
          </p:cNvCxnSpPr>
          <p:nvPr/>
        </p:nvCxnSpPr>
        <p:spPr>
          <a:xfrm>
            <a:off x="4126250" y="1568800"/>
            <a:ext cx="1436400" cy="168600"/>
          </a:xfrm>
          <a:prstGeom prst="straightConnector1">
            <a:avLst/>
          </a:prstGeom>
          <a:noFill/>
          <a:ln w="9525" cap="flat" cmpd="sng">
            <a:solidFill>
              <a:srgbClr val="000000"/>
            </a:solidFill>
            <a:prstDash val="solid"/>
            <a:round/>
            <a:headEnd type="none" w="lg" len="lg"/>
            <a:tailEnd type="triangle" w="lg" len="lg"/>
          </a:ln>
        </p:spPr>
      </p:cxnSp>
      <p:cxnSp>
        <p:nvCxnSpPr>
          <p:cNvPr id="1219" name="Shape 1219"/>
          <p:cNvCxnSpPr>
            <a:stCxn id="1204" idx="3"/>
            <a:endCxn id="1215" idx="2"/>
          </p:cNvCxnSpPr>
          <p:nvPr/>
        </p:nvCxnSpPr>
        <p:spPr>
          <a:xfrm>
            <a:off x="4126250" y="1965875"/>
            <a:ext cx="1436400" cy="2011200"/>
          </a:xfrm>
          <a:prstGeom prst="straightConnector1">
            <a:avLst/>
          </a:prstGeom>
          <a:noFill/>
          <a:ln w="9525" cap="flat" cmpd="sng">
            <a:solidFill>
              <a:srgbClr val="000000"/>
            </a:solidFill>
            <a:prstDash val="solid"/>
            <a:round/>
            <a:headEnd type="none" w="lg" len="lg"/>
            <a:tailEnd type="triangle" w="lg" len="lg"/>
          </a:ln>
        </p:spPr>
      </p:cxnSp>
      <p:cxnSp>
        <p:nvCxnSpPr>
          <p:cNvPr id="1220" name="Shape 1220"/>
          <p:cNvCxnSpPr>
            <a:stCxn id="1204" idx="3"/>
            <a:endCxn id="1213" idx="2"/>
          </p:cNvCxnSpPr>
          <p:nvPr/>
        </p:nvCxnSpPr>
        <p:spPr>
          <a:xfrm>
            <a:off x="4126250" y="1965875"/>
            <a:ext cx="1436400" cy="331200"/>
          </a:xfrm>
          <a:prstGeom prst="straightConnector1">
            <a:avLst/>
          </a:prstGeom>
          <a:noFill/>
          <a:ln w="9525" cap="flat" cmpd="sng">
            <a:solidFill>
              <a:srgbClr val="000000"/>
            </a:solidFill>
            <a:prstDash val="solid"/>
            <a:round/>
            <a:headEnd type="none" w="lg" len="lg"/>
            <a:tailEnd type="triangle" w="lg" len="lg"/>
          </a:ln>
        </p:spPr>
      </p:cxnSp>
      <p:cxnSp>
        <p:nvCxnSpPr>
          <p:cNvPr id="1221" name="Shape 1221"/>
          <p:cNvCxnSpPr>
            <a:stCxn id="1210" idx="3"/>
            <a:endCxn id="1214" idx="2"/>
          </p:cNvCxnSpPr>
          <p:nvPr/>
        </p:nvCxnSpPr>
        <p:spPr>
          <a:xfrm rot="10800000" flipH="1">
            <a:off x="4071250" y="2857137"/>
            <a:ext cx="1491300" cy="397800"/>
          </a:xfrm>
          <a:prstGeom prst="straightConnector1">
            <a:avLst/>
          </a:prstGeom>
          <a:noFill/>
          <a:ln w="9525" cap="flat" cmpd="sng">
            <a:solidFill>
              <a:srgbClr val="000000"/>
            </a:solidFill>
            <a:prstDash val="solid"/>
            <a:round/>
            <a:headEnd type="none" w="lg" len="lg"/>
            <a:tailEnd type="triangle" w="lg" len="lg"/>
          </a:ln>
        </p:spPr>
      </p:cxnSp>
      <p:cxnSp>
        <p:nvCxnSpPr>
          <p:cNvPr id="1222" name="Shape 1222"/>
          <p:cNvCxnSpPr>
            <a:stCxn id="1210" idx="3"/>
            <a:endCxn id="1215" idx="2"/>
          </p:cNvCxnSpPr>
          <p:nvPr/>
        </p:nvCxnSpPr>
        <p:spPr>
          <a:xfrm>
            <a:off x="4071250" y="3254938"/>
            <a:ext cx="1491300" cy="722100"/>
          </a:xfrm>
          <a:prstGeom prst="straightConnector1">
            <a:avLst/>
          </a:prstGeom>
          <a:noFill/>
          <a:ln w="9525" cap="flat" cmpd="sng">
            <a:solidFill>
              <a:srgbClr val="000000"/>
            </a:solidFill>
            <a:prstDash val="solid"/>
            <a:round/>
            <a:headEnd type="none" w="lg" len="lg"/>
            <a:tailEnd type="triangle" w="lg" len="lg"/>
          </a:ln>
        </p:spPr>
      </p:cxnSp>
      <p:cxnSp>
        <p:nvCxnSpPr>
          <p:cNvPr id="1223" name="Shape 1223"/>
          <p:cNvCxnSpPr>
            <a:stCxn id="1206" idx="3"/>
            <a:endCxn id="1215" idx="2"/>
          </p:cNvCxnSpPr>
          <p:nvPr/>
        </p:nvCxnSpPr>
        <p:spPr>
          <a:xfrm>
            <a:off x="4132375" y="3700526"/>
            <a:ext cx="1430100" cy="276600"/>
          </a:xfrm>
          <a:prstGeom prst="straightConnector1">
            <a:avLst/>
          </a:prstGeom>
          <a:noFill/>
          <a:ln w="19050" cap="flat" cmpd="sng">
            <a:solidFill>
              <a:srgbClr val="FF0000"/>
            </a:solidFill>
            <a:prstDash val="solid"/>
            <a:round/>
            <a:headEnd type="none" w="lg" len="lg"/>
            <a:tailEnd type="triangle" w="lg" len="lg"/>
          </a:ln>
        </p:spPr>
      </p:cxnSp>
      <p:cxnSp>
        <p:nvCxnSpPr>
          <p:cNvPr id="1224" name="Shape 1224"/>
          <p:cNvCxnSpPr>
            <a:stCxn id="1206" idx="3"/>
            <a:endCxn id="1213" idx="2"/>
          </p:cNvCxnSpPr>
          <p:nvPr/>
        </p:nvCxnSpPr>
        <p:spPr>
          <a:xfrm rot="10800000" flipH="1">
            <a:off x="4132375" y="2297125"/>
            <a:ext cx="1430100" cy="1403400"/>
          </a:xfrm>
          <a:prstGeom prst="straightConnector1">
            <a:avLst/>
          </a:prstGeom>
          <a:noFill/>
          <a:ln w="19050" cap="flat" cmpd="sng">
            <a:solidFill>
              <a:srgbClr val="FF0000"/>
            </a:solidFill>
            <a:prstDash val="solid"/>
            <a:round/>
            <a:headEnd type="none" w="lg" len="lg"/>
            <a:tailEnd type="triangle" w="lg" len="lg"/>
          </a:ln>
        </p:spPr>
      </p:cxnSp>
      <p:cxnSp>
        <p:nvCxnSpPr>
          <p:cNvPr id="1225" name="Shape 1225"/>
          <p:cNvCxnSpPr>
            <a:stCxn id="1211" idx="3"/>
            <a:endCxn id="1217" idx="1"/>
          </p:cNvCxnSpPr>
          <p:nvPr/>
        </p:nvCxnSpPr>
        <p:spPr>
          <a:xfrm>
            <a:off x="4126250" y="4457775"/>
            <a:ext cx="1436400" cy="0"/>
          </a:xfrm>
          <a:prstGeom prst="straightConnector1">
            <a:avLst/>
          </a:prstGeom>
          <a:noFill/>
          <a:ln w="9525" cap="flat" cmpd="sng">
            <a:solidFill>
              <a:srgbClr val="000000"/>
            </a:solidFill>
            <a:prstDash val="solid"/>
            <a:round/>
            <a:headEnd type="none" w="lg" len="lg"/>
            <a:tailEnd type="triangle" w="lg" len="lg"/>
          </a:ln>
        </p:spPr>
      </p:cxnSp>
      <p:cxnSp>
        <p:nvCxnSpPr>
          <p:cNvPr id="1226" name="Shape 1226"/>
          <p:cNvCxnSpPr/>
          <p:nvPr/>
        </p:nvCxnSpPr>
        <p:spPr>
          <a:xfrm flipH="1">
            <a:off x="4119050" y="1815800"/>
            <a:ext cx="1420800" cy="150000"/>
          </a:xfrm>
          <a:prstGeom prst="straightConnector1">
            <a:avLst/>
          </a:prstGeom>
          <a:noFill/>
          <a:ln w="9525" cap="flat" cmpd="sng">
            <a:solidFill>
              <a:srgbClr val="000000"/>
            </a:solidFill>
            <a:prstDash val="dash"/>
            <a:round/>
            <a:headEnd type="none" w="lg" len="lg"/>
            <a:tailEnd type="triangle" w="lg" len="lg"/>
          </a:ln>
        </p:spPr>
      </p:cxnSp>
      <p:cxnSp>
        <p:nvCxnSpPr>
          <p:cNvPr id="1227" name="Shape 1227"/>
          <p:cNvCxnSpPr/>
          <p:nvPr/>
        </p:nvCxnSpPr>
        <p:spPr>
          <a:xfrm flipH="1">
            <a:off x="4082450" y="2376262"/>
            <a:ext cx="1494000" cy="159600"/>
          </a:xfrm>
          <a:prstGeom prst="straightConnector1">
            <a:avLst/>
          </a:prstGeom>
          <a:noFill/>
          <a:ln w="9525" cap="flat" cmpd="sng">
            <a:solidFill>
              <a:srgbClr val="000000"/>
            </a:solidFill>
            <a:prstDash val="dash"/>
            <a:round/>
            <a:headEnd type="none" w="lg" len="lg"/>
            <a:tailEnd type="triangle" w="lg" len="lg"/>
          </a:ln>
        </p:spPr>
      </p:cxnSp>
      <p:cxnSp>
        <p:nvCxnSpPr>
          <p:cNvPr id="1228" name="Shape 1228"/>
          <p:cNvCxnSpPr>
            <a:endCxn id="1211" idx="3"/>
          </p:cNvCxnSpPr>
          <p:nvPr/>
        </p:nvCxnSpPr>
        <p:spPr>
          <a:xfrm flipH="1">
            <a:off x="4126250" y="4032075"/>
            <a:ext cx="1408800" cy="425700"/>
          </a:xfrm>
          <a:prstGeom prst="straightConnector1">
            <a:avLst/>
          </a:prstGeom>
          <a:noFill/>
          <a:ln w="9525" cap="flat" cmpd="sng">
            <a:solidFill>
              <a:srgbClr val="000000"/>
            </a:solidFill>
            <a:prstDash val="dash"/>
            <a:round/>
            <a:headEnd type="none" w="lg" len="lg"/>
            <a:tailEnd type="triangle" w="lg" len="lg"/>
          </a:ln>
        </p:spPr>
      </p:cxnSp>
      <p:cxnSp>
        <p:nvCxnSpPr>
          <p:cNvPr id="1229" name="Shape 1229"/>
          <p:cNvCxnSpPr>
            <a:endCxn id="1206" idx="3"/>
          </p:cNvCxnSpPr>
          <p:nvPr/>
        </p:nvCxnSpPr>
        <p:spPr>
          <a:xfrm flipH="1">
            <a:off x="4132375" y="2946325"/>
            <a:ext cx="1430400" cy="754200"/>
          </a:xfrm>
          <a:prstGeom prst="straightConnector1">
            <a:avLst/>
          </a:prstGeom>
          <a:noFill/>
          <a:ln w="9525" cap="flat" cmpd="sng">
            <a:solidFill>
              <a:srgbClr val="000000"/>
            </a:solidFill>
            <a:prstDash val="dash"/>
            <a:round/>
            <a:headEnd type="none" w="lg" len="lg"/>
            <a:tailEnd type="triangle" w="lg" len="lg"/>
          </a:ln>
        </p:spPr>
      </p:cxnSp>
      <p:sp>
        <p:nvSpPr>
          <p:cNvPr id="1230" name="Shape 1230"/>
          <p:cNvSpPr txBox="1"/>
          <p:nvPr/>
        </p:nvSpPr>
        <p:spPr>
          <a:xfrm>
            <a:off x="2573700" y="466325"/>
            <a:ext cx="3996600" cy="597600"/>
          </a:xfrm>
          <a:prstGeom prst="rect">
            <a:avLst/>
          </a:prstGeom>
          <a:noFill/>
          <a:ln>
            <a:noFill/>
          </a:ln>
        </p:spPr>
        <p:txBody>
          <a:bodyPr lIns="91425" tIns="91425" rIns="91425" bIns="91425" anchor="t" anchorCtr="0">
            <a:noAutofit/>
          </a:bodyPr>
          <a:lstStyle/>
          <a:p>
            <a:pPr lvl="0" rtl="0">
              <a:spcBef>
                <a:spcPts val="0"/>
              </a:spcBef>
              <a:buNone/>
            </a:pPr>
            <a:r>
              <a:rPr lang="en" sz="2800"/>
              <a:t>Vectorized Path Tracing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1234"/>
        <p:cNvGrpSpPr/>
        <p:nvPr/>
      </p:nvGrpSpPr>
      <p:grpSpPr>
        <a:xfrm>
          <a:off x="0" y="0"/>
          <a:ext cx="0" cy="0"/>
          <a:chOff x="0" y="0"/>
          <a:chExt cx="0" cy="0"/>
        </a:xfrm>
      </p:grpSpPr>
      <p:sp>
        <p:nvSpPr>
          <p:cNvPr id="1235" name="Shape 1235"/>
          <p:cNvSpPr/>
          <p:nvPr/>
        </p:nvSpPr>
        <p:spPr>
          <a:xfrm>
            <a:off x="2124050" y="1815875"/>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Primary Ray Queue Handler</a:t>
            </a:r>
          </a:p>
        </p:txBody>
      </p:sp>
      <p:sp>
        <p:nvSpPr>
          <p:cNvPr id="1236" name="Shape 1236"/>
          <p:cNvSpPr/>
          <p:nvPr/>
        </p:nvSpPr>
        <p:spPr>
          <a:xfrm>
            <a:off x="2124050" y="2194501"/>
            <a:ext cx="2002200" cy="1277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Shade Queue Handler</a:t>
            </a:r>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1237" name="Shape 1237"/>
          <p:cNvSpPr/>
          <p:nvPr/>
        </p:nvSpPr>
        <p:spPr>
          <a:xfrm>
            <a:off x="2130175" y="3550526"/>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Incoherent Ray Queue Handler</a:t>
            </a:r>
          </a:p>
        </p:txBody>
      </p:sp>
      <p:sp>
        <p:nvSpPr>
          <p:cNvPr id="1238" name="Shape 1238"/>
          <p:cNvSpPr/>
          <p:nvPr/>
        </p:nvSpPr>
        <p:spPr>
          <a:xfrm>
            <a:off x="2478500" y="2474262"/>
            <a:ext cx="1592700" cy="1776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Radix sort queue entries</a:t>
            </a:r>
          </a:p>
        </p:txBody>
      </p:sp>
      <p:sp>
        <p:nvSpPr>
          <p:cNvPr id="1239" name="Shape 1239"/>
          <p:cNvSpPr/>
          <p:nvPr/>
        </p:nvSpPr>
        <p:spPr>
          <a:xfrm>
            <a:off x="2478550" y="270488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shader graph eval</a:t>
            </a:r>
          </a:p>
        </p:txBody>
      </p:sp>
      <p:sp>
        <p:nvSpPr>
          <p:cNvPr id="1240" name="Shape 1240"/>
          <p:cNvSpPr/>
          <p:nvPr/>
        </p:nvSpPr>
        <p:spPr>
          <a:xfrm>
            <a:off x="2478500" y="2935501"/>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texture eval</a:t>
            </a:r>
          </a:p>
        </p:txBody>
      </p:sp>
      <p:sp>
        <p:nvSpPr>
          <p:cNvPr id="1241" name="Shape 1241"/>
          <p:cNvSpPr/>
          <p:nvPr/>
        </p:nvSpPr>
        <p:spPr>
          <a:xfrm>
            <a:off x="2478550" y="316613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integration</a:t>
            </a:r>
          </a:p>
        </p:txBody>
      </p:sp>
      <p:sp>
        <p:nvSpPr>
          <p:cNvPr id="1242" name="Shape 1242"/>
          <p:cNvSpPr/>
          <p:nvPr/>
        </p:nvSpPr>
        <p:spPr>
          <a:xfrm>
            <a:off x="2124050" y="4307776"/>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Radiance Queue Handler</a:t>
            </a:r>
          </a:p>
        </p:txBody>
      </p:sp>
      <p:sp>
        <p:nvSpPr>
          <p:cNvPr id="1243" name="Shape 1243"/>
          <p:cNvSpPr/>
          <p:nvPr/>
        </p:nvSpPr>
        <p:spPr>
          <a:xfrm>
            <a:off x="5562550" y="156880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Primary Ray Queue</a:t>
            </a:r>
          </a:p>
        </p:txBody>
      </p:sp>
      <p:sp>
        <p:nvSpPr>
          <p:cNvPr id="1244" name="Shape 1244"/>
          <p:cNvSpPr/>
          <p:nvPr/>
        </p:nvSpPr>
        <p:spPr>
          <a:xfrm>
            <a:off x="5562550" y="2128751"/>
            <a:ext cx="1457400" cy="336900"/>
          </a:xfrm>
          <a:prstGeom prst="can">
            <a:avLst>
              <a:gd name="adj" fmla="val 25000"/>
            </a:avLst>
          </a:prstGeom>
          <a:solidFill>
            <a:srgbClr val="E6B8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Shade Queue (shared)</a:t>
            </a:r>
          </a:p>
        </p:txBody>
      </p:sp>
      <p:sp>
        <p:nvSpPr>
          <p:cNvPr id="1245" name="Shape 1245"/>
          <p:cNvSpPr/>
          <p:nvPr/>
        </p:nvSpPr>
        <p:spPr>
          <a:xfrm>
            <a:off x="5562550" y="26887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Incoherent Ray Queue</a:t>
            </a:r>
          </a:p>
        </p:txBody>
      </p:sp>
      <p:sp>
        <p:nvSpPr>
          <p:cNvPr id="1246" name="Shape 1246"/>
          <p:cNvSpPr/>
          <p:nvPr/>
        </p:nvSpPr>
        <p:spPr>
          <a:xfrm>
            <a:off x="5562550" y="3248650"/>
            <a:ext cx="1457400" cy="336900"/>
          </a:xfrm>
          <a:prstGeom prst="can">
            <a:avLst>
              <a:gd name="adj" fmla="val 25000"/>
            </a:avLst>
          </a:prstGeom>
          <a:solidFill>
            <a:srgbClr val="D9EAD3"/>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Occlusion Ray Queue</a:t>
            </a:r>
          </a:p>
        </p:txBody>
      </p:sp>
      <p:sp>
        <p:nvSpPr>
          <p:cNvPr id="1247" name="Shape 1247"/>
          <p:cNvSpPr/>
          <p:nvPr/>
        </p:nvSpPr>
        <p:spPr>
          <a:xfrm>
            <a:off x="5562550" y="38086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Radiance Queue</a:t>
            </a:r>
          </a:p>
        </p:txBody>
      </p:sp>
      <p:sp>
        <p:nvSpPr>
          <p:cNvPr id="1248" name="Shape 1248"/>
          <p:cNvSpPr/>
          <p:nvPr/>
        </p:nvSpPr>
        <p:spPr>
          <a:xfrm>
            <a:off x="3085250" y="1400351"/>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sp>
        <p:nvSpPr>
          <p:cNvPr id="1249" name="Shape 1249"/>
          <p:cNvSpPr/>
          <p:nvPr/>
        </p:nvSpPr>
        <p:spPr>
          <a:xfrm>
            <a:off x="5562550" y="4328625"/>
            <a:ext cx="1457400" cy="258300"/>
          </a:xfrm>
          <a:prstGeom prst="roundRect">
            <a:avLst>
              <a:gd name="adj" fmla="val 16667"/>
            </a:avLst>
          </a:prstGeom>
          <a:solidFill>
            <a:srgbClr val="D9D2E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Frame Buffer</a:t>
            </a:r>
          </a:p>
        </p:txBody>
      </p:sp>
      <p:cxnSp>
        <p:nvCxnSpPr>
          <p:cNvPr id="1250" name="Shape 1250"/>
          <p:cNvCxnSpPr>
            <a:stCxn id="1248" idx="3"/>
            <a:endCxn id="1243" idx="2"/>
          </p:cNvCxnSpPr>
          <p:nvPr/>
        </p:nvCxnSpPr>
        <p:spPr>
          <a:xfrm>
            <a:off x="4126250" y="1568800"/>
            <a:ext cx="1436400" cy="168600"/>
          </a:xfrm>
          <a:prstGeom prst="straightConnector1">
            <a:avLst/>
          </a:prstGeom>
          <a:noFill/>
          <a:ln w="9525" cap="flat" cmpd="sng">
            <a:solidFill>
              <a:srgbClr val="000000"/>
            </a:solidFill>
            <a:prstDash val="solid"/>
            <a:round/>
            <a:headEnd type="none" w="lg" len="lg"/>
            <a:tailEnd type="triangle" w="lg" len="lg"/>
          </a:ln>
        </p:spPr>
      </p:cxnSp>
      <p:cxnSp>
        <p:nvCxnSpPr>
          <p:cNvPr id="1251" name="Shape 1251"/>
          <p:cNvCxnSpPr>
            <a:stCxn id="1235" idx="3"/>
            <a:endCxn id="1247" idx="2"/>
          </p:cNvCxnSpPr>
          <p:nvPr/>
        </p:nvCxnSpPr>
        <p:spPr>
          <a:xfrm>
            <a:off x="4126250" y="1965875"/>
            <a:ext cx="1436400" cy="2011200"/>
          </a:xfrm>
          <a:prstGeom prst="straightConnector1">
            <a:avLst/>
          </a:prstGeom>
          <a:noFill/>
          <a:ln w="9525" cap="flat" cmpd="sng">
            <a:solidFill>
              <a:srgbClr val="000000"/>
            </a:solidFill>
            <a:prstDash val="solid"/>
            <a:round/>
            <a:headEnd type="none" w="lg" len="lg"/>
            <a:tailEnd type="triangle" w="lg" len="lg"/>
          </a:ln>
        </p:spPr>
      </p:cxnSp>
      <p:cxnSp>
        <p:nvCxnSpPr>
          <p:cNvPr id="1252" name="Shape 1252"/>
          <p:cNvCxnSpPr>
            <a:stCxn id="1235" idx="3"/>
            <a:endCxn id="1244" idx="2"/>
          </p:cNvCxnSpPr>
          <p:nvPr/>
        </p:nvCxnSpPr>
        <p:spPr>
          <a:xfrm>
            <a:off x="4126250" y="1965875"/>
            <a:ext cx="1436400" cy="331200"/>
          </a:xfrm>
          <a:prstGeom prst="straightConnector1">
            <a:avLst/>
          </a:prstGeom>
          <a:noFill/>
          <a:ln w="9525" cap="flat" cmpd="sng">
            <a:solidFill>
              <a:srgbClr val="000000"/>
            </a:solidFill>
            <a:prstDash val="solid"/>
            <a:round/>
            <a:headEnd type="none" w="lg" len="lg"/>
            <a:tailEnd type="triangle" w="lg" len="lg"/>
          </a:ln>
        </p:spPr>
      </p:cxnSp>
      <p:cxnSp>
        <p:nvCxnSpPr>
          <p:cNvPr id="1253" name="Shape 1253"/>
          <p:cNvCxnSpPr>
            <a:stCxn id="1241" idx="3"/>
            <a:endCxn id="1245" idx="2"/>
          </p:cNvCxnSpPr>
          <p:nvPr/>
        </p:nvCxnSpPr>
        <p:spPr>
          <a:xfrm rot="10800000" flipH="1">
            <a:off x="4071250" y="2857137"/>
            <a:ext cx="1491300" cy="397800"/>
          </a:xfrm>
          <a:prstGeom prst="straightConnector1">
            <a:avLst/>
          </a:prstGeom>
          <a:noFill/>
          <a:ln w="9525" cap="flat" cmpd="sng">
            <a:solidFill>
              <a:srgbClr val="000000"/>
            </a:solidFill>
            <a:prstDash val="solid"/>
            <a:round/>
            <a:headEnd type="none" w="lg" len="lg"/>
            <a:tailEnd type="triangle" w="lg" len="lg"/>
          </a:ln>
        </p:spPr>
      </p:cxnSp>
      <p:cxnSp>
        <p:nvCxnSpPr>
          <p:cNvPr id="1254" name="Shape 1254"/>
          <p:cNvCxnSpPr>
            <a:stCxn id="1241" idx="3"/>
            <a:endCxn id="1247" idx="2"/>
          </p:cNvCxnSpPr>
          <p:nvPr/>
        </p:nvCxnSpPr>
        <p:spPr>
          <a:xfrm>
            <a:off x="4071250" y="3254938"/>
            <a:ext cx="1491300" cy="722100"/>
          </a:xfrm>
          <a:prstGeom prst="straightConnector1">
            <a:avLst/>
          </a:prstGeom>
          <a:noFill/>
          <a:ln w="9525" cap="flat" cmpd="sng">
            <a:solidFill>
              <a:srgbClr val="000000"/>
            </a:solidFill>
            <a:prstDash val="solid"/>
            <a:round/>
            <a:headEnd type="none" w="lg" len="lg"/>
            <a:tailEnd type="triangle" w="lg" len="lg"/>
          </a:ln>
        </p:spPr>
      </p:cxnSp>
      <p:cxnSp>
        <p:nvCxnSpPr>
          <p:cNvPr id="1255" name="Shape 1255"/>
          <p:cNvCxnSpPr>
            <a:stCxn id="1237" idx="3"/>
            <a:endCxn id="1247" idx="2"/>
          </p:cNvCxnSpPr>
          <p:nvPr/>
        </p:nvCxnSpPr>
        <p:spPr>
          <a:xfrm>
            <a:off x="4132375" y="3700526"/>
            <a:ext cx="1430100" cy="276600"/>
          </a:xfrm>
          <a:prstGeom prst="straightConnector1">
            <a:avLst/>
          </a:prstGeom>
          <a:noFill/>
          <a:ln w="9525" cap="flat" cmpd="sng">
            <a:solidFill>
              <a:srgbClr val="000000"/>
            </a:solidFill>
            <a:prstDash val="solid"/>
            <a:round/>
            <a:headEnd type="none" w="lg" len="lg"/>
            <a:tailEnd type="triangle" w="lg" len="lg"/>
          </a:ln>
        </p:spPr>
      </p:cxnSp>
      <p:cxnSp>
        <p:nvCxnSpPr>
          <p:cNvPr id="1256" name="Shape 1256"/>
          <p:cNvCxnSpPr>
            <a:stCxn id="1241" idx="3"/>
            <a:endCxn id="1246" idx="2"/>
          </p:cNvCxnSpPr>
          <p:nvPr/>
        </p:nvCxnSpPr>
        <p:spPr>
          <a:xfrm>
            <a:off x="4071250" y="3254938"/>
            <a:ext cx="1491300" cy="162300"/>
          </a:xfrm>
          <a:prstGeom prst="straightConnector1">
            <a:avLst/>
          </a:prstGeom>
          <a:noFill/>
          <a:ln w="19050" cap="flat" cmpd="sng">
            <a:solidFill>
              <a:srgbClr val="FF0000"/>
            </a:solidFill>
            <a:prstDash val="solid"/>
            <a:round/>
            <a:headEnd type="none" w="lg" len="lg"/>
            <a:tailEnd type="triangle" w="lg" len="lg"/>
          </a:ln>
        </p:spPr>
      </p:cxnSp>
      <p:cxnSp>
        <p:nvCxnSpPr>
          <p:cNvPr id="1257" name="Shape 1257"/>
          <p:cNvCxnSpPr>
            <a:stCxn id="1237" idx="3"/>
            <a:endCxn id="1244" idx="2"/>
          </p:cNvCxnSpPr>
          <p:nvPr/>
        </p:nvCxnSpPr>
        <p:spPr>
          <a:xfrm rot="10800000" flipH="1">
            <a:off x="4132375" y="2297125"/>
            <a:ext cx="1430100" cy="1403400"/>
          </a:xfrm>
          <a:prstGeom prst="straightConnector1">
            <a:avLst/>
          </a:prstGeom>
          <a:noFill/>
          <a:ln w="9525" cap="flat" cmpd="sng">
            <a:solidFill>
              <a:srgbClr val="000000"/>
            </a:solidFill>
            <a:prstDash val="solid"/>
            <a:round/>
            <a:headEnd type="none" w="lg" len="lg"/>
            <a:tailEnd type="triangle" w="lg" len="lg"/>
          </a:ln>
        </p:spPr>
      </p:cxnSp>
      <p:cxnSp>
        <p:nvCxnSpPr>
          <p:cNvPr id="1258" name="Shape 1258"/>
          <p:cNvCxnSpPr>
            <a:stCxn id="1242" idx="3"/>
            <a:endCxn id="1249" idx="1"/>
          </p:cNvCxnSpPr>
          <p:nvPr/>
        </p:nvCxnSpPr>
        <p:spPr>
          <a:xfrm>
            <a:off x="4126250" y="4457775"/>
            <a:ext cx="1436400" cy="0"/>
          </a:xfrm>
          <a:prstGeom prst="straightConnector1">
            <a:avLst/>
          </a:prstGeom>
          <a:noFill/>
          <a:ln w="9525" cap="flat" cmpd="sng">
            <a:solidFill>
              <a:srgbClr val="000000"/>
            </a:solidFill>
            <a:prstDash val="solid"/>
            <a:round/>
            <a:headEnd type="none" w="lg" len="lg"/>
            <a:tailEnd type="triangle" w="lg" len="lg"/>
          </a:ln>
        </p:spPr>
      </p:cxnSp>
      <p:cxnSp>
        <p:nvCxnSpPr>
          <p:cNvPr id="1259" name="Shape 1259"/>
          <p:cNvCxnSpPr/>
          <p:nvPr/>
        </p:nvCxnSpPr>
        <p:spPr>
          <a:xfrm flipH="1">
            <a:off x="4119050" y="1815800"/>
            <a:ext cx="1420800" cy="150000"/>
          </a:xfrm>
          <a:prstGeom prst="straightConnector1">
            <a:avLst/>
          </a:prstGeom>
          <a:noFill/>
          <a:ln w="9525" cap="flat" cmpd="sng">
            <a:solidFill>
              <a:srgbClr val="000000"/>
            </a:solidFill>
            <a:prstDash val="dash"/>
            <a:round/>
            <a:headEnd type="none" w="lg" len="lg"/>
            <a:tailEnd type="triangle" w="lg" len="lg"/>
          </a:ln>
        </p:spPr>
      </p:cxnSp>
      <p:cxnSp>
        <p:nvCxnSpPr>
          <p:cNvPr id="1260" name="Shape 1260"/>
          <p:cNvCxnSpPr/>
          <p:nvPr/>
        </p:nvCxnSpPr>
        <p:spPr>
          <a:xfrm flipH="1">
            <a:off x="4082450" y="2376262"/>
            <a:ext cx="1494000" cy="159600"/>
          </a:xfrm>
          <a:prstGeom prst="straightConnector1">
            <a:avLst/>
          </a:prstGeom>
          <a:noFill/>
          <a:ln w="9525" cap="flat" cmpd="sng">
            <a:solidFill>
              <a:srgbClr val="000000"/>
            </a:solidFill>
            <a:prstDash val="dash"/>
            <a:round/>
            <a:headEnd type="none" w="lg" len="lg"/>
            <a:tailEnd type="triangle" w="lg" len="lg"/>
          </a:ln>
        </p:spPr>
      </p:cxnSp>
      <p:cxnSp>
        <p:nvCxnSpPr>
          <p:cNvPr id="1261" name="Shape 1261"/>
          <p:cNvCxnSpPr>
            <a:endCxn id="1242" idx="3"/>
          </p:cNvCxnSpPr>
          <p:nvPr/>
        </p:nvCxnSpPr>
        <p:spPr>
          <a:xfrm flipH="1">
            <a:off x="4126250" y="4032075"/>
            <a:ext cx="1408800" cy="425700"/>
          </a:xfrm>
          <a:prstGeom prst="straightConnector1">
            <a:avLst/>
          </a:prstGeom>
          <a:noFill/>
          <a:ln w="9525" cap="flat" cmpd="sng">
            <a:solidFill>
              <a:srgbClr val="000000"/>
            </a:solidFill>
            <a:prstDash val="dash"/>
            <a:round/>
            <a:headEnd type="none" w="lg" len="lg"/>
            <a:tailEnd type="triangle" w="lg" len="lg"/>
          </a:ln>
        </p:spPr>
      </p:cxnSp>
      <p:cxnSp>
        <p:nvCxnSpPr>
          <p:cNvPr id="1262" name="Shape 1262"/>
          <p:cNvCxnSpPr>
            <a:endCxn id="1237" idx="3"/>
          </p:cNvCxnSpPr>
          <p:nvPr/>
        </p:nvCxnSpPr>
        <p:spPr>
          <a:xfrm flipH="1">
            <a:off x="4132375" y="2946325"/>
            <a:ext cx="1430400" cy="754200"/>
          </a:xfrm>
          <a:prstGeom prst="straightConnector1">
            <a:avLst/>
          </a:prstGeom>
          <a:noFill/>
          <a:ln w="9525" cap="flat" cmpd="sng">
            <a:solidFill>
              <a:srgbClr val="000000"/>
            </a:solidFill>
            <a:prstDash val="dash"/>
            <a:round/>
            <a:headEnd type="none" w="lg" len="lg"/>
            <a:tailEnd type="triangle" w="lg" len="lg"/>
          </a:ln>
        </p:spPr>
      </p:cxnSp>
      <p:sp>
        <p:nvSpPr>
          <p:cNvPr id="1263" name="Shape 1263"/>
          <p:cNvSpPr txBox="1"/>
          <p:nvPr/>
        </p:nvSpPr>
        <p:spPr>
          <a:xfrm>
            <a:off x="2573700" y="466325"/>
            <a:ext cx="3996600" cy="597600"/>
          </a:xfrm>
          <a:prstGeom prst="rect">
            <a:avLst/>
          </a:prstGeom>
          <a:noFill/>
          <a:ln>
            <a:noFill/>
          </a:ln>
        </p:spPr>
        <p:txBody>
          <a:bodyPr lIns="91425" tIns="91425" rIns="91425" bIns="91425" anchor="t" anchorCtr="0">
            <a:noAutofit/>
          </a:bodyPr>
          <a:lstStyle/>
          <a:p>
            <a:pPr lvl="0" rtl="0">
              <a:spcBef>
                <a:spcPts val="0"/>
              </a:spcBef>
              <a:buNone/>
            </a:pPr>
            <a:r>
              <a:rPr lang="en" sz="2800"/>
              <a:t>Vectorized Path Tracing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1267"/>
        <p:cNvGrpSpPr/>
        <p:nvPr/>
      </p:nvGrpSpPr>
      <p:grpSpPr>
        <a:xfrm>
          <a:off x="0" y="0"/>
          <a:ext cx="0" cy="0"/>
          <a:chOff x="0" y="0"/>
          <a:chExt cx="0" cy="0"/>
        </a:xfrm>
      </p:grpSpPr>
      <p:sp>
        <p:nvSpPr>
          <p:cNvPr id="1268" name="Shape 1268"/>
          <p:cNvSpPr/>
          <p:nvPr/>
        </p:nvSpPr>
        <p:spPr>
          <a:xfrm>
            <a:off x="2124050" y="1815875"/>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Primary Ray Queue Handler</a:t>
            </a:r>
          </a:p>
        </p:txBody>
      </p:sp>
      <p:sp>
        <p:nvSpPr>
          <p:cNvPr id="1269" name="Shape 1269"/>
          <p:cNvSpPr/>
          <p:nvPr/>
        </p:nvSpPr>
        <p:spPr>
          <a:xfrm>
            <a:off x="2124050" y="2194501"/>
            <a:ext cx="2002200" cy="1277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Shade Queue Handler</a:t>
            </a:r>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1270" name="Shape 1270"/>
          <p:cNvSpPr/>
          <p:nvPr/>
        </p:nvSpPr>
        <p:spPr>
          <a:xfrm>
            <a:off x="2130175" y="3550526"/>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Incoherent Ray Queue Handler</a:t>
            </a:r>
          </a:p>
        </p:txBody>
      </p:sp>
      <p:sp>
        <p:nvSpPr>
          <p:cNvPr id="1271" name="Shape 1271"/>
          <p:cNvSpPr/>
          <p:nvPr/>
        </p:nvSpPr>
        <p:spPr>
          <a:xfrm>
            <a:off x="2124050" y="3929150"/>
            <a:ext cx="2002200" cy="300000"/>
          </a:xfrm>
          <a:prstGeom prst="rect">
            <a:avLst/>
          </a:prstGeom>
          <a:solidFill>
            <a:schemeClr val="lt2"/>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Occlusion Ray Queue Handler</a:t>
            </a:r>
          </a:p>
        </p:txBody>
      </p:sp>
      <p:sp>
        <p:nvSpPr>
          <p:cNvPr id="1272" name="Shape 1272"/>
          <p:cNvSpPr/>
          <p:nvPr/>
        </p:nvSpPr>
        <p:spPr>
          <a:xfrm>
            <a:off x="2478500" y="2474262"/>
            <a:ext cx="1592700" cy="1776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Radix sort queue entries</a:t>
            </a:r>
          </a:p>
        </p:txBody>
      </p:sp>
      <p:sp>
        <p:nvSpPr>
          <p:cNvPr id="1273" name="Shape 1273"/>
          <p:cNvSpPr/>
          <p:nvPr/>
        </p:nvSpPr>
        <p:spPr>
          <a:xfrm>
            <a:off x="2478550" y="270488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shader graph eval</a:t>
            </a:r>
          </a:p>
        </p:txBody>
      </p:sp>
      <p:sp>
        <p:nvSpPr>
          <p:cNvPr id="1274" name="Shape 1274"/>
          <p:cNvSpPr/>
          <p:nvPr/>
        </p:nvSpPr>
        <p:spPr>
          <a:xfrm>
            <a:off x="2478500" y="2935501"/>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texture eval</a:t>
            </a:r>
          </a:p>
        </p:txBody>
      </p:sp>
      <p:sp>
        <p:nvSpPr>
          <p:cNvPr id="1275" name="Shape 1275"/>
          <p:cNvSpPr/>
          <p:nvPr/>
        </p:nvSpPr>
        <p:spPr>
          <a:xfrm>
            <a:off x="2478550" y="316613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integration</a:t>
            </a:r>
          </a:p>
        </p:txBody>
      </p:sp>
      <p:sp>
        <p:nvSpPr>
          <p:cNvPr id="1276" name="Shape 1276"/>
          <p:cNvSpPr/>
          <p:nvPr/>
        </p:nvSpPr>
        <p:spPr>
          <a:xfrm>
            <a:off x="2124050" y="4307776"/>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Radiance Queue Handler</a:t>
            </a:r>
          </a:p>
        </p:txBody>
      </p:sp>
      <p:sp>
        <p:nvSpPr>
          <p:cNvPr id="1277" name="Shape 1277"/>
          <p:cNvSpPr/>
          <p:nvPr/>
        </p:nvSpPr>
        <p:spPr>
          <a:xfrm>
            <a:off x="5562550" y="156880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Primary Ray Queue</a:t>
            </a:r>
          </a:p>
        </p:txBody>
      </p:sp>
      <p:sp>
        <p:nvSpPr>
          <p:cNvPr id="1278" name="Shape 1278"/>
          <p:cNvSpPr/>
          <p:nvPr/>
        </p:nvSpPr>
        <p:spPr>
          <a:xfrm>
            <a:off x="5562550" y="2128751"/>
            <a:ext cx="1457400" cy="336900"/>
          </a:xfrm>
          <a:prstGeom prst="can">
            <a:avLst>
              <a:gd name="adj" fmla="val 25000"/>
            </a:avLst>
          </a:prstGeom>
          <a:solidFill>
            <a:srgbClr val="E6B8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Shade Queue (shared)</a:t>
            </a:r>
          </a:p>
        </p:txBody>
      </p:sp>
      <p:sp>
        <p:nvSpPr>
          <p:cNvPr id="1279" name="Shape 1279"/>
          <p:cNvSpPr/>
          <p:nvPr/>
        </p:nvSpPr>
        <p:spPr>
          <a:xfrm>
            <a:off x="5562550" y="26887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Incoherent Ray Queue</a:t>
            </a:r>
          </a:p>
        </p:txBody>
      </p:sp>
      <p:sp>
        <p:nvSpPr>
          <p:cNvPr id="1280" name="Shape 1280"/>
          <p:cNvSpPr/>
          <p:nvPr/>
        </p:nvSpPr>
        <p:spPr>
          <a:xfrm>
            <a:off x="5562550" y="324865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Occlusion Ray Queue</a:t>
            </a:r>
          </a:p>
        </p:txBody>
      </p:sp>
      <p:sp>
        <p:nvSpPr>
          <p:cNvPr id="1281" name="Shape 1281"/>
          <p:cNvSpPr/>
          <p:nvPr/>
        </p:nvSpPr>
        <p:spPr>
          <a:xfrm>
            <a:off x="5562550" y="38086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Radiance Queue</a:t>
            </a:r>
          </a:p>
        </p:txBody>
      </p:sp>
      <p:sp>
        <p:nvSpPr>
          <p:cNvPr id="1282" name="Shape 1282"/>
          <p:cNvSpPr/>
          <p:nvPr/>
        </p:nvSpPr>
        <p:spPr>
          <a:xfrm>
            <a:off x="3085250" y="1400351"/>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sp>
        <p:nvSpPr>
          <p:cNvPr id="1283" name="Shape 1283"/>
          <p:cNvSpPr/>
          <p:nvPr/>
        </p:nvSpPr>
        <p:spPr>
          <a:xfrm>
            <a:off x="5562550" y="4328625"/>
            <a:ext cx="1457400" cy="258300"/>
          </a:xfrm>
          <a:prstGeom prst="roundRect">
            <a:avLst>
              <a:gd name="adj" fmla="val 16667"/>
            </a:avLst>
          </a:prstGeom>
          <a:solidFill>
            <a:srgbClr val="D9D2E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Frame Buffer</a:t>
            </a:r>
          </a:p>
        </p:txBody>
      </p:sp>
      <p:cxnSp>
        <p:nvCxnSpPr>
          <p:cNvPr id="1284" name="Shape 1284"/>
          <p:cNvCxnSpPr>
            <a:stCxn id="1282" idx="3"/>
            <a:endCxn id="1277" idx="2"/>
          </p:cNvCxnSpPr>
          <p:nvPr/>
        </p:nvCxnSpPr>
        <p:spPr>
          <a:xfrm>
            <a:off x="4126250" y="1568800"/>
            <a:ext cx="1436400" cy="168600"/>
          </a:xfrm>
          <a:prstGeom prst="straightConnector1">
            <a:avLst/>
          </a:prstGeom>
          <a:noFill/>
          <a:ln w="9525" cap="flat" cmpd="sng">
            <a:solidFill>
              <a:srgbClr val="000000"/>
            </a:solidFill>
            <a:prstDash val="solid"/>
            <a:round/>
            <a:headEnd type="none" w="lg" len="lg"/>
            <a:tailEnd type="triangle" w="lg" len="lg"/>
          </a:ln>
        </p:spPr>
      </p:cxnSp>
      <p:cxnSp>
        <p:nvCxnSpPr>
          <p:cNvPr id="1285" name="Shape 1285"/>
          <p:cNvCxnSpPr>
            <a:stCxn id="1268" idx="3"/>
            <a:endCxn id="1281" idx="2"/>
          </p:cNvCxnSpPr>
          <p:nvPr/>
        </p:nvCxnSpPr>
        <p:spPr>
          <a:xfrm>
            <a:off x="4126250" y="1965875"/>
            <a:ext cx="1436400" cy="2011200"/>
          </a:xfrm>
          <a:prstGeom prst="straightConnector1">
            <a:avLst/>
          </a:prstGeom>
          <a:noFill/>
          <a:ln w="9525" cap="flat" cmpd="sng">
            <a:solidFill>
              <a:srgbClr val="000000"/>
            </a:solidFill>
            <a:prstDash val="solid"/>
            <a:round/>
            <a:headEnd type="none" w="lg" len="lg"/>
            <a:tailEnd type="triangle" w="lg" len="lg"/>
          </a:ln>
        </p:spPr>
      </p:cxnSp>
      <p:cxnSp>
        <p:nvCxnSpPr>
          <p:cNvPr id="1286" name="Shape 1286"/>
          <p:cNvCxnSpPr>
            <a:stCxn id="1268" idx="3"/>
            <a:endCxn id="1278" idx="2"/>
          </p:cNvCxnSpPr>
          <p:nvPr/>
        </p:nvCxnSpPr>
        <p:spPr>
          <a:xfrm>
            <a:off x="4126250" y="1965875"/>
            <a:ext cx="1436400" cy="331200"/>
          </a:xfrm>
          <a:prstGeom prst="straightConnector1">
            <a:avLst/>
          </a:prstGeom>
          <a:noFill/>
          <a:ln w="9525" cap="flat" cmpd="sng">
            <a:solidFill>
              <a:srgbClr val="000000"/>
            </a:solidFill>
            <a:prstDash val="solid"/>
            <a:round/>
            <a:headEnd type="none" w="lg" len="lg"/>
            <a:tailEnd type="triangle" w="lg" len="lg"/>
          </a:ln>
        </p:spPr>
      </p:cxnSp>
      <p:cxnSp>
        <p:nvCxnSpPr>
          <p:cNvPr id="1287" name="Shape 1287"/>
          <p:cNvCxnSpPr>
            <a:stCxn id="1275" idx="3"/>
            <a:endCxn id="1279" idx="2"/>
          </p:cNvCxnSpPr>
          <p:nvPr/>
        </p:nvCxnSpPr>
        <p:spPr>
          <a:xfrm rot="10800000" flipH="1">
            <a:off x="4071250" y="2857137"/>
            <a:ext cx="1491300" cy="397800"/>
          </a:xfrm>
          <a:prstGeom prst="straightConnector1">
            <a:avLst/>
          </a:prstGeom>
          <a:noFill/>
          <a:ln w="9525" cap="flat" cmpd="sng">
            <a:solidFill>
              <a:srgbClr val="000000"/>
            </a:solidFill>
            <a:prstDash val="solid"/>
            <a:round/>
            <a:headEnd type="none" w="lg" len="lg"/>
            <a:tailEnd type="triangle" w="lg" len="lg"/>
          </a:ln>
        </p:spPr>
      </p:cxnSp>
      <p:cxnSp>
        <p:nvCxnSpPr>
          <p:cNvPr id="1288" name="Shape 1288"/>
          <p:cNvCxnSpPr>
            <a:stCxn id="1275" idx="3"/>
            <a:endCxn id="1281" idx="2"/>
          </p:cNvCxnSpPr>
          <p:nvPr/>
        </p:nvCxnSpPr>
        <p:spPr>
          <a:xfrm>
            <a:off x="4071250" y="3254938"/>
            <a:ext cx="1491300" cy="722100"/>
          </a:xfrm>
          <a:prstGeom prst="straightConnector1">
            <a:avLst/>
          </a:prstGeom>
          <a:noFill/>
          <a:ln w="9525" cap="flat" cmpd="sng">
            <a:solidFill>
              <a:srgbClr val="000000"/>
            </a:solidFill>
            <a:prstDash val="solid"/>
            <a:round/>
            <a:headEnd type="none" w="lg" len="lg"/>
            <a:tailEnd type="triangle" w="lg" len="lg"/>
          </a:ln>
        </p:spPr>
      </p:cxnSp>
      <p:cxnSp>
        <p:nvCxnSpPr>
          <p:cNvPr id="1289" name="Shape 1289"/>
          <p:cNvCxnSpPr>
            <a:stCxn id="1270" idx="3"/>
            <a:endCxn id="1281" idx="2"/>
          </p:cNvCxnSpPr>
          <p:nvPr/>
        </p:nvCxnSpPr>
        <p:spPr>
          <a:xfrm>
            <a:off x="4132375" y="3700526"/>
            <a:ext cx="1430100" cy="276600"/>
          </a:xfrm>
          <a:prstGeom prst="straightConnector1">
            <a:avLst/>
          </a:prstGeom>
          <a:noFill/>
          <a:ln w="9525" cap="flat" cmpd="sng">
            <a:solidFill>
              <a:srgbClr val="000000"/>
            </a:solidFill>
            <a:prstDash val="solid"/>
            <a:round/>
            <a:headEnd type="none" w="lg" len="lg"/>
            <a:tailEnd type="triangle" w="lg" len="lg"/>
          </a:ln>
        </p:spPr>
      </p:cxnSp>
      <p:cxnSp>
        <p:nvCxnSpPr>
          <p:cNvPr id="1290" name="Shape 1290"/>
          <p:cNvCxnSpPr>
            <a:stCxn id="1275" idx="3"/>
            <a:endCxn id="1280" idx="2"/>
          </p:cNvCxnSpPr>
          <p:nvPr/>
        </p:nvCxnSpPr>
        <p:spPr>
          <a:xfrm>
            <a:off x="4071250" y="3254938"/>
            <a:ext cx="1491300" cy="162300"/>
          </a:xfrm>
          <a:prstGeom prst="straightConnector1">
            <a:avLst/>
          </a:prstGeom>
          <a:noFill/>
          <a:ln w="9525" cap="flat" cmpd="sng">
            <a:solidFill>
              <a:srgbClr val="000000"/>
            </a:solidFill>
            <a:prstDash val="solid"/>
            <a:round/>
            <a:headEnd type="none" w="lg" len="lg"/>
            <a:tailEnd type="triangle" w="lg" len="lg"/>
          </a:ln>
        </p:spPr>
      </p:cxnSp>
      <p:cxnSp>
        <p:nvCxnSpPr>
          <p:cNvPr id="1291" name="Shape 1291"/>
          <p:cNvCxnSpPr>
            <a:stCxn id="1270" idx="3"/>
            <a:endCxn id="1278" idx="2"/>
          </p:cNvCxnSpPr>
          <p:nvPr/>
        </p:nvCxnSpPr>
        <p:spPr>
          <a:xfrm rot="10800000" flipH="1">
            <a:off x="4132375" y="2297125"/>
            <a:ext cx="1430100" cy="1403400"/>
          </a:xfrm>
          <a:prstGeom prst="straightConnector1">
            <a:avLst/>
          </a:prstGeom>
          <a:noFill/>
          <a:ln w="9525" cap="flat" cmpd="sng">
            <a:solidFill>
              <a:srgbClr val="000000"/>
            </a:solidFill>
            <a:prstDash val="solid"/>
            <a:round/>
            <a:headEnd type="none" w="lg" len="lg"/>
            <a:tailEnd type="triangle" w="lg" len="lg"/>
          </a:ln>
        </p:spPr>
      </p:cxnSp>
      <p:cxnSp>
        <p:nvCxnSpPr>
          <p:cNvPr id="1292" name="Shape 1292"/>
          <p:cNvCxnSpPr>
            <a:stCxn id="1276" idx="3"/>
            <a:endCxn id="1283" idx="1"/>
          </p:cNvCxnSpPr>
          <p:nvPr/>
        </p:nvCxnSpPr>
        <p:spPr>
          <a:xfrm>
            <a:off x="4126250" y="4457775"/>
            <a:ext cx="1436400" cy="0"/>
          </a:xfrm>
          <a:prstGeom prst="straightConnector1">
            <a:avLst/>
          </a:prstGeom>
          <a:noFill/>
          <a:ln w="9525" cap="flat" cmpd="sng">
            <a:solidFill>
              <a:srgbClr val="000000"/>
            </a:solidFill>
            <a:prstDash val="solid"/>
            <a:round/>
            <a:headEnd type="none" w="lg" len="lg"/>
            <a:tailEnd type="triangle" w="lg" len="lg"/>
          </a:ln>
        </p:spPr>
      </p:cxnSp>
      <p:cxnSp>
        <p:nvCxnSpPr>
          <p:cNvPr id="1293" name="Shape 1293"/>
          <p:cNvCxnSpPr/>
          <p:nvPr/>
        </p:nvCxnSpPr>
        <p:spPr>
          <a:xfrm flipH="1">
            <a:off x="4119050" y="1815800"/>
            <a:ext cx="1420800" cy="150000"/>
          </a:xfrm>
          <a:prstGeom prst="straightConnector1">
            <a:avLst/>
          </a:prstGeom>
          <a:noFill/>
          <a:ln w="9525" cap="flat" cmpd="sng">
            <a:solidFill>
              <a:srgbClr val="000000"/>
            </a:solidFill>
            <a:prstDash val="dash"/>
            <a:round/>
            <a:headEnd type="none" w="lg" len="lg"/>
            <a:tailEnd type="triangle" w="lg" len="lg"/>
          </a:ln>
        </p:spPr>
      </p:cxnSp>
      <p:cxnSp>
        <p:nvCxnSpPr>
          <p:cNvPr id="1294" name="Shape 1294"/>
          <p:cNvCxnSpPr/>
          <p:nvPr/>
        </p:nvCxnSpPr>
        <p:spPr>
          <a:xfrm flipH="1">
            <a:off x="4082450" y="2376262"/>
            <a:ext cx="1494000" cy="159600"/>
          </a:xfrm>
          <a:prstGeom prst="straightConnector1">
            <a:avLst/>
          </a:prstGeom>
          <a:noFill/>
          <a:ln w="9525" cap="flat" cmpd="sng">
            <a:solidFill>
              <a:srgbClr val="000000"/>
            </a:solidFill>
            <a:prstDash val="dash"/>
            <a:round/>
            <a:headEnd type="none" w="lg" len="lg"/>
            <a:tailEnd type="triangle" w="lg" len="lg"/>
          </a:ln>
        </p:spPr>
      </p:cxnSp>
      <p:cxnSp>
        <p:nvCxnSpPr>
          <p:cNvPr id="1295" name="Shape 1295"/>
          <p:cNvCxnSpPr>
            <a:endCxn id="1276" idx="3"/>
          </p:cNvCxnSpPr>
          <p:nvPr/>
        </p:nvCxnSpPr>
        <p:spPr>
          <a:xfrm flipH="1">
            <a:off x="4126250" y="4032075"/>
            <a:ext cx="1408800" cy="425700"/>
          </a:xfrm>
          <a:prstGeom prst="straightConnector1">
            <a:avLst/>
          </a:prstGeom>
          <a:noFill/>
          <a:ln w="9525" cap="flat" cmpd="sng">
            <a:solidFill>
              <a:srgbClr val="000000"/>
            </a:solidFill>
            <a:prstDash val="dash"/>
            <a:round/>
            <a:headEnd type="none" w="lg" len="lg"/>
            <a:tailEnd type="triangle" w="lg" len="lg"/>
          </a:ln>
        </p:spPr>
      </p:cxnSp>
      <p:cxnSp>
        <p:nvCxnSpPr>
          <p:cNvPr id="1296" name="Shape 1296"/>
          <p:cNvCxnSpPr>
            <a:endCxn id="1271" idx="3"/>
          </p:cNvCxnSpPr>
          <p:nvPr/>
        </p:nvCxnSpPr>
        <p:spPr>
          <a:xfrm flipH="1">
            <a:off x="4126250" y="3481550"/>
            <a:ext cx="1408800" cy="597600"/>
          </a:xfrm>
          <a:prstGeom prst="straightConnector1">
            <a:avLst/>
          </a:prstGeom>
          <a:noFill/>
          <a:ln w="19050" cap="flat" cmpd="sng">
            <a:solidFill>
              <a:srgbClr val="FF0000"/>
            </a:solidFill>
            <a:prstDash val="dash"/>
            <a:round/>
            <a:headEnd type="none" w="lg" len="lg"/>
            <a:tailEnd type="triangle" w="lg" len="lg"/>
          </a:ln>
        </p:spPr>
      </p:cxnSp>
      <p:cxnSp>
        <p:nvCxnSpPr>
          <p:cNvPr id="1297" name="Shape 1297"/>
          <p:cNvCxnSpPr>
            <a:endCxn id="1270" idx="3"/>
          </p:cNvCxnSpPr>
          <p:nvPr/>
        </p:nvCxnSpPr>
        <p:spPr>
          <a:xfrm flipH="1">
            <a:off x="4132375" y="2946325"/>
            <a:ext cx="1430400" cy="754200"/>
          </a:xfrm>
          <a:prstGeom prst="straightConnector1">
            <a:avLst/>
          </a:prstGeom>
          <a:noFill/>
          <a:ln w="9525" cap="flat" cmpd="sng">
            <a:solidFill>
              <a:srgbClr val="000000"/>
            </a:solidFill>
            <a:prstDash val="dash"/>
            <a:round/>
            <a:headEnd type="none" w="lg" len="lg"/>
            <a:tailEnd type="triangle" w="lg" len="lg"/>
          </a:ln>
        </p:spPr>
      </p:cxnSp>
      <p:sp>
        <p:nvSpPr>
          <p:cNvPr id="1298" name="Shape 1298"/>
          <p:cNvSpPr txBox="1"/>
          <p:nvPr/>
        </p:nvSpPr>
        <p:spPr>
          <a:xfrm>
            <a:off x="2573700" y="466325"/>
            <a:ext cx="3996600" cy="597600"/>
          </a:xfrm>
          <a:prstGeom prst="rect">
            <a:avLst/>
          </a:prstGeom>
          <a:noFill/>
          <a:ln>
            <a:noFill/>
          </a:ln>
        </p:spPr>
        <p:txBody>
          <a:bodyPr lIns="91425" tIns="91425" rIns="91425" bIns="91425" anchor="t" anchorCtr="0">
            <a:noAutofit/>
          </a:bodyPr>
          <a:lstStyle/>
          <a:p>
            <a:pPr lvl="0" rtl="0">
              <a:spcBef>
                <a:spcPts val="0"/>
              </a:spcBef>
              <a:buNone/>
            </a:pPr>
            <a:r>
              <a:rPr lang="en" sz="2800"/>
              <a:t>Vectorized Path Tracing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1302"/>
        <p:cNvGrpSpPr/>
        <p:nvPr/>
      </p:nvGrpSpPr>
      <p:grpSpPr>
        <a:xfrm>
          <a:off x="0" y="0"/>
          <a:ext cx="0" cy="0"/>
          <a:chOff x="0" y="0"/>
          <a:chExt cx="0" cy="0"/>
        </a:xfrm>
      </p:grpSpPr>
      <p:sp>
        <p:nvSpPr>
          <p:cNvPr id="1303" name="Shape 1303"/>
          <p:cNvSpPr/>
          <p:nvPr/>
        </p:nvSpPr>
        <p:spPr>
          <a:xfrm>
            <a:off x="2124050" y="1815875"/>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Primary Ray Queue Handler</a:t>
            </a:r>
          </a:p>
        </p:txBody>
      </p:sp>
      <p:sp>
        <p:nvSpPr>
          <p:cNvPr id="1304" name="Shape 1304"/>
          <p:cNvSpPr/>
          <p:nvPr/>
        </p:nvSpPr>
        <p:spPr>
          <a:xfrm>
            <a:off x="2124050" y="2194501"/>
            <a:ext cx="2002200" cy="1277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Shade Queue Handler</a:t>
            </a:r>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1305" name="Shape 1305"/>
          <p:cNvSpPr/>
          <p:nvPr/>
        </p:nvSpPr>
        <p:spPr>
          <a:xfrm>
            <a:off x="2130175" y="3550526"/>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Incoherent Ray Queue Handler</a:t>
            </a:r>
          </a:p>
        </p:txBody>
      </p:sp>
      <p:sp>
        <p:nvSpPr>
          <p:cNvPr id="1306" name="Shape 1306"/>
          <p:cNvSpPr/>
          <p:nvPr/>
        </p:nvSpPr>
        <p:spPr>
          <a:xfrm>
            <a:off x="2124050" y="3929150"/>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Occlusion Ray Queue Handler</a:t>
            </a:r>
          </a:p>
        </p:txBody>
      </p:sp>
      <p:sp>
        <p:nvSpPr>
          <p:cNvPr id="1307" name="Shape 1307"/>
          <p:cNvSpPr/>
          <p:nvPr/>
        </p:nvSpPr>
        <p:spPr>
          <a:xfrm>
            <a:off x="2478500" y="2474262"/>
            <a:ext cx="1592700" cy="1776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Radix sort queue entries</a:t>
            </a:r>
          </a:p>
        </p:txBody>
      </p:sp>
      <p:sp>
        <p:nvSpPr>
          <p:cNvPr id="1308" name="Shape 1308"/>
          <p:cNvSpPr/>
          <p:nvPr/>
        </p:nvSpPr>
        <p:spPr>
          <a:xfrm>
            <a:off x="2478550" y="270488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shader graph eval</a:t>
            </a:r>
          </a:p>
        </p:txBody>
      </p:sp>
      <p:sp>
        <p:nvSpPr>
          <p:cNvPr id="1309" name="Shape 1309"/>
          <p:cNvSpPr/>
          <p:nvPr/>
        </p:nvSpPr>
        <p:spPr>
          <a:xfrm>
            <a:off x="2478500" y="2935501"/>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texture eval</a:t>
            </a:r>
          </a:p>
        </p:txBody>
      </p:sp>
      <p:sp>
        <p:nvSpPr>
          <p:cNvPr id="1310" name="Shape 1310"/>
          <p:cNvSpPr/>
          <p:nvPr/>
        </p:nvSpPr>
        <p:spPr>
          <a:xfrm>
            <a:off x="2478550" y="316613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integration</a:t>
            </a:r>
          </a:p>
        </p:txBody>
      </p:sp>
      <p:sp>
        <p:nvSpPr>
          <p:cNvPr id="1311" name="Shape 1311"/>
          <p:cNvSpPr/>
          <p:nvPr/>
        </p:nvSpPr>
        <p:spPr>
          <a:xfrm>
            <a:off x="2124050" y="4307776"/>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Radiance Queue Handler</a:t>
            </a:r>
          </a:p>
        </p:txBody>
      </p:sp>
      <p:sp>
        <p:nvSpPr>
          <p:cNvPr id="1312" name="Shape 1312"/>
          <p:cNvSpPr/>
          <p:nvPr/>
        </p:nvSpPr>
        <p:spPr>
          <a:xfrm>
            <a:off x="5562550" y="156880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Primary Ray Queue</a:t>
            </a:r>
          </a:p>
        </p:txBody>
      </p:sp>
      <p:sp>
        <p:nvSpPr>
          <p:cNvPr id="1313" name="Shape 1313"/>
          <p:cNvSpPr/>
          <p:nvPr/>
        </p:nvSpPr>
        <p:spPr>
          <a:xfrm>
            <a:off x="5562550" y="2128751"/>
            <a:ext cx="1457400" cy="336900"/>
          </a:xfrm>
          <a:prstGeom prst="can">
            <a:avLst>
              <a:gd name="adj" fmla="val 25000"/>
            </a:avLst>
          </a:prstGeom>
          <a:solidFill>
            <a:srgbClr val="E6B8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Shade Queue (shared)</a:t>
            </a:r>
          </a:p>
        </p:txBody>
      </p:sp>
      <p:sp>
        <p:nvSpPr>
          <p:cNvPr id="1314" name="Shape 1314"/>
          <p:cNvSpPr/>
          <p:nvPr/>
        </p:nvSpPr>
        <p:spPr>
          <a:xfrm>
            <a:off x="5562550" y="26887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Incoherent Ray Queue</a:t>
            </a:r>
          </a:p>
        </p:txBody>
      </p:sp>
      <p:sp>
        <p:nvSpPr>
          <p:cNvPr id="1315" name="Shape 1315"/>
          <p:cNvSpPr/>
          <p:nvPr/>
        </p:nvSpPr>
        <p:spPr>
          <a:xfrm>
            <a:off x="5562550" y="324865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Occlusion Ray Queue</a:t>
            </a:r>
          </a:p>
        </p:txBody>
      </p:sp>
      <p:sp>
        <p:nvSpPr>
          <p:cNvPr id="1316" name="Shape 1316"/>
          <p:cNvSpPr/>
          <p:nvPr/>
        </p:nvSpPr>
        <p:spPr>
          <a:xfrm>
            <a:off x="5562550" y="38086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Radiance Queue</a:t>
            </a:r>
          </a:p>
        </p:txBody>
      </p:sp>
      <p:sp>
        <p:nvSpPr>
          <p:cNvPr id="1317" name="Shape 1317"/>
          <p:cNvSpPr/>
          <p:nvPr/>
        </p:nvSpPr>
        <p:spPr>
          <a:xfrm>
            <a:off x="3085250" y="1400351"/>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sp>
        <p:nvSpPr>
          <p:cNvPr id="1318" name="Shape 1318"/>
          <p:cNvSpPr/>
          <p:nvPr/>
        </p:nvSpPr>
        <p:spPr>
          <a:xfrm>
            <a:off x="5562550" y="4328625"/>
            <a:ext cx="1457400" cy="258300"/>
          </a:xfrm>
          <a:prstGeom prst="roundRect">
            <a:avLst>
              <a:gd name="adj" fmla="val 16667"/>
            </a:avLst>
          </a:prstGeom>
          <a:solidFill>
            <a:srgbClr val="D9D2E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Frame Buffer</a:t>
            </a:r>
          </a:p>
        </p:txBody>
      </p:sp>
      <p:cxnSp>
        <p:nvCxnSpPr>
          <p:cNvPr id="1319" name="Shape 1319"/>
          <p:cNvCxnSpPr>
            <a:stCxn id="1317" idx="3"/>
            <a:endCxn id="1312" idx="2"/>
          </p:cNvCxnSpPr>
          <p:nvPr/>
        </p:nvCxnSpPr>
        <p:spPr>
          <a:xfrm>
            <a:off x="4126250" y="1568800"/>
            <a:ext cx="1436400" cy="168600"/>
          </a:xfrm>
          <a:prstGeom prst="straightConnector1">
            <a:avLst/>
          </a:prstGeom>
          <a:noFill/>
          <a:ln w="9525" cap="flat" cmpd="sng">
            <a:solidFill>
              <a:srgbClr val="000000"/>
            </a:solidFill>
            <a:prstDash val="solid"/>
            <a:round/>
            <a:headEnd type="none" w="lg" len="lg"/>
            <a:tailEnd type="triangle" w="lg" len="lg"/>
          </a:ln>
        </p:spPr>
      </p:cxnSp>
      <p:cxnSp>
        <p:nvCxnSpPr>
          <p:cNvPr id="1320" name="Shape 1320"/>
          <p:cNvCxnSpPr>
            <a:stCxn id="1303" idx="3"/>
            <a:endCxn id="1316" idx="2"/>
          </p:cNvCxnSpPr>
          <p:nvPr/>
        </p:nvCxnSpPr>
        <p:spPr>
          <a:xfrm>
            <a:off x="4126250" y="1965875"/>
            <a:ext cx="1436400" cy="2011200"/>
          </a:xfrm>
          <a:prstGeom prst="straightConnector1">
            <a:avLst/>
          </a:prstGeom>
          <a:noFill/>
          <a:ln w="9525" cap="flat" cmpd="sng">
            <a:solidFill>
              <a:srgbClr val="000000"/>
            </a:solidFill>
            <a:prstDash val="solid"/>
            <a:round/>
            <a:headEnd type="none" w="lg" len="lg"/>
            <a:tailEnd type="triangle" w="lg" len="lg"/>
          </a:ln>
        </p:spPr>
      </p:cxnSp>
      <p:cxnSp>
        <p:nvCxnSpPr>
          <p:cNvPr id="1321" name="Shape 1321"/>
          <p:cNvCxnSpPr>
            <a:stCxn id="1303" idx="3"/>
            <a:endCxn id="1313" idx="2"/>
          </p:cNvCxnSpPr>
          <p:nvPr/>
        </p:nvCxnSpPr>
        <p:spPr>
          <a:xfrm>
            <a:off x="4126250" y="1965875"/>
            <a:ext cx="1436400" cy="331200"/>
          </a:xfrm>
          <a:prstGeom prst="straightConnector1">
            <a:avLst/>
          </a:prstGeom>
          <a:noFill/>
          <a:ln w="9525" cap="flat" cmpd="sng">
            <a:solidFill>
              <a:srgbClr val="000000"/>
            </a:solidFill>
            <a:prstDash val="solid"/>
            <a:round/>
            <a:headEnd type="none" w="lg" len="lg"/>
            <a:tailEnd type="triangle" w="lg" len="lg"/>
          </a:ln>
        </p:spPr>
      </p:cxnSp>
      <p:cxnSp>
        <p:nvCxnSpPr>
          <p:cNvPr id="1322" name="Shape 1322"/>
          <p:cNvCxnSpPr>
            <a:stCxn id="1310" idx="3"/>
            <a:endCxn id="1314" idx="2"/>
          </p:cNvCxnSpPr>
          <p:nvPr/>
        </p:nvCxnSpPr>
        <p:spPr>
          <a:xfrm rot="10800000" flipH="1">
            <a:off x="4071250" y="2857137"/>
            <a:ext cx="1491300" cy="397800"/>
          </a:xfrm>
          <a:prstGeom prst="straightConnector1">
            <a:avLst/>
          </a:prstGeom>
          <a:noFill/>
          <a:ln w="9525" cap="flat" cmpd="sng">
            <a:solidFill>
              <a:srgbClr val="000000"/>
            </a:solidFill>
            <a:prstDash val="solid"/>
            <a:round/>
            <a:headEnd type="none" w="lg" len="lg"/>
            <a:tailEnd type="triangle" w="lg" len="lg"/>
          </a:ln>
        </p:spPr>
      </p:cxnSp>
      <p:cxnSp>
        <p:nvCxnSpPr>
          <p:cNvPr id="1323" name="Shape 1323"/>
          <p:cNvCxnSpPr>
            <a:stCxn id="1310" idx="3"/>
            <a:endCxn id="1316" idx="2"/>
          </p:cNvCxnSpPr>
          <p:nvPr/>
        </p:nvCxnSpPr>
        <p:spPr>
          <a:xfrm>
            <a:off x="4071250" y="3254938"/>
            <a:ext cx="1491300" cy="722100"/>
          </a:xfrm>
          <a:prstGeom prst="straightConnector1">
            <a:avLst/>
          </a:prstGeom>
          <a:noFill/>
          <a:ln w="9525" cap="flat" cmpd="sng">
            <a:solidFill>
              <a:srgbClr val="000000"/>
            </a:solidFill>
            <a:prstDash val="solid"/>
            <a:round/>
            <a:headEnd type="none" w="lg" len="lg"/>
            <a:tailEnd type="triangle" w="lg" len="lg"/>
          </a:ln>
        </p:spPr>
      </p:cxnSp>
      <p:cxnSp>
        <p:nvCxnSpPr>
          <p:cNvPr id="1324" name="Shape 1324"/>
          <p:cNvCxnSpPr>
            <a:stCxn id="1305" idx="3"/>
            <a:endCxn id="1316" idx="2"/>
          </p:cNvCxnSpPr>
          <p:nvPr/>
        </p:nvCxnSpPr>
        <p:spPr>
          <a:xfrm>
            <a:off x="4132375" y="3700526"/>
            <a:ext cx="1430100" cy="276600"/>
          </a:xfrm>
          <a:prstGeom prst="straightConnector1">
            <a:avLst/>
          </a:prstGeom>
          <a:noFill/>
          <a:ln w="9525" cap="flat" cmpd="sng">
            <a:solidFill>
              <a:srgbClr val="000000"/>
            </a:solidFill>
            <a:prstDash val="solid"/>
            <a:round/>
            <a:headEnd type="none" w="lg" len="lg"/>
            <a:tailEnd type="triangle" w="lg" len="lg"/>
          </a:ln>
        </p:spPr>
      </p:cxnSp>
      <p:cxnSp>
        <p:nvCxnSpPr>
          <p:cNvPr id="1325" name="Shape 1325"/>
          <p:cNvCxnSpPr>
            <a:stCxn id="1310" idx="3"/>
            <a:endCxn id="1315" idx="2"/>
          </p:cNvCxnSpPr>
          <p:nvPr/>
        </p:nvCxnSpPr>
        <p:spPr>
          <a:xfrm>
            <a:off x="4071250" y="3254938"/>
            <a:ext cx="1491300" cy="162300"/>
          </a:xfrm>
          <a:prstGeom prst="straightConnector1">
            <a:avLst/>
          </a:prstGeom>
          <a:noFill/>
          <a:ln w="9525" cap="flat" cmpd="sng">
            <a:solidFill>
              <a:srgbClr val="000000"/>
            </a:solidFill>
            <a:prstDash val="solid"/>
            <a:round/>
            <a:headEnd type="none" w="lg" len="lg"/>
            <a:tailEnd type="triangle" w="lg" len="lg"/>
          </a:ln>
        </p:spPr>
      </p:cxnSp>
      <p:cxnSp>
        <p:nvCxnSpPr>
          <p:cNvPr id="1326" name="Shape 1326"/>
          <p:cNvCxnSpPr>
            <a:stCxn id="1305" idx="3"/>
            <a:endCxn id="1313" idx="2"/>
          </p:cNvCxnSpPr>
          <p:nvPr/>
        </p:nvCxnSpPr>
        <p:spPr>
          <a:xfrm rot="10800000" flipH="1">
            <a:off x="4132375" y="2297125"/>
            <a:ext cx="1430100" cy="1403400"/>
          </a:xfrm>
          <a:prstGeom prst="straightConnector1">
            <a:avLst/>
          </a:prstGeom>
          <a:noFill/>
          <a:ln w="9525" cap="flat" cmpd="sng">
            <a:solidFill>
              <a:srgbClr val="000000"/>
            </a:solidFill>
            <a:prstDash val="solid"/>
            <a:round/>
            <a:headEnd type="none" w="lg" len="lg"/>
            <a:tailEnd type="triangle" w="lg" len="lg"/>
          </a:ln>
        </p:spPr>
      </p:cxnSp>
      <p:cxnSp>
        <p:nvCxnSpPr>
          <p:cNvPr id="1327" name="Shape 1327"/>
          <p:cNvCxnSpPr>
            <a:stCxn id="1306" idx="3"/>
            <a:endCxn id="1316" idx="2"/>
          </p:cNvCxnSpPr>
          <p:nvPr/>
        </p:nvCxnSpPr>
        <p:spPr>
          <a:xfrm rot="10800000" flipH="1">
            <a:off x="4126250" y="3977151"/>
            <a:ext cx="1436400" cy="102000"/>
          </a:xfrm>
          <a:prstGeom prst="straightConnector1">
            <a:avLst/>
          </a:prstGeom>
          <a:noFill/>
          <a:ln w="19050" cap="flat" cmpd="sng">
            <a:solidFill>
              <a:srgbClr val="FF0000"/>
            </a:solidFill>
            <a:prstDash val="solid"/>
            <a:round/>
            <a:headEnd type="none" w="lg" len="lg"/>
            <a:tailEnd type="triangle" w="lg" len="lg"/>
          </a:ln>
        </p:spPr>
      </p:cxnSp>
      <p:cxnSp>
        <p:nvCxnSpPr>
          <p:cNvPr id="1328" name="Shape 1328"/>
          <p:cNvCxnSpPr>
            <a:stCxn id="1311" idx="3"/>
            <a:endCxn id="1318" idx="1"/>
          </p:cNvCxnSpPr>
          <p:nvPr/>
        </p:nvCxnSpPr>
        <p:spPr>
          <a:xfrm>
            <a:off x="4126250" y="4457775"/>
            <a:ext cx="1436400" cy="0"/>
          </a:xfrm>
          <a:prstGeom prst="straightConnector1">
            <a:avLst/>
          </a:prstGeom>
          <a:noFill/>
          <a:ln w="9525" cap="flat" cmpd="sng">
            <a:solidFill>
              <a:srgbClr val="000000"/>
            </a:solidFill>
            <a:prstDash val="solid"/>
            <a:round/>
            <a:headEnd type="none" w="lg" len="lg"/>
            <a:tailEnd type="triangle" w="lg" len="lg"/>
          </a:ln>
        </p:spPr>
      </p:cxnSp>
      <p:cxnSp>
        <p:nvCxnSpPr>
          <p:cNvPr id="1329" name="Shape 1329"/>
          <p:cNvCxnSpPr/>
          <p:nvPr/>
        </p:nvCxnSpPr>
        <p:spPr>
          <a:xfrm flipH="1">
            <a:off x="4119050" y="1815800"/>
            <a:ext cx="1420800" cy="150000"/>
          </a:xfrm>
          <a:prstGeom prst="straightConnector1">
            <a:avLst/>
          </a:prstGeom>
          <a:noFill/>
          <a:ln w="9525" cap="flat" cmpd="sng">
            <a:solidFill>
              <a:srgbClr val="000000"/>
            </a:solidFill>
            <a:prstDash val="dash"/>
            <a:round/>
            <a:headEnd type="none" w="lg" len="lg"/>
            <a:tailEnd type="triangle" w="lg" len="lg"/>
          </a:ln>
        </p:spPr>
      </p:cxnSp>
      <p:cxnSp>
        <p:nvCxnSpPr>
          <p:cNvPr id="1330" name="Shape 1330"/>
          <p:cNvCxnSpPr/>
          <p:nvPr/>
        </p:nvCxnSpPr>
        <p:spPr>
          <a:xfrm flipH="1">
            <a:off x="4082450" y="2376262"/>
            <a:ext cx="1494000" cy="159600"/>
          </a:xfrm>
          <a:prstGeom prst="straightConnector1">
            <a:avLst/>
          </a:prstGeom>
          <a:noFill/>
          <a:ln w="9525" cap="flat" cmpd="sng">
            <a:solidFill>
              <a:srgbClr val="000000"/>
            </a:solidFill>
            <a:prstDash val="dash"/>
            <a:round/>
            <a:headEnd type="none" w="lg" len="lg"/>
            <a:tailEnd type="triangle" w="lg" len="lg"/>
          </a:ln>
        </p:spPr>
      </p:cxnSp>
      <p:cxnSp>
        <p:nvCxnSpPr>
          <p:cNvPr id="1331" name="Shape 1331"/>
          <p:cNvCxnSpPr>
            <a:endCxn id="1311" idx="3"/>
          </p:cNvCxnSpPr>
          <p:nvPr/>
        </p:nvCxnSpPr>
        <p:spPr>
          <a:xfrm flipH="1">
            <a:off x="4126250" y="4032075"/>
            <a:ext cx="1408800" cy="425700"/>
          </a:xfrm>
          <a:prstGeom prst="straightConnector1">
            <a:avLst/>
          </a:prstGeom>
          <a:noFill/>
          <a:ln w="9525" cap="flat" cmpd="sng">
            <a:solidFill>
              <a:srgbClr val="000000"/>
            </a:solidFill>
            <a:prstDash val="dash"/>
            <a:round/>
            <a:headEnd type="none" w="lg" len="lg"/>
            <a:tailEnd type="triangle" w="lg" len="lg"/>
          </a:ln>
        </p:spPr>
      </p:cxnSp>
      <p:cxnSp>
        <p:nvCxnSpPr>
          <p:cNvPr id="1332" name="Shape 1332"/>
          <p:cNvCxnSpPr>
            <a:endCxn id="1306" idx="3"/>
          </p:cNvCxnSpPr>
          <p:nvPr/>
        </p:nvCxnSpPr>
        <p:spPr>
          <a:xfrm flipH="1">
            <a:off x="4126250" y="3481550"/>
            <a:ext cx="1408800" cy="597600"/>
          </a:xfrm>
          <a:prstGeom prst="straightConnector1">
            <a:avLst/>
          </a:prstGeom>
          <a:noFill/>
          <a:ln w="9525" cap="flat" cmpd="sng">
            <a:solidFill>
              <a:srgbClr val="000000"/>
            </a:solidFill>
            <a:prstDash val="dash"/>
            <a:round/>
            <a:headEnd type="none" w="lg" len="lg"/>
            <a:tailEnd type="triangle" w="lg" len="lg"/>
          </a:ln>
        </p:spPr>
      </p:cxnSp>
      <p:cxnSp>
        <p:nvCxnSpPr>
          <p:cNvPr id="1333" name="Shape 1333"/>
          <p:cNvCxnSpPr>
            <a:endCxn id="1305" idx="3"/>
          </p:cNvCxnSpPr>
          <p:nvPr/>
        </p:nvCxnSpPr>
        <p:spPr>
          <a:xfrm flipH="1">
            <a:off x="4132375" y="2946325"/>
            <a:ext cx="1430400" cy="754200"/>
          </a:xfrm>
          <a:prstGeom prst="straightConnector1">
            <a:avLst/>
          </a:prstGeom>
          <a:noFill/>
          <a:ln w="9525" cap="flat" cmpd="sng">
            <a:solidFill>
              <a:srgbClr val="000000"/>
            </a:solidFill>
            <a:prstDash val="dash"/>
            <a:round/>
            <a:headEnd type="none" w="lg" len="lg"/>
            <a:tailEnd type="triangle" w="lg" len="lg"/>
          </a:ln>
        </p:spPr>
      </p:cxnSp>
      <p:sp>
        <p:nvSpPr>
          <p:cNvPr id="1334" name="Shape 1334"/>
          <p:cNvSpPr txBox="1"/>
          <p:nvPr/>
        </p:nvSpPr>
        <p:spPr>
          <a:xfrm>
            <a:off x="2573700" y="466325"/>
            <a:ext cx="3996600" cy="597600"/>
          </a:xfrm>
          <a:prstGeom prst="rect">
            <a:avLst/>
          </a:prstGeom>
          <a:noFill/>
          <a:ln>
            <a:noFill/>
          </a:ln>
        </p:spPr>
        <p:txBody>
          <a:bodyPr lIns="91425" tIns="91425" rIns="91425" bIns="91425" anchor="t" anchorCtr="0">
            <a:noAutofit/>
          </a:bodyPr>
          <a:lstStyle/>
          <a:p>
            <a:pPr lvl="0" rtl="0">
              <a:spcBef>
                <a:spcPts val="0"/>
              </a:spcBef>
              <a:buNone/>
            </a:pPr>
            <a:r>
              <a:rPr lang="en" sz="2800"/>
              <a:t>Vectorized Path Tracing</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1338"/>
        <p:cNvGrpSpPr/>
        <p:nvPr/>
      </p:nvGrpSpPr>
      <p:grpSpPr>
        <a:xfrm>
          <a:off x="0" y="0"/>
          <a:ext cx="0" cy="0"/>
          <a:chOff x="0" y="0"/>
          <a:chExt cx="0" cy="0"/>
        </a:xfrm>
      </p:grpSpPr>
      <p:sp>
        <p:nvSpPr>
          <p:cNvPr id="1339" name="Shape 1339"/>
          <p:cNvSpPr/>
          <p:nvPr/>
        </p:nvSpPr>
        <p:spPr>
          <a:xfrm>
            <a:off x="2124050" y="1815875"/>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Primary Ray Queue Handler</a:t>
            </a:r>
          </a:p>
        </p:txBody>
      </p:sp>
      <p:sp>
        <p:nvSpPr>
          <p:cNvPr id="1340" name="Shape 1340"/>
          <p:cNvSpPr/>
          <p:nvPr/>
        </p:nvSpPr>
        <p:spPr>
          <a:xfrm>
            <a:off x="2124050" y="2194501"/>
            <a:ext cx="2002200" cy="1277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Shade Queue Handler</a:t>
            </a:r>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a:p>
            <a:pPr lvl="0" rtl="0">
              <a:spcBef>
                <a:spcPts val="0"/>
              </a:spcBef>
              <a:buNone/>
            </a:pPr>
            <a:endParaRPr sz="1000"/>
          </a:p>
        </p:txBody>
      </p:sp>
      <p:sp>
        <p:nvSpPr>
          <p:cNvPr id="1341" name="Shape 1341"/>
          <p:cNvSpPr/>
          <p:nvPr/>
        </p:nvSpPr>
        <p:spPr>
          <a:xfrm>
            <a:off x="2130175" y="3550526"/>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Incoherent Ray Queue Handler</a:t>
            </a:r>
          </a:p>
        </p:txBody>
      </p:sp>
      <p:sp>
        <p:nvSpPr>
          <p:cNvPr id="1342" name="Shape 1342"/>
          <p:cNvSpPr/>
          <p:nvPr/>
        </p:nvSpPr>
        <p:spPr>
          <a:xfrm>
            <a:off x="2124050" y="3929150"/>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Occlusion Ray Queue Handler</a:t>
            </a:r>
          </a:p>
        </p:txBody>
      </p:sp>
      <p:sp>
        <p:nvSpPr>
          <p:cNvPr id="1343" name="Shape 1343"/>
          <p:cNvSpPr/>
          <p:nvPr/>
        </p:nvSpPr>
        <p:spPr>
          <a:xfrm>
            <a:off x="2478500" y="2474262"/>
            <a:ext cx="1592700" cy="177600"/>
          </a:xfrm>
          <a:prstGeom prst="roundRect">
            <a:avLst>
              <a:gd name="adj" fmla="val 16667"/>
            </a:avLst>
          </a:prstGeom>
          <a:solidFill>
            <a:srgbClr val="CFE2F3"/>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Radix sort queue entries</a:t>
            </a:r>
          </a:p>
        </p:txBody>
      </p:sp>
      <p:sp>
        <p:nvSpPr>
          <p:cNvPr id="1344" name="Shape 1344"/>
          <p:cNvSpPr/>
          <p:nvPr/>
        </p:nvSpPr>
        <p:spPr>
          <a:xfrm>
            <a:off x="2478550" y="270488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shader graph eval</a:t>
            </a:r>
          </a:p>
        </p:txBody>
      </p:sp>
      <p:sp>
        <p:nvSpPr>
          <p:cNvPr id="1345" name="Shape 1345"/>
          <p:cNvSpPr/>
          <p:nvPr/>
        </p:nvSpPr>
        <p:spPr>
          <a:xfrm>
            <a:off x="2478500" y="2935501"/>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texture eval</a:t>
            </a:r>
          </a:p>
        </p:txBody>
      </p:sp>
      <p:sp>
        <p:nvSpPr>
          <p:cNvPr id="1346" name="Shape 1346"/>
          <p:cNvSpPr/>
          <p:nvPr/>
        </p:nvSpPr>
        <p:spPr>
          <a:xfrm>
            <a:off x="2478550" y="3166137"/>
            <a:ext cx="1592700" cy="177600"/>
          </a:xfrm>
          <a:prstGeom prst="roundRect">
            <a:avLst>
              <a:gd name="adj" fmla="val 16667"/>
            </a:avLst>
          </a:prstGeom>
          <a:solidFill>
            <a:srgbClr val="FFE599"/>
          </a:solidFill>
          <a:ln w="9525" cap="flat" cmpd="sng">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Vectorized integration</a:t>
            </a:r>
          </a:p>
        </p:txBody>
      </p:sp>
      <p:sp>
        <p:nvSpPr>
          <p:cNvPr id="1347" name="Shape 1347"/>
          <p:cNvSpPr/>
          <p:nvPr/>
        </p:nvSpPr>
        <p:spPr>
          <a:xfrm>
            <a:off x="2124050" y="4307776"/>
            <a:ext cx="2002200" cy="300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Radiance Queue Handler</a:t>
            </a:r>
          </a:p>
        </p:txBody>
      </p:sp>
      <p:sp>
        <p:nvSpPr>
          <p:cNvPr id="1348" name="Shape 1348"/>
          <p:cNvSpPr/>
          <p:nvPr/>
        </p:nvSpPr>
        <p:spPr>
          <a:xfrm>
            <a:off x="5562550" y="156880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Primary Ray Queue</a:t>
            </a:r>
          </a:p>
        </p:txBody>
      </p:sp>
      <p:sp>
        <p:nvSpPr>
          <p:cNvPr id="1349" name="Shape 1349"/>
          <p:cNvSpPr/>
          <p:nvPr/>
        </p:nvSpPr>
        <p:spPr>
          <a:xfrm>
            <a:off x="5562550" y="2128751"/>
            <a:ext cx="1457400" cy="336900"/>
          </a:xfrm>
          <a:prstGeom prst="can">
            <a:avLst>
              <a:gd name="adj" fmla="val 25000"/>
            </a:avLst>
          </a:prstGeom>
          <a:solidFill>
            <a:srgbClr val="E6B8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Shade Queue (shared)</a:t>
            </a:r>
          </a:p>
        </p:txBody>
      </p:sp>
      <p:sp>
        <p:nvSpPr>
          <p:cNvPr id="1350" name="Shape 1350"/>
          <p:cNvSpPr/>
          <p:nvPr/>
        </p:nvSpPr>
        <p:spPr>
          <a:xfrm>
            <a:off x="5562550" y="26887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Incoherent Ray Queue</a:t>
            </a:r>
          </a:p>
        </p:txBody>
      </p:sp>
      <p:sp>
        <p:nvSpPr>
          <p:cNvPr id="1351" name="Shape 1351"/>
          <p:cNvSpPr/>
          <p:nvPr/>
        </p:nvSpPr>
        <p:spPr>
          <a:xfrm>
            <a:off x="5562550" y="3248650"/>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Occlusion Ray Queue</a:t>
            </a:r>
          </a:p>
        </p:txBody>
      </p:sp>
      <p:sp>
        <p:nvSpPr>
          <p:cNvPr id="1352" name="Shape 1352"/>
          <p:cNvSpPr/>
          <p:nvPr/>
        </p:nvSpPr>
        <p:spPr>
          <a:xfrm>
            <a:off x="5562550" y="3808601"/>
            <a:ext cx="1457400" cy="336900"/>
          </a:xfrm>
          <a:prstGeom prst="can">
            <a:avLst>
              <a:gd name="adj" fmla="val 25000"/>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Radiance Queue</a:t>
            </a:r>
          </a:p>
        </p:txBody>
      </p:sp>
      <p:sp>
        <p:nvSpPr>
          <p:cNvPr id="1353" name="Shape 1353"/>
          <p:cNvSpPr/>
          <p:nvPr/>
        </p:nvSpPr>
        <p:spPr>
          <a:xfrm>
            <a:off x="3085250" y="1400351"/>
            <a:ext cx="1041000" cy="336900"/>
          </a:xfrm>
          <a:prstGeom prst="roundRect">
            <a:avLst>
              <a:gd name="adj" fmla="val 1666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Generate primary rays</a:t>
            </a:r>
          </a:p>
        </p:txBody>
      </p:sp>
      <p:sp>
        <p:nvSpPr>
          <p:cNvPr id="1354" name="Shape 1354"/>
          <p:cNvSpPr/>
          <p:nvPr/>
        </p:nvSpPr>
        <p:spPr>
          <a:xfrm>
            <a:off x="5562550" y="4328625"/>
            <a:ext cx="1457400" cy="258300"/>
          </a:xfrm>
          <a:prstGeom prst="roundRect">
            <a:avLst>
              <a:gd name="adj" fmla="val 16667"/>
            </a:avLst>
          </a:prstGeom>
          <a:solidFill>
            <a:srgbClr val="D9D2E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800"/>
              <a:t>Frame Buffer</a:t>
            </a:r>
          </a:p>
        </p:txBody>
      </p:sp>
      <p:cxnSp>
        <p:nvCxnSpPr>
          <p:cNvPr id="1355" name="Shape 1355"/>
          <p:cNvCxnSpPr>
            <a:stCxn id="1353" idx="3"/>
            <a:endCxn id="1348" idx="2"/>
          </p:cNvCxnSpPr>
          <p:nvPr/>
        </p:nvCxnSpPr>
        <p:spPr>
          <a:xfrm>
            <a:off x="4126250" y="1568800"/>
            <a:ext cx="1436400" cy="168600"/>
          </a:xfrm>
          <a:prstGeom prst="straightConnector1">
            <a:avLst/>
          </a:prstGeom>
          <a:noFill/>
          <a:ln w="9525" cap="flat" cmpd="sng">
            <a:solidFill>
              <a:srgbClr val="000000"/>
            </a:solidFill>
            <a:prstDash val="solid"/>
            <a:round/>
            <a:headEnd type="none" w="lg" len="lg"/>
            <a:tailEnd type="triangle" w="lg" len="lg"/>
          </a:ln>
        </p:spPr>
      </p:cxnSp>
      <p:cxnSp>
        <p:nvCxnSpPr>
          <p:cNvPr id="1356" name="Shape 1356"/>
          <p:cNvCxnSpPr>
            <a:stCxn id="1339" idx="3"/>
            <a:endCxn id="1352" idx="2"/>
          </p:cNvCxnSpPr>
          <p:nvPr/>
        </p:nvCxnSpPr>
        <p:spPr>
          <a:xfrm>
            <a:off x="4126250" y="1965875"/>
            <a:ext cx="1436400" cy="2011200"/>
          </a:xfrm>
          <a:prstGeom prst="straightConnector1">
            <a:avLst/>
          </a:prstGeom>
          <a:noFill/>
          <a:ln w="9525" cap="flat" cmpd="sng">
            <a:solidFill>
              <a:srgbClr val="000000"/>
            </a:solidFill>
            <a:prstDash val="solid"/>
            <a:round/>
            <a:headEnd type="none" w="lg" len="lg"/>
            <a:tailEnd type="triangle" w="lg" len="lg"/>
          </a:ln>
        </p:spPr>
      </p:cxnSp>
      <p:cxnSp>
        <p:nvCxnSpPr>
          <p:cNvPr id="1357" name="Shape 1357"/>
          <p:cNvCxnSpPr>
            <a:stCxn id="1339" idx="3"/>
            <a:endCxn id="1349" idx="2"/>
          </p:cNvCxnSpPr>
          <p:nvPr/>
        </p:nvCxnSpPr>
        <p:spPr>
          <a:xfrm>
            <a:off x="4126250" y="1965875"/>
            <a:ext cx="1436400" cy="331200"/>
          </a:xfrm>
          <a:prstGeom prst="straightConnector1">
            <a:avLst/>
          </a:prstGeom>
          <a:noFill/>
          <a:ln w="9525" cap="flat" cmpd="sng">
            <a:solidFill>
              <a:srgbClr val="000000"/>
            </a:solidFill>
            <a:prstDash val="solid"/>
            <a:round/>
            <a:headEnd type="none" w="lg" len="lg"/>
            <a:tailEnd type="triangle" w="lg" len="lg"/>
          </a:ln>
        </p:spPr>
      </p:cxnSp>
      <p:cxnSp>
        <p:nvCxnSpPr>
          <p:cNvPr id="1358" name="Shape 1358"/>
          <p:cNvCxnSpPr>
            <a:stCxn id="1346" idx="3"/>
            <a:endCxn id="1350" idx="2"/>
          </p:cNvCxnSpPr>
          <p:nvPr/>
        </p:nvCxnSpPr>
        <p:spPr>
          <a:xfrm rot="10800000" flipH="1">
            <a:off x="4071250" y="2857137"/>
            <a:ext cx="1491300" cy="397800"/>
          </a:xfrm>
          <a:prstGeom prst="straightConnector1">
            <a:avLst/>
          </a:prstGeom>
          <a:noFill/>
          <a:ln w="9525" cap="flat" cmpd="sng">
            <a:solidFill>
              <a:srgbClr val="000000"/>
            </a:solidFill>
            <a:prstDash val="solid"/>
            <a:round/>
            <a:headEnd type="none" w="lg" len="lg"/>
            <a:tailEnd type="triangle" w="lg" len="lg"/>
          </a:ln>
        </p:spPr>
      </p:cxnSp>
      <p:cxnSp>
        <p:nvCxnSpPr>
          <p:cNvPr id="1359" name="Shape 1359"/>
          <p:cNvCxnSpPr>
            <a:stCxn id="1346" idx="3"/>
            <a:endCxn id="1352" idx="2"/>
          </p:cNvCxnSpPr>
          <p:nvPr/>
        </p:nvCxnSpPr>
        <p:spPr>
          <a:xfrm>
            <a:off x="4071250" y="3254938"/>
            <a:ext cx="1491300" cy="722100"/>
          </a:xfrm>
          <a:prstGeom prst="straightConnector1">
            <a:avLst/>
          </a:prstGeom>
          <a:noFill/>
          <a:ln w="9525" cap="flat" cmpd="sng">
            <a:solidFill>
              <a:srgbClr val="000000"/>
            </a:solidFill>
            <a:prstDash val="solid"/>
            <a:round/>
            <a:headEnd type="none" w="lg" len="lg"/>
            <a:tailEnd type="triangle" w="lg" len="lg"/>
          </a:ln>
        </p:spPr>
      </p:cxnSp>
      <p:cxnSp>
        <p:nvCxnSpPr>
          <p:cNvPr id="1360" name="Shape 1360"/>
          <p:cNvCxnSpPr>
            <a:stCxn id="1341" idx="3"/>
            <a:endCxn id="1352" idx="2"/>
          </p:cNvCxnSpPr>
          <p:nvPr/>
        </p:nvCxnSpPr>
        <p:spPr>
          <a:xfrm>
            <a:off x="4132375" y="3700526"/>
            <a:ext cx="1430100" cy="276600"/>
          </a:xfrm>
          <a:prstGeom prst="straightConnector1">
            <a:avLst/>
          </a:prstGeom>
          <a:noFill/>
          <a:ln w="9525" cap="flat" cmpd="sng">
            <a:solidFill>
              <a:srgbClr val="000000"/>
            </a:solidFill>
            <a:prstDash val="solid"/>
            <a:round/>
            <a:headEnd type="none" w="lg" len="lg"/>
            <a:tailEnd type="triangle" w="lg" len="lg"/>
          </a:ln>
        </p:spPr>
      </p:cxnSp>
      <p:cxnSp>
        <p:nvCxnSpPr>
          <p:cNvPr id="1361" name="Shape 1361"/>
          <p:cNvCxnSpPr>
            <a:stCxn id="1346" idx="3"/>
            <a:endCxn id="1351" idx="2"/>
          </p:cNvCxnSpPr>
          <p:nvPr/>
        </p:nvCxnSpPr>
        <p:spPr>
          <a:xfrm>
            <a:off x="4071250" y="3254938"/>
            <a:ext cx="1491300" cy="162300"/>
          </a:xfrm>
          <a:prstGeom prst="straightConnector1">
            <a:avLst/>
          </a:prstGeom>
          <a:noFill/>
          <a:ln w="9525" cap="flat" cmpd="sng">
            <a:solidFill>
              <a:srgbClr val="000000"/>
            </a:solidFill>
            <a:prstDash val="solid"/>
            <a:round/>
            <a:headEnd type="none" w="lg" len="lg"/>
            <a:tailEnd type="triangle" w="lg" len="lg"/>
          </a:ln>
        </p:spPr>
      </p:cxnSp>
      <p:cxnSp>
        <p:nvCxnSpPr>
          <p:cNvPr id="1362" name="Shape 1362"/>
          <p:cNvCxnSpPr>
            <a:stCxn id="1341" idx="3"/>
            <a:endCxn id="1349" idx="2"/>
          </p:cNvCxnSpPr>
          <p:nvPr/>
        </p:nvCxnSpPr>
        <p:spPr>
          <a:xfrm rot="10800000" flipH="1">
            <a:off x="4132375" y="2297125"/>
            <a:ext cx="1430100" cy="1403400"/>
          </a:xfrm>
          <a:prstGeom prst="straightConnector1">
            <a:avLst/>
          </a:prstGeom>
          <a:noFill/>
          <a:ln w="9525" cap="flat" cmpd="sng">
            <a:solidFill>
              <a:srgbClr val="000000"/>
            </a:solidFill>
            <a:prstDash val="solid"/>
            <a:round/>
            <a:headEnd type="none" w="lg" len="lg"/>
            <a:tailEnd type="triangle" w="lg" len="lg"/>
          </a:ln>
        </p:spPr>
      </p:cxnSp>
      <p:cxnSp>
        <p:nvCxnSpPr>
          <p:cNvPr id="1363" name="Shape 1363"/>
          <p:cNvCxnSpPr>
            <a:stCxn id="1342" idx="3"/>
            <a:endCxn id="1352" idx="2"/>
          </p:cNvCxnSpPr>
          <p:nvPr/>
        </p:nvCxnSpPr>
        <p:spPr>
          <a:xfrm rot="10800000" flipH="1">
            <a:off x="4126250" y="3977151"/>
            <a:ext cx="1436400" cy="102000"/>
          </a:xfrm>
          <a:prstGeom prst="straightConnector1">
            <a:avLst/>
          </a:prstGeom>
          <a:noFill/>
          <a:ln w="9525" cap="flat" cmpd="sng">
            <a:solidFill>
              <a:srgbClr val="000000"/>
            </a:solidFill>
            <a:prstDash val="solid"/>
            <a:round/>
            <a:headEnd type="none" w="lg" len="lg"/>
            <a:tailEnd type="triangle" w="lg" len="lg"/>
          </a:ln>
        </p:spPr>
      </p:cxnSp>
      <p:cxnSp>
        <p:nvCxnSpPr>
          <p:cNvPr id="1364" name="Shape 1364"/>
          <p:cNvCxnSpPr>
            <a:stCxn id="1347" idx="3"/>
            <a:endCxn id="1354" idx="1"/>
          </p:cNvCxnSpPr>
          <p:nvPr/>
        </p:nvCxnSpPr>
        <p:spPr>
          <a:xfrm>
            <a:off x="4126250" y="4457775"/>
            <a:ext cx="1436400" cy="0"/>
          </a:xfrm>
          <a:prstGeom prst="straightConnector1">
            <a:avLst/>
          </a:prstGeom>
          <a:noFill/>
          <a:ln w="9525" cap="flat" cmpd="sng">
            <a:solidFill>
              <a:srgbClr val="000000"/>
            </a:solidFill>
            <a:prstDash val="solid"/>
            <a:round/>
            <a:headEnd type="none" w="lg" len="lg"/>
            <a:tailEnd type="triangle" w="lg" len="lg"/>
          </a:ln>
        </p:spPr>
      </p:cxnSp>
      <p:cxnSp>
        <p:nvCxnSpPr>
          <p:cNvPr id="1365" name="Shape 1365"/>
          <p:cNvCxnSpPr/>
          <p:nvPr/>
        </p:nvCxnSpPr>
        <p:spPr>
          <a:xfrm flipH="1">
            <a:off x="4119050" y="1815800"/>
            <a:ext cx="1420800" cy="150000"/>
          </a:xfrm>
          <a:prstGeom prst="straightConnector1">
            <a:avLst/>
          </a:prstGeom>
          <a:noFill/>
          <a:ln w="9525" cap="flat" cmpd="sng">
            <a:solidFill>
              <a:srgbClr val="000000"/>
            </a:solidFill>
            <a:prstDash val="dash"/>
            <a:round/>
            <a:headEnd type="none" w="lg" len="lg"/>
            <a:tailEnd type="triangle" w="lg" len="lg"/>
          </a:ln>
        </p:spPr>
      </p:cxnSp>
      <p:cxnSp>
        <p:nvCxnSpPr>
          <p:cNvPr id="1366" name="Shape 1366"/>
          <p:cNvCxnSpPr/>
          <p:nvPr/>
        </p:nvCxnSpPr>
        <p:spPr>
          <a:xfrm flipH="1">
            <a:off x="4082450" y="2376262"/>
            <a:ext cx="1494000" cy="159600"/>
          </a:xfrm>
          <a:prstGeom prst="straightConnector1">
            <a:avLst/>
          </a:prstGeom>
          <a:noFill/>
          <a:ln w="9525" cap="flat" cmpd="sng">
            <a:solidFill>
              <a:srgbClr val="000000"/>
            </a:solidFill>
            <a:prstDash val="dash"/>
            <a:round/>
            <a:headEnd type="none" w="lg" len="lg"/>
            <a:tailEnd type="triangle" w="lg" len="lg"/>
          </a:ln>
        </p:spPr>
      </p:cxnSp>
      <p:cxnSp>
        <p:nvCxnSpPr>
          <p:cNvPr id="1367" name="Shape 1367"/>
          <p:cNvCxnSpPr>
            <a:endCxn id="1347" idx="3"/>
          </p:cNvCxnSpPr>
          <p:nvPr/>
        </p:nvCxnSpPr>
        <p:spPr>
          <a:xfrm flipH="1">
            <a:off x="4126250" y="4032075"/>
            <a:ext cx="1408800" cy="425700"/>
          </a:xfrm>
          <a:prstGeom prst="straightConnector1">
            <a:avLst/>
          </a:prstGeom>
          <a:noFill/>
          <a:ln w="9525" cap="flat" cmpd="sng">
            <a:solidFill>
              <a:srgbClr val="000000"/>
            </a:solidFill>
            <a:prstDash val="dash"/>
            <a:round/>
            <a:headEnd type="none" w="lg" len="lg"/>
            <a:tailEnd type="triangle" w="lg" len="lg"/>
          </a:ln>
        </p:spPr>
      </p:cxnSp>
      <p:cxnSp>
        <p:nvCxnSpPr>
          <p:cNvPr id="1368" name="Shape 1368"/>
          <p:cNvCxnSpPr>
            <a:endCxn id="1342" idx="3"/>
          </p:cNvCxnSpPr>
          <p:nvPr/>
        </p:nvCxnSpPr>
        <p:spPr>
          <a:xfrm flipH="1">
            <a:off x="4126250" y="3481550"/>
            <a:ext cx="1408800" cy="597600"/>
          </a:xfrm>
          <a:prstGeom prst="straightConnector1">
            <a:avLst/>
          </a:prstGeom>
          <a:noFill/>
          <a:ln w="9525" cap="flat" cmpd="sng">
            <a:solidFill>
              <a:srgbClr val="000000"/>
            </a:solidFill>
            <a:prstDash val="dash"/>
            <a:round/>
            <a:headEnd type="none" w="lg" len="lg"/>
            <a:tailEnd type="triangle" w="lg" len="lg"/>
          </a:ln>
        </p:spPr>
      </p:cxnSp>
      <p:cxnSp>
        <p:nvCxnSpPr>
          <p:cNvPr id="1369" name="Shape 1369"/>
          <p:cNvCxnSpPr>
            <a:endCxn id="1341" idx="3"/>
          </p:cNvCxnSpPr>
          <p:nvPr/>
        </p:nvCxnSpPr>
        <p:spPr>
          <a:xfrm flipH="1">
            <a:off x="4132375" y="2946325"/>
            <a:ext cx="1430400" cy="754200"/>
          </a:xfrm>
          <a:prstGeom prst="straightConnector1">
            <a:avLst/>
          </a:prstGeom>
          <a:noFill/>
          <a:ln w="9525" cap="flat" cmpd="sng">
            <a:solidFill>
              <a:srgbClr val="000000"/>
            </a:solidFill>
            <a:prstDash val="dash"/>
            <a:round/>
            <a:headEnd type="none" w="lg" len="lg"/>
            <a:tailEnd type="triangle" w="lg" len="lg"/>
          </a:ln>
        </p:spPr>
      </p:cxnSp>
      <p:sp>
        <p:nvSpPr>
          <p:cNvPr id="1370" name="Shape 1370"/>
          <p:cNvSpPr txBox="1"/>
          <p:nvPr/>
        </p:nvSpPr>
        <p:spPr>
          <a:xfrm>
            <a:off x="2573700" y="466325"/>
            <a:ext cx="3996600" cy="597600"/>
          </a:xfrm>
          <a:prstGeom prst="rect">
            <a:avLst/>
          </a:prstGeom>
          <a:noFill/>
          <a:ln>
            <a:noFill/>
          </a:ln>
        </p:spPr>
        <p:txBody>
          <a:bodyPr lIns="91425" tIns="91425" rIns="91425" bIns="91425" anchor="t" anchorCtr="0">
            <a:noAutofit/>
          </a:bodyPr>
          <a:lstStyle/>
          <a:p>
            <a:pPr lvl="0" rtl="0">
              <a:spcBef>
                <a:spcPts val="0"/>
              </a:spcBef>
              <a:buNone/>
            </a:pPr>
            <a:r>
              <a:rPr lang="en" sz="2800"/>
              <a:t>Vectorized Path Tracing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560"/>
        <p:cNvGrpSpPr/>
        <p:nvPr/>
      </p:nvGrpSpPr>
      <p:grpSpPr>
        <a:xfrm>
          <a:off x="0" y="0"/>
          <a:ext cx="0" cy="0"/>
          <a:chOff x="0" y="0"/>
          <a:chExt cx="0" cy="0"/>
        </a:xfrm>
      </p:grpSpPr>
      <p:sp>
        <p:nvSpPr>
          <p:cNvPr id="4" name="Shape 102"/>
          <p:cNvSpPr txBox="1">
            <a:spLocks/>
          </p:cNvSpPr>
          <p:nvPr/>
        </p:nvSpPr>
        <p:spPr>
          <a:xfrm>
            <a:off x="311700" y="1732950"/>
            <a:ext cx="8520600" cy="1677600"/>
          </a:xfrm>
          <a:prstGeom prst="rect">
            <a:avLst/>
          </a:prstGeom>
        </p:spPr>
        <p:txBody>
          <a:bodyPr vert="horz" lIns="91425" tIns="91425" rIns="91425" bIns="91425" rtlCol="0" anchor="ctr" anchorCtr="0">
            <a:noAutofit/>
          </a:bodyPr>
          <a:lstStyle>
            <a:lvl1pPr lvl="0" algn="ctr" defTabSz="914400" rtl="0" eaLnBrk="1" latinLnBrk="0" hangingPunct="1">
              <a:spcBef>
                <a:spcPts val="0"/>
              </a:spcBef>
              <a:buSzPct val="100000"/>
              <a:buNone/>
              <a:defRPr sz="3600" kern="1200">
                <a:solidFill>
                  <a:schemeClr val="tx2"/>
                </a:solidFill>
                <a:latin typeface="+mj-lt"/>
                <a:ea typeface="+mj-ea"/>
                <a:cs typeface="+mj-cs"/>
              </a:defRPr>
            </a:lvl1pPr>
            <a:lvl2pPr lvl="1" algn="ctr" eaLnBrk="1" hangingPunct="1">
              <a:spcBef>
                <a:spcPts val="0"/>
              </a:spcBef>
              <a:buSzPct val="100000"/>
              <a:defRPr sz="3600">
                <a:solidFill>
                  <a:schemeClr val="tx2"/>
                </a:solidFill>
              </a:defRPr>
            </a:lvl2pPr>
            <a:lvl3pPr lvl="2" algn="ctr" eaLnBrk="1" hangingPunct="1">
              <a:spcBef>
                <a:spcPts val="0"/>
              </a:spcBef>
              <a:buSzPct val="100000"/>
              <a:defRPr sz="3600">
                <a:solidFill>
                  <a:schemeClr val="tx2"/>
                </a:solidFill>
              </a:defRPr>
            </a:lvl3pPr>
            <a:lvl4pPr lvl="3" algn="ctr" eaLnBrk="1" hangingPunct="1">
              <a:spcBef>
                <a:spcPts val="0"/>
              </a:spcBef>
              <a:buSzPct val="100000"/>
              <a:defRPr sz="3600">
                <a:solidFill>
                  <a:schemeClr val="tx2"/>
                </a:solidFill>
              </a:defRPr>
            </a:lvl4pPr>
            <a:lvl5pPr lvl="4" algn="ctr" eaLnBrk="1" hangingPunct="1">
              <a:spcBef>
                <a:spcPts val="0"/>
              </a:spcBef>
              <a:buSzPct val="100000"/>
              <a:defRPr sz="3600">
                <a:solidFill>
                  <a:schemeClr val="tx2"/>
                </a:solidFill>
              </a:defRPr>
            </a:lvl5pPr>
            <a:lvl6pPr lvl="5" algn="ctr" eaLnBrk="1" hangingPunct="1">
              <a:spcBef>
                <a:spcPts val="0"/>
              </a:spcBef>
              <a:buSzPct val="100000"/>
              <a:defRPr sz="3600">
                <a:solidFill>
                  <a:schemeClr val="tx2"/>
                </a:solidFill>
              </a:defRPr>
            </a:lvl6pPr>
            <a:lvl7pPr lvl="6" algn="ctr" eaLnBrk="1" hangingPunct="1">
              <a:spcBef>
                <a:spcPts val="0"/>
              </a:spcBef>
              <a:buSzPct val="100000"/>
              <a:defRPr sz="3600">
                <a:solidFill>
                  <a:schemeClr val="tx2"/>
                </a:solidFill>
              </a:defRPr>
            </a:lvl7pPr>
            <a:lvl8pPr lvl="7" algn="ctr" eaLnBrk="1" hangingPunct="1">
              <a:spcBef>
                <a:spcPts val="0"/>
              </a:spcBef>
              <a:buSzPct val="100000"/>
              <a:defRPr sz="3600">
                <a:solidFill>
                  <a:schemeClr val="tx2"/>
                </a:solidFill>
              </a:defRPr>
            </a:lvl8pPr>
            <a:lvl9pPr lvl="8" algn="ctr" eaLnBrk="1" hangingPunct="1">
              <a:spcBef>
                <a:spcPts val="0"/>
              </a:spcBef>
              <a:buSzPct val="100000"/>
              <a:defRPr sz="3600">
                <a:solidFill>
                  <a:schemeClr val="tx2"/>
                </a:solidFill>
              </a:defRPr>
            </a:lvl9pPr>
          </a:lstStyle>
          <a:p>
            <a:pPr>
              <a:lnSpc>
                <a:spcPct val="115000"/>
              </a:lnSpc>
              <a:spcAft>
                <a:spcPts val="1600"/>
              </a:spcAft>
            </a:pPr>
            <a:r>
              <a:rPr lang="en" sz="3200" i="1" smtClean="0">
                <a:solidFill>
                  <a:srgbClr val="000000"/>
                </a:solidFill>
              </a:rPr>
              <a:t>Will the performance gains outweigh the additional work?</a:t>
            </a:r>
            <a:endParaRPr lang="en" sz="3200" i="1" dirty="0">
              <a:solidFill>
                <a:srgbClr val="000000"/>
              </a:solidFill>
            </a:endParaRPr>
          </a:p>
        </p:txBody>
      </p:sp>
    </p:spTree>
    <p:extLst>
      <p:ext uri="{BB962C8B-B14F-4D97-AF65-F5344CB8AC3E}">
        <p14:creationId xmlns:p14="http://schemas.microsoft.com/office/powerpoint/2010/main" val="271434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prstGeom prst="rect">
            <a:avLst/>
          </a:prstGeom>
        </p:spPr>
        <p:txBody>
          <a:bodyPr lIns="91425" tIns="91425" rIns="91425" bIns="91425" anchor="t" anchorCtr="0">
            <a:noAutofit/>
          </a:bodyPr>
          <a:lstStyle/>
          <a:p>
            <a:pPr lvl="0" algn="ctr">
              <a:spcBef>
                <a:spcPts val="0"/>
              </a:spcBef>
              <a:buNone/>
            </a:pPr>
            <a:r>
              <a:rPr lang="en" dirty="0"/>
              <a:t>MoonRay Overview</a:t>
            </a:r>
          </a:p>
        </p:txBody>
      </p:sp>
      <p:sp>
        <p:nvSpPr>
          <p:cNvPr id="80" name="Shape 80"/>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dirty="0"/>
              <a:t>Single executable with internal scalar and vectorized code paths</a:t>
            </a:r>
          </a:p>
          <a:p>
            <a:pPr marL="457200" lvl="0" indent="-228600" rtl="0">
              <a:spcBef>
                <a:spcPts val="0"/>
              </a:spcBef>
            </a:pPr>
            <a:r>
              <a:rPr lang="en" dirty="0"/>
              <a:t>Both code paths produce identical output images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565"/>
        <p:cNvGrpSpPr/>
        <p:nvPr/>
      </p:nvGrpSpPr>
      <p:grpSpPr>
        <a:xfrm>
          <a:off x="0" y="0"/>
          <a:ext cx="0" cy="0"/>
          <a:chOff x="0" y="0"/>
          <a:chExt cx="0" cy="0"/>
        </a:xfrm>
      </p:grpSpPr>
      <p:cxnSp>
        <p:nvCxnSpPr>
          <p:cNvPr id="566" name="Shape 566"/>
          <p:cNvCxnSpPr/>
          <p:nvPr/>
        </p:nvCxnSpPr>
        <p:spPr>
          <a:xfrm rot="10800000">
            <a:off x="1836825" y="4640387"/>
            <a:ext cx="5696700" cy="0"/>
          </a:xfrm>
          <a:prstGeom prst="straightConnector1">
            <a:avLst/>
          </a:prstGeom>
          <a:noFill/>
          <a:ln w="28575" cap="flat" cmpd="sng">
            <a:solidFill>
              <a:srgbClr val="000000"/>
            </a:solidFill>
            <a:prstDash val="solid"/>
            <a:round/>
            <a:headEnd type="none" w="lg" len="lg"/>
            <a:tailEnd type="none" w="lg" len="lg"/>
          </a:ln>
        </p:spPr>
      </p:cxnSp>
      <p:cxnSp>
        <p:nvCxnSpPr>
          <p:cNvPr id="567" name="Shape 567"/>
          <p:cNvCxnSpPr/>
          <p:nvPr/>
        </p:nvCxnSpPr>
        <p:spPr>
          <a:xfrm>
            <a:off x="1827050" y="370363"/>
            <a:ext cx="0" cy="4280700"/>
          </a:xfrm>
          <a:prstGeom prst="straightConnector1">
            <a:avLst/>
          </a:prstGeom>
          <a:noFill/>
          <a:ln w="28575" cap="flat" cmpd="sng">
            <a:solidFill>
              <a:srgbClr val="000000"/>
            </a:solidFill>
            <a:prstDash val="solid"/>
            <a:round/>
            <a:headEnd type="none" w="lg" len="lg"/>
            <a:tailEnd type="none" w="lg" len="lg"/>
          </a:ln>
        </p:spPr>
      </p:cxnSp>
      <p:sp>
        <p:nvSpPr>
          <p:cNvPr id="568" name="Shape 568"/>
          <p:cNvSpPr txBox="1"/>
          <p:nvPr/>
        </p:nvSpPr>
        <p:spPr>
          <a:xfrm rot="-5400000">
            <a:off x="1211176" y="2585878"/>
            <a:ext cx="687300" cy="362400"/>
          </a:xfrm>
          <a:prstGeom prst="rect">
            <a:avLst/>
          </a:prstGeom>
          <a:noFill/>
          <a:ln>
            <a:noFill/>
          </a:ln>
        </p:spPr>
        <p:txBody>
          <a:bodyPr lIns="91425" tIns="91425" rIns="91425" bIns="91425" anchor="t" anchorCtr="0">
            <a:noAutofit/>
          </a:bodyPr>
          <a:lstStyle/>
          <a:p>
            <a:r>
              <a:rPr lang="en"/>
              <a:t>Time</a:t>
            </a:r>
          </a:p>
        </p:txBody>
      </p:sp>
      <p:sp>
        <p:nvSpPr>
          <p:cNvPr id="569" name="Shape 569"/>
          <p:cNvSpPr txBox="1"/>
          <p:nvPr/>
        </p:nvSpPr>
        <p:spPr>
          <a:xfrm>
            <a:off x="2710100" y="4660732"/>
            <a:ext cx="940800" cy="310200"/>
          </a:xfrm>
          <a:prstGeom prst="rect">
            <a:avLst/>
          </a:prstGeom>
          <a:noFill/>
          <a:ln>
            <a:noFill/>
          </a:ln>
        </p:spPr>
        <p:txBody>
          <a:bodyPr lIns="91425" tIns="91425" rIns="91425" bIns="91425" anchor="t" anchorCtr="0">
            <a:noAutofit/>
          </a:bodyPr>
          <a:lstStyle/>
          <a:p>
            <a:pPr algn="ctr"/>
            <a:r>
              <a:rPr lang="en"/>
              <a:t>Scalar</a:t>
            </a:r>
          </a:p>
        </p:txBody>
      </p:sp>
      <p:sp>
        <p:nvSpPr>
          <p:cNvPr id="570" name="Shape 570"/>
          <p:cNvSpPr txBox="1"/>
          <p:nvPr/>
        </p:nvSpPr>
        <p:spPr>
          <a:xfrm>
            <a:off x="5460850" y="4660732"/>
            <a:ext cx="1199400" cy="310200"/>
          </a:xfrm>
          <a:prstGeom prst="rect">
            <a:avLst/>
          </a:prstGeom>
          <a:noFill/>
          <a:ln>
            <a:noFill/>
          </a:ln>
        </p:spPr>
        <p:txBody>
          <a:bodyPr lIns="91425" tIns="91425" rIns="91425" bIns="91425" anchor="t" anchorCtr="0">
            <a:noAutofit/>
          </a:bodyPr>
          <a:lstStyle/>
          <a:p>
            <a:pPr algn="ctr"/>
            <a:r>
              <a:rPr lang="en"/>
              <a:t>Vectorized</a:t>
            </a:r>
          </a:p>
        </p:txBody>
      </p:sp>
    </p:spTree>
    <p:extLst>
      <p:ext uri="{BB962C8B-B14F-4D97-AF65-F5344CB8AC3E}">
        <p14:creationId xmlns:p14="http://schemas.microsoft.com/office/powerpoint/2010/main" val="3783802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574"/>
        <p:cNvGrpSpPr/>
        <p:nvPr/>
      </p:nvGrpSpPr>
      <p:grpSpPr>
        <a:xfrm>
          <a:off x="0" y="0"/>
          <a:ext cx="0" cy="0"/>
          <a:chOff x="0" y="0"/>
          <a:chExt cx="0" cy="0"/>
        </a:xfrm>
      </p:grpSpPr>
      <p:cxnSp>
        <p:nvCxnSpPr>
          <p:cNvPr id="575" name="Shape 575"/>
          <p:cNvCxnSpPr/>
          <p:nvPr/>
        </p:nvCxnSpPr>
        <p:spPr>
          <a:xfrm rot="10800000">
            <a:off x="1836825" y="4640387"/>
            <a:ext cx="5696700" cy="0"/>
          </a:xfrm>
          <a:prstGeom prst="straightConnector1">
            <a:avLst/>
          </a:prstGeom>
          <a:noFill/>
          <a:ln w="28575" cap="flat" cmpd="sng">
            <a:solidFill>
              <a:srgbClr val="000000"/>
            </a:solidFill>
            <a:prstDash val="solid"/>
            <a:round/>
            <a:headEnd type="none" w="lg" len="lg"/>
            <a:tailEnd type="none" w="lg" len="lg"/>
          </a:ln>
        </p:spPr>
      </p:cxnSp>
      <p:sp>
        <p:nvSpPr>
          <p:cNvPr id="576" name="Shape 576"/>
          <p:cNvSpPr/>
          <p:nvPr/>
        </p:nvSpPr>
        <p:spPr>
          <a:xfrm>
            <a:off x="2328412" y="3429788"/>
            <a:ext cx="1849500" cy="1210200"/>
          </a:xfrm>
          <a:prstGeom prst="rect">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577" name="Shape 577"/>
          <p:cNvSpPr/>
          <p:nvPr/>
        </p:nvSpPr>
        <p:spPr>
          <a:xfrm>
            <a:off x="5192437" y="3429900"/>
            <a:ext cx="1849500" cy="1210200"/>
          </a:xfrm>
          <a:prstGeom prst="rect">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578" name="Shape 578"/>
          <p:cNvCxnSpPr/>
          <p:nvPr/>
        </p:nvCxnSpPr>
        <p:spPr>
          <a:xfrm>
            <a:off x="1827050" y="370363"/>
            <a:ext cx="0" cy="4280700"/>
          </a:xfrm>
          <a:prstGeom prst="straightConnector1">
            <a:avLst/>
          </a:prstGeom>
          <a:noFill/>
          <a:ln w="28575" cap="flat" cmpd="sng">
            <a:solidFill>
              <a:srgbClr val="000000"/>
            </a:solidFill>
            <a:prstDash val="solid"/>
            <a:round/>
            <a:headEnd type="none" w="lg" len="lg"/>
            <a:tailEnd type="none" w="lg" len="lg"/>
          </a:ln>
        </p:spPr>
      </p:cxnSp>
      <p:sp>
        <p:nvSpPr>
          <p:cNvPr id="579" name="Shape 579"/>
          <p:cNvSpPr txBox="1"/>
          <p:nvPr/>
        </p:nvSpPr>
        <p:spPr>
          <a:xfrm rot="-5400000">
            <a:off x="1211176" y="2585878"/>
            <a:ext cx="687300" cy="362400"/>
          </a:xfrm>
          <a:prstGeom prst="rect">
            <a:avLst/>
          </a:prstGeom>
          <a:noFill/>
          <a:ln>
            <a:noFill/>
          </a:ln>
        </p:spPr>
        <p:txBody>
          <a:bodyPr lIns="91425" tIns="91425" rIns="91425" bIns="91425" anchor="t" anchorCtr="0">
            <a:noAutofit/>
          </a:bodyPr>
          <a:lstStyle/>
          <a:p>
            <a:r>
              <a:rPr lang="en"/>
              <a:t>Time</a:t>
            </a:r>
          </a:p>
        </p:txBody>
      </p:sp>
      <p:sp>
        <p:nvSpPr>
          <p:cNvPr id="580" name="Shape 580"/>
          <p:cNvSpPr txBox="1"/>
          <p:nvPr/>
        </p:nvSpPr>
        <p:spPr>
          <a:xfrm>
            <a:off x="2710100" y="4660732"/>
            <a:ext cx="940800" cy="310200"/>
          </a:xfrm>
          <a:prstGeom prst="rect">
            <a:avLst/>
          </a:prstGeom>
          <a:noFill/>
          <a:ln>
            <a:noFill/>
          </a:ln>
        </p:spPr>
        <p:txBody>
          <a:bodyPr lIns="91425" tIns="91425" rIns="91425" bIns="91425" anchor="t" anchorCtr="0">
            <a:noAutofit/>
          </a:bodyPr>
          <a:lstStyle/>
          <a:p>
            <a:pPr algn="ctr"/>
            <a:r>
              <a:rPr lang="en"/>
              <a:t>Scalar</a:t>
            </a:r>
          </a:p>
        </p:txBody>
      </p:sp>
      <p:sp>
        <p:nvSpPr>
          <p:cNvPr id="581" name="Shape 581"/>
          <p:cNvSpPr txBox="1"/>
          <p:nvPr/>
        </p:nvSpPr>
        <p:spPr>
          <a:xfrm>
            <a:off x="5460850" y="4660732"/>
            <a:ext cx="1199400" cy="310200"/>
          </a:xfrm>
          <a:prstGeom prst="rect">
            <a:avLst/>
          </a:prstGeom>
          <a:noFill/>
          <a:ln>
            <a:noFill/>
          </a:ln>
        </p:spPr>
        <p:txBody>
          <a:bodyPr lIns="91425" tIns="91425" rIns="91425" bIns="91425" anchor="t" anchorCtr="0">
            <a:noAutofit/>
          </a:bodyPr>
          <a:lstStyle/>
          <a:p>
            <a:pPr algn="ctr"/>
            <a:r>
              <a:rPr lang="en"/>
              <a:t>Vectorized</a:t>
            </a:r>
          </a:p>
        </p:txBody>
      </p:sp>
      <p:sp>
        <p:nvSpPr>
          <p:cNvPr id="582" name="Shape 582"/>
          <p:cNvSpPr txBox="1"/>
          <p:nvPr/>
        </p:nvSpPr>
        <p:spPr>
          <a:xfrm>
            <a:off x="2674925" y="3792154"/>
            <a:ext cx="1156500" cy="486000"/>
          </a:xfrm>
          <a:prstGeom prst="rect">
            <a:avLst/>
          </a:prstGeom>
          <a:noFill/>
          <a:ln>
            <a:noFill/>
          </a:ln>
        </p:spPr>
        <p:txBody>
          <a:bodyPr lIns="91425" tIns="91425" rIns="91425" bIns="91425" anchor="ctr" anchorCtr="0">
            <a:noAutofit/>
          </a:bodyPr>
          <a:lstStyle/>
          <a:p>
            <a:pPr algn="ctr"/>
            <a:r>
              <a:rPr lang="en">
                <a:latin typeface="Consolas"/>
                <a:ea typeface="Consolas"/>
                <a:cs typeface="Consolas"/>
                <a:sym typeface="Consolas"/>
              </a:rPr>
              <a:t>3rd party libraries</a:t>
            </a:r>
          </a:p>
        </p:txBody>
      </p:sp>
      <p:sp>
        <p:nvSpPr>
          <p:cNvPr id="583" name="Shape 583"/>
          <p:cNvSpPr txBox="1"/>
          <p:nvPr/>
        </p:nvSpPr>
        <p:spPr>
          <a:xfrm>
            <a:off x="5538950" y="3795746"/>
            <a:ext cx="1156500" cy="486000"/>
          </a:xfrm>
          <a:prstGeom prst="rect">
            <a:avLst/>
          </a:prstGeom>
          <a:noFill/>
          <a:ln>
            <a:noFill/>
          </a:ln>
        </p:spPr>
        <p:txBody>
          <a:bodyPr lIns="91425" tIns="91425" rIns="91425" bIns="91425" anchor="ctr" anchorCtr="0">
            <a:noAutofit/>
          </a:bodyPr>
          <a:lstStyle/>
          <a:p>
            <a:pPr algn="ctr"/>
            <a:r>
              <a:rPr lang="en">
                <a:solidFill>
                  <a:prstClr val="black"/>
                </a:solidFill>
                <a:latin typeface="Consolas"/>
                <a:ea typeface="Consolas"/>
                <a:cs typeface="Consolas"/>
                <a:sym typeface="Consolas"/>
              </a:rPr>
              <a:t>3rd party libraries</a:t>
            </a:r>
          </a:p>
        </p:txBody>
      </p:sp>
    </p:spTree>
    <p:extLst>
      <p:ext uri="{BB962C8B-B14F-4D97-AF65-F5344CB8AC3E}">
        <p14:creationId xmlns:p14="http://schemas.microsoft.com/office/powerpoint/2010/main" val="28268371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587"/>
        <p:cNvGrpSpPr/>
        <p:nvPr/>
      </p:nvGrpSpPr>
      <p:grpSpPr>
        <a:xfrm>
          <a:off x="0" y="0"/>
          <a:ext cx="0" cy="0"/>
          <a:chOff x="0" y="0"/>
          <a:chExt cx="0" cy="0"/>
        </a:xfrm>
      </p:grpSpPr>
      <p:cxnSp>
        <p:nvCxnSpPr>
          <p:cNvPr id="588" name="Shape 588"/>
          <p:cNvCxnSpPr/>
          <p:nvPr/>
        </p:nvCxnSpPr>
        <p:spPr>
          <a:xfrm rot="10800000">
            <a:off x="1836825" y="4640387"/>
            <a:ext cx="5696700" cy="0"/>
          </a:xfrm>
          <a:prstGeom prst="straightConnector1">
            <a:avLst/>
          </a:prstGeom>
          <a:noFill/>
          <a:ln w="28575" cap="flat" cmpd="sng">
            <a:solidFill>
              <a:srgbClr val="000000"/>
            </a:solidFill>
            <a:prstDash val="solid"/>
            <a:round/>
            <a:headEnd type="none" w="lg" len="lg"/>
            <a:tailEnd type="none" w="lg" len="lg"/>
          </a:ln>
        </p:spPr>
      </p:cxnSp>
      <p:sp>
        <p:nvSpPr>
          <p:cNvPr id="589" name="Shape 589"/>
          <p:cNvSpPr/>
          <p:nvPr/>
        </p:nvSpPr>
        <p:spPr>
          <a:xfrm>
            <a:off x="2328412" y="3429788"/>
            <a:ext cx="1849500" cy="1210200"/>
          </a:xfrm>
          <a:prstGeom prst="rect">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590" name="Shape 590"/>
          <p:cNvSpPr/>
          <p:nvPr/>
        </p:nvSpPr>
        <p:spPr>
          <a:xfrm>
            <a:off x="5192437" y="3429900"/>
            <a:ext cx="1849500" cy="1210200"/>
          </a:xfrm>
          <a:prstGeom prst="rect">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591" name="Shape 591"/>
          <p:cNvCxnSpPr/>
          <p:nvPr/>
        </p:nvCxnSpPr>
        <p:spPr>
          <a:xfrm>
            <a:off x="1827050" y="370363"/>
            <a:ext cx="0" cy="4280700"/>
          </a:xfrm>
          <a:prstGeom prst="straightConnector1">
            <a:avLst/>
          </a:prstGeom>
          <a:noFill/>
          <a:ln w="28575" cap="flat" cmpd="sng">
            <a:solidFill>
              <a:srgbClr val="000000"/>
            </a:solidFill>
            <a:prstDash val="solid"/>
            <a:round/>
            <a:headEnd type="none" w="lg" len="lg"/>
            <a:tailEnd type="none" w="lg" len="lg"/>
          </a:ln>
        </p:spPr>
      </p:cxnSp>
      <p:sp>
        <p:nvSpPr>
          <p:cNvPr id="592" name="Shape 592"/>
          <p:cNvSpPr txBox="1"/>
          <p:nvPr/>
        </p:nvSpPr>
        <p:spPr>
          <a:xfrm rot="-5400000">
            <a:off x="1211176" y="2585878"/>
            <a:ext cx="687300" cy="362400"/>
          </a:xfrm>
          <a:prstGeom prst="rect">
            <a:avLst/>
          </a:prstGeom>
          <a:noFill/>
          <a:ln>
            <a:noFill/>
          </a:ln>
        </p:spPr>
        <p:txBody>
          <a:bodyPr lIns="91425" tIns="91425" rIns="91425" bIns="91425" anchor="t" anchorCtr="0">
            <a:noAutofit/>
          </a:bodyPr>
          <a:lstStyle/>
          <a:p>
            <a:r>
              <a:rPr lang="en"/>
              <a:t>Time</a:t>
            </a:r>
          </a:p>
        </p:txBody>
      </p:sp>
      <p:sp>
        <p:nvSpPr>
          <p:cNvPr id="593" name="Shape 593"/>
          <p:cNvSpPr txBox="1"/>
          <p:nvPr/>
        </p:nvSpPr>
        <p:spPr>
          <a:xfrm>
            <a:off x="2710100" y="4660732"/>
            <a:ext cx="940800" cy="310200"/>
          </a:xfrm>
          <a:prstGeom prst="rect">
            <a:avLst/>
          </a:prstGeom>
          <a:noFill/>
          <a:ln>
            <a:noFill/>
          </a:ln>
        </p:spPr>
        <p:txBody>
          <a:bodyPr lIns="91425" tIns="91425" rIns="91425" bIns="91425" anchor="t" anchorCtr="0">
            <a:noAutofit/>
          </a:bodyPr>
          <a:lstStyle/>
          <a:p>
            <a:pPr algn="ctr"/>
            <a:r>
              <a:rPr lang="en"/>
              <a:t>Scalar</a:t>
            </a:r>
          </a:p>
        </p:txBody>
      </p:sp>
      <p:sp>
        <p:nvSpPr>
          <p:cNvPr id="594" name="Shape 594"/>
          <p:cNvSpPr txBox="1"/>
          <p:nvPr/>
        </p:nvSpPr>
        <p:spPr>
          <a:xfrm>
            <a:off x="5460850" y="4660732"/>
            <a:ext cx="1199400" cy="310200"/>
          </a:xfrm>
          <a:prstGeom prst="rect">
            <a:avLst/>
          </a:prstGeom>
          <a:noFill/>
          <a:ln>
            <a:noFill/>
          </a:ln>
        </p:spPr>
        <p:txBody>
          <a:bodyPr lIns="91425" tIns="91425" rIns="91425" bIns="91425" anchor="t" anchorCtr="0">
            <a:noAutofit/>
          </a:bodyPr>
          <a:lstStyle/>
          <a:p>
            <a:pPr algn="ctr"/>
            <a:r>
              <a:rPr lang="en"/>
              <a:t>Vectorized</a:t>
            </a:r>
          </a:p>
        </p:txBody>
      </p:sp>
      <p:sp>
        <p:nvSpPr>
          <p:cNvPr id="595" name="Shape 595"/>
          <p:cNvSpPr txBox="1"/>
          <p:nvPr/>
        </p:nvSpPr>
        <p:spPr>
          <a:xfrm>
            <a:off x="2674925" y="3792154"/>
            <a:ext cx="1156500" cy="486000"/>
          </a:xfrm>
          <a:prstGeom prst="rect">
            <a:avLst/>
          </a:prstGeom>
          <a:noFill/>
          <a:ln>
            <a:noFill/>
          </a:ln>
        </p:spPr>
        <p:txBody>
          <a:bodyPr lIns="91425" tIns="91425" rIns="91425" bIns="91425" anchor="ctr" anchorCtr="0">
            <a:noAutofit/>
          </a:bodyPr>
          <a:lstStyle/>
          <a:p>
            <a:pPr algn="ctr"/>
            <a:r>
              <a:rPr lang="en">
                <a:solidFill>
                  <a:prstClr val="black"/>
                </a:solidFill>
                <a:latin typeface="Consolas"/>
                <a:ea typeface="Consolas"/>
                <a:cs typeface="Consolas"/>
                <a:sym typeface="Consolas"/>
              </a:rPr>
              <a:t>3rd party libraries</a:t>
            </a:r>
          </a:p>
        </p:txBody>
      </p:sp>
      <p:sp>
        <p:nvSpPr>
          <p:cNvPr id="596" name="Shape 596"/>
          <p:cNvSpPr txBox="1"/>
          <p:nvPr/>
        </p:nvSpPr>
        <p:spPr>
          <a:xfrm>
            <a:off x="5538950" y="3795746"/>
            <a:ext cx="1156500" cy="486000"/>
          </a:xfrm>
          <a:prstGeom prst="rect">
            <a:avLst/>
          </a:prstGeom>
          <a:noFill/>
          <a:ln>
            <a:noFill/>
          </a:ln>
        </p:spPr>
        <p:txBody>
          <a:bodyPr lIns="91425" tIns="91425" rIns="91425" bIns="91425" anchor="ctr" anchorCtr="0">
            <a:noAutofit/>
          </a:bodyPr>
          <a:lstStyle/>
          <a:p>
            <a:pPr algn="ctr"/>
            <a:r>
              <a:rPr lang="en">
                <a:solidFill>
                  <a:prstClr val="black"/>
                </a:solidFill>
                <a:latin typeface="Consolas"/>
                <a:ea typeface="Consolas"/>
                <a:cs typeface="Consolas"/>
                <a:sym typeface="Consolas"/>
              </a:rPr>
              <a:t>3rd party libraries</a:t>
            </a:r>
          </a:p>
        </p:txBody>
      </p:sp>
      <p:sp>
        <p:nvSpPr>
          <p:cNvPr id="597" name="Shape 597"/>
          <p:cNvSpPr/>
          <p:nvPr/>
        </p:nvSpPr>
        <p:spPr>
          <a:xfrm>
            <a:off x="2328425" y="2943937"/>
            <a:ext cx="1849500" cy="4860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598" name="Shape 598"/>
          <p:cNvSpPr txBox="1"/>
          <p:nvPr/>
        </p:nvSpPr>
        <p:spPr>
          <a:xfrm>
            <a:off x="2328425" y="2878935"/>
            <a:ext cx="1849500" cy="5301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Unsuitable for vectorization</a:t>
            </a:r>
          </a:p>
        </p:txBody>
      </p:sp>
      <p:sp>
        <p:nvSpPr>
          <p:cNvPr id="599" name="Shape 599"/>
          <p:cNvSpPr/>
          <p:nvPr/>
        </p:nvSpPr>
        <p:spPr>
          <a:xfrm>
            <a:off x="5192450" y="2972024"/>
            <a:ext cx="1849500" cy="4860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00" name="Shape 600"/>
          <p:cNvSpPr txBox="1"/>
          <p:nvPr/>
        </p:nvSpPr>
        <p:spPr>
          <a:xfrm>
            <a:off x="5192450" y="2907023"/>
            <a:ext cx="1849500" cy="5301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Unsuitable for vectorization</a:t>
            </a:r>
          </a:p>
        </p:txBody>
      </p:sp>
    </p:spTree>
    <p:extLst>
      <p:ext uri="{BB962C8B-B14F-4D97-AF65-F5344CB8AC3E}">
        <p14:creationId xmlns:p14="http://schemas.microsoft.com/office/powerpoint/2010/main" val="30118880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604"/>
        <p:cNvGrpSpPr/>
        <p:nvPr/>
      </p:nvGrpSpPr>
      <p:grpSpPr>
        <a:xfrm>
          <a:off x="0" y="0"/>
          <a:ext cx="0" cy="0"/>
          <a:chOff x="0" y="0"/>
          <a:chExt cx="0" cy="0"/>
        </a:xfrm>
      </p:grpSpPr>
      <p:cxnSp>
        <p:nvCxnSpPr>
          <p:cNvPr id="605" name="Shape 605"/>
          <p:cNvCxnSpPr/>
          <p:nvPr/>
        </p:nvCxnSpPr>
        <p:spPr>
          <a:xfrm rot="10800000">
            <a:off x="1836825" y="4640387"/>
            <a:ext cx="5696700" cy="0"/>
          </a:xfrm>
          <a:prstGeom prst="straightConnector1">
            <a:avLst/>
          </a:prstGeom>
          <a:noFill/>
          <a:ln w="28575" cap="flat" cmpd="sng">
            <a:solidFill>
              <a:srgbClr val="000000"/>
            </a:solidFill>
            <a:prstDash val="solid"/>
            <a:round/>
            <a:headEnd type="none" w="lg" len="lg"/>
            <a:tailEnd type="none" w="lg" len="lg"/>
          </a:ln>
        </p:spPr>
      </p:cxnSp>
      <p:sp>
        <p:nvSpPr>
          <p:cNvPr id="606" name="Shape 606"/>
          <p:cNvSpPr/>
          <p:nvPr/>
        </p:nvSpPr>
        <p:spPr>
          <a:xfrm>
            <a:off x="2328412" y="3429788"/>
            <a:ext cx="1849500" cy="1210200"/>
          </a:xfrm>
          <a:prstGeom prst="rect">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07" name="Shape 607"/>
          <p:cNvSpPr/>
          <p:nvPr/>
        </p:nvSpPr>
        <p:spPr>
          <a:xfrm>
            <a:off x="5192437" y="3429900"/>
            <a:ext cx="1849500" cy="1210200"/>
          </a:xfrm>
          <a:prstGeom prst="rect">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08" name="Shape 608"/>
          <p:cNvSpPr/>
          <p:nvPr/>
        </p:nvSpPr>
        <p:spPr>
          <a:xfrm>
            <a:off x="2328425" y="538537"/>
            <a:ext cx="1849500" cy="2405400"/>
          </a:xfrm>
          <a:prstGeom prst="rect">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609" name="Shape 609"/>
          <p:cNvCxnSpPr/>
          <p:nvPr/>
        </p:nvCxnSpPr>
        <p:spPr>
          <a:xfrm>
            <a:off x="1827050" y="370363"/>
            <a:ext cx="0" cy="4280700"/>
          </a:xfrm>
          <a:prstGeom prst="straightConnector1">
            <a:avLst/>
          </a:prstGeom>
          <a:noFill/>
          <a:ln w="28575" cap="flat" cmpd="sng">
            <a:solidFill>
              <a:srgbClr val="000000"/>
            </a:solidFill>
            <a:prstDash val="solid"/>
            <a:round/>
            <a:headEnd type="none" w="lg" len="lg"/>
            <a:tailEnd type="none" w="lg" len="lg"/>
          </a:ln>
        </p:spPr>
      </p:cxnSp>
      <p:sp>
        <p:nvSpPr>
          <p:cNvPr id="610" name="Shape 610"/>
          <p:cNvSpPr txBox="1"/>
          <p:nvPr/>
        </p:nvSpPr>
        <p:spPr>
          <a:xfrm rot="-5400000">
            <a:off x="1211176" y="2585878"/>
            <a:ext cx="687300" cy="362400"/>
          </a:xfrm>
          <a:prstGeom prst="rect">
            <a:avLst/>
          </a:prstGeom>
          <a:noFill/>
          <a:ln>
            <a:noFill/>
          </a:ln>
        </p:spPr>
        <p:txBody>
          <a:bodyPr lIns="91425" tIns="91425" rIns="91425" bIns="91425" anchor="t" anchorCtr="0">
            <a:noAutofit/>
          </a:bodyPr>
          <a:lstStyle/>
          <a:p>
            <a:r>
              <a:rPr lang="en"/>
              <a:t>Time</a:t>
            </a:r>
          </a:p>
        </p:txBody>
      </p:sp>
      <p:sp>
        <p:nvSpPr>
          <p:cNvPr id="611" name="Shape 611"/>
          <p:cNvSpPr txBox="1"/>
          <p:nvPr/>
        </p:nvSpPr>
        <p:spPr>
          <a:xfrm>
            <a:off x="2710100" y="4660732"/>
            <a:ext cx="940800" cy="310200"/>
          </a:xfrm>
          <a:prstGeom prst="rect">
            <a:avLst/>
          </a:prstGeom>
          <a:noFill/>
          <a:ln>
            <a:noFill/>
          </a:ln>
        </p:spPr>
        <p:txBody>
          <a:bodyPr lIns="91425" tIns="91425" rIns="91425" bIns="91425" anchor="t" anchorCtr="0">
            <a:noAutofit/>
          </a:bodyPr>
          <a:lstStyle/>
          <a:p>
            <a:pPr algn="ctr"/>
            <a:r>
              <a:rPr lang="en"/>
              <a:t>Scalar</a:t>
            </a:r>
          </a:p>
        </p:txBody>
      </p:sp>
      <p:sp>
        <p:nvSpPr>
          <p:cNvPr id="612" name="Shape 612"/>
          <p:cNvSpPr txBox="1"/>
          <p:nvPr/>
        </p:nvSpPr>
        <p:spPr>
          <a:xfrm>
            <a:off x="5460850" y="4660732"/>
            <a:ext cx="1199400" cy="310200"/>
          </a:xfrm>
          <a:prstGeom prst="rect">
            <a:avLst/>
          </a:prstGeom>
          <a:noFill/>
          <a:ln>
            <a:noFill/>
          </a:ln>
        </p:spPr>
        <p:txBody>
          <a:bodyPr lIns="91425" tIns="91425" rIns="91425" bIns="91425" anchor="t" anchorCtr="0">
            <a:noAutofit/>
          </a:bodyPr>
          <a:lstStyle/>
          <a:p>
            <a:pPr algn="ctr"/>
            <a:r>
              <a:rPr lang="en"/>
              <a:t>Vectorized</a:t>
            </a:r>
          </a:p>
        </p:txBody>
      </p:sp>
      <p:sp>
        <p:nvSpPr>
          <p:cNvPr id="613" name="Shape 613"/>
          <p:cNvSpPr txBox="1"/>
          <p:nvPr/>
        </p:nvSpPr>
        <p:spPr>
          <a:xfrm>
            <a:off x="2674925" y="3792154"/>
            <a:ext cx="1156500" cy="486000"/>
          </a:xfrm>
          <a:prstGeom prst="rect">
            <a:avLst/>
          </a:prstGeom>
          <a:noFill/>
          <a:ln>
            <a:noFill/>
          </a:ln>
        </p:spPr>
        <p:txBody>
          <a:bodyPr lIns="91425" tIns="91425" rIns="91425" bIns="91425" anchor="ctr" anchorCtr="0">
            <a:noAutofit/>
          </a:bodyPr>
          <a:lstStyle/>
          <a:p>
            <a:pPr algn="ctr"/>
            <a:r>
              <a:rPr lang="en">
                <a:solidFill>
                  <a:prstClr val="black"/>
                </a:solidFill>
                <a:latin typeface="Consolas"/>
                <a:ea typeface="Consolas"/>
                <a:cs typeface="Consolas"/>
                <a:sym typeface="Consolas"/>
              </a:rPr>
              <a:t>3rd party libraries</a:t>
            </a:r>
          </a:p>
        </p:txBody>
      </p:sp>
      <p:sp>
        <p:nvSpPr>
          <p:cNvPr id="614" name="Shape 614"/>
          <p:cNvSpPr txBox="1"/>
          <p:nvPr/>
        </p:nvSpPr>
        <p:spPr>
          <a:xfrm>
            <a:off x="5538950" y="3795746"/>
            <a:ext cx="1156500" cy="486000"/>
          </a:xfrm>
          <a:prstGeom prst="rect">
            <a:avLst/>
          </a:prstGeom>
          <a:noFill/>
          <a:ln>
            <a:noFill/>
          </a:ln>
        </p:spPr>
        <p:txBody>
          <a:bodyPr lIns="91425" tIns="91425" rIns="91425" bIns="91425" anchor="ctr" anchorCtr="0">
            <a:noAutofit/>
          </a:bodyPr>
          <a:lstStyle/>
          <a:p>
            <a:pPr algn="ctr"/>
            <a:r>
              <a:rPr lang="en">
                <a:solidFill>
                  <a:prstClr val="black"/>
                </a:solidFill>
                <a:latin typeface="Consolas"/>
                <a:ea typeface="Consolas"/>
                <a:cs typeface="Consolas"/>
                <a:sym typeface="Consolas"/>
              </a:rPr>
              <a:t>3rd party libraries</a:t>
            </a:r>
          </a:p>
        </p:txBody>
      </p:sp>
      <p:sp>
        <p:nvSpPr>
          <p:cNvPr id="615" name="Shape 615"/>
          <p:cNvSpPr txBox="1"/>
          <p:nvPr/>
        </p:nvSpPr>
        <p:spPr>
          <a:xfrm>
            <a:off x="2782775" y="1418442"/>
            <a:ext cx="940800" cy="645599"/>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Scalar</a:t>
            </a:r>
          </a:p>
          <a:p>
            <a:pPr algn="ctr"/>
            <a:r>
              <a:rPr lang="en">
                <a:latin typeface="Consolas"/>
                <a:ea typeface="Consolas"/>
                <a:cs typeface="Consolas"/>
                <a:sym typeface="Consolas"/>
              </a:rPr>
              <a:t>Code</a:t>
            </a:r>
          </a:p>
        </p:txBody>
      </p:sp>
      <p:sp>
        <p:nvSpPr>
          <p:cNvPr id="616" name="Shape 616"/>
          <p:cNvSpPr/>
          <p:nvPr/>
        </p:nvSpPr>
        <p:spPr>
          <a:xfrm>
            <a:off x="2328425" y="2943937"/>
            <a:ext cx="1849500" cy="4860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17" name="Shape 617"/>
          <p:cNvSpPr txBox="1"/>
          <p:nvPr/>
        </p:nvSpPr>
        <p:spPr>
          <a:xfrm>
            <a:off x="2328425" y="2878935"/>
            <a:ext cx="1849500" cy="5301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Unsuitable for vectorization</a:t>
            </a:r>
          </a:p>
        </p:txBody>
      </p:sp>
      <p:sp>
        <p:nvSpPr>
          <p:cNvPr id="618" name="Shape 618"/>
          <p:cNvSpPr/>
          <p:nvPr/>
        </p:nvSpPr>
        <p:spPr>
          <a:xfrm>
            <a:off x="5192450" y="2972024"/>
            <a:ext cx="1849500" cy="4860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19" name="Shape 619"/>
          <p:cNvSpPr txBox="1"/>
          <p:nvPr/>
        </p:nvSpPr>
        <p:spPr>
          <a:xfrm>
            <a:off x="5192450" y="2907023"/>
            <a:ext cx="1849500" cy="5301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Unsuitable for vectorization</a:t>
            </a:r>
          </a:p>
        </p:txBody>
      </p:sp>
    </p:spTree>
    <p:extLst>
      <p:ext uri="{BB962C8B-B14F-4D97-AF65-F5344CB8AC3E}">
        <p14:creationId xmlns:p14="http://schemas.microsoft.com/office/powerpoint/2010/main" val="28057253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623"/>
        <p:cNvGrpSpPr/>
        <p:nvPr/>
      </p:nvGrpSpPr>
      <p:grpSpPr>
        <a:xfrm>
          <a:off x="0" y="0"/>
          <a:ext cx="0" cy="0"/>
          <a:chOff x="0" y="0"/>
          <a:chExt cx="0" cy="0"/>
        </a:xfrm>
      </p:grpSpPr>
      <p:cxnSp>
        <p:nvCxnSpPr>
          <p:cNvPr id="624" name="Shape 624"/>
          <p:cNvCxnSpPr/>
          <p:nvPr/>
        </p:nvCxnSpPr>
        <p:spPr>
          <a:xfrm rot="10800000">
            <a:off x="1836825" y="4640387"/>
            <a:ext cx="5696700" cy="0"/>
          </a:xfrm>
          <a:prstGeom prst="straightConnector1">
            <a:avLst/>
          </a:prstGeom>
          <a:noFill/>
          <a:ln w="28575" cap="flat" cmpd="sng">
            <a:solidFill>
              <a:srgbClr val="000000"/>
            </a:solidFill>
            <a:prstDash val="solid"/>
            <a:round/>
            <a:headEnd type="none" w="lg" len="lg"/>
            <a:tailEnd type="none" w="lg" len="lg"/>
          </a:ln>
        </p:spPr>
      </p:cxnSp>
      <p:sp>
        <p:nvSpPr>
          <p:cNvPr id="625" name="Shape 625"/>
          <p:cNvSpPr/>
          <p:nvPr/>
        </p:nvSpPr>
        <p:spPr>
          <a:xfrm>
            <a:off x="2328412" y="3429788"/>
            <a:ext cx="1849500" cy="1210200"/>
          </a:xfrm>
          <a:prstGeom prst="rect">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26" name="Shape 626"/>
          <p:cNvSpPr/>
          <p:nvPr/>
        </p:nvSpPr>
        <p:spPr>
          <a:xfrm>
            <a:off x="5192437" y="3429900"/>
            <a:ext cx="1849500" cy="1210200"/>
          </a:xfrm>
          <a:prstGeom prst="rect">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27" name="Shape 627"/>
          <p:cNvSpPr/>
          <p:nvPr/>
        </p:nvSpPr>
        <p:spPr>
          <a:xfrm>
            <a:off x="2328425" y="538537"/>
            <a:ext cx="1849500" cy="2405400"/>
          </a:xfrm>
          <a:prstGeom prst="rect">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28" name="Shape 628"/>
          <p:cNvSpPr/>
          <p:nvPr/>
        </p:nvSpPr>
        <p:spPr>
          <a:xfrm>
            <a:off x="5192450" y="2359490"/>
            <a:ext cx="1849500" cy="645600"/>
          </a:xfrm>
          <a:prstGeom prst="rect">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629" name="Shape 629"/>
          <p:cNvCxnSpPr/>
          <p:nvPr/>
        </p:nvCxnSpPr>
        <p:spPr>
          <a:xfrm>
            <a:off x="1827050" y="370363"/>
            <a:ext cx="0" cy="4280700"/>
          </a:xfrm>
          <a:prstGeom prst="straightConnector1">
            <a:avLst/>
          </a:prstGeom>
          <a:noFill/>
          <a:ln w="28575" cap="flat" cmpd="sng">
            <a:solidFill>
              <a:srgbClr val="000000"/>
            </a:solidFill>
            <a:prstDash val="solid"/>
            <a:round/>
            <a:headEnd type="none" w="lg" len="lg"/>
            <a:tailEnd type="none" w="lg" len="lg"/>
          </a:ln>
        </p:spPr>
      </p:cxnSp>
      <p:sp>
        <p:nvSpPr>
          <p:cNvPr id="630" name="Shape 630"/>
          <p:cNvSpPr txBox="1"/>
          <p:nvPr/>
        </p:nvSpPr>
        <p:spPr>
          <a:xfrm rot="-5400000">
            <a:off x="1211176" y="2585878"/>
            <a:ext cx="687300" cy="362400"/>
          </a:xfrm>
          <a:prstGeom prst="rect">
            <a:avLst/>
          </a:prstGeom>
          <a:noFill/>
          <a:ln>
            <a:noFill/>
          </a:ln>
        </p:spPr>
        <p:txBody>
          <a:bodyPr lIns="91425" tIns="91425" rIns="91425" bIns="91425" anchor="t" anchorCtr="0">
            <a:noAutofit/>
          </a:bodyPr>
          <a:lstStyle/>
          <a:p>
            <a:r>
              <a:rPr lang="en"/>
              <a:t>Time</a:t>
            </a:r>
          </a:p>
        </p:txBody>
      </p:sp>
      <p:sp>
        <p:nvSpPr>
          <p:cNvPr id="631" name="Shape 631"/>
          <p:cNvSpPr txBox="1"/>
          <p:nvPr/>
        </p:nvSpPr>
        <p:spPr>
          <a:xfrm>
            <a:off x="2710100" y="4660732"/>
            <a:ext cx="940800" cy="310200"/>
          </a:xfrm>
          <a:prstGeom prst="rect">
            <a:avLst/>
          </a:prstGeom>
          <a:noFill/>
          <a:ln>
            <a:noFill/>
          </a:ln>
        </p:spPr>
        <p:txBody>
          <a:bodyPr lIns="91425" tIns="91425" rIns="91425" bIns="91425" anchor="t" anchorCtr="0">
            <a:noAutofit/>
          </a:bodyPr>
          <a:lstStyle/>
          <a:p>
            <a:pPr algn="ctr"/>
            <a:r>
              <a:rPr lang="en"/>
              <a:t>Scalar</a:t>
            </a:r>
          </a:p>
        </p:txBody>
      </p:sp>
      <p:sp>
        <p:nvSpPr>
          <p:cNvPr id="632" name="Shape 632"/>
          <p:cNvSpPr txBox="1"/>
          <p:nvPr/>
        </p:nvSpPr>
        <p:spPr>
          <a:xfrm>
            <a:off x="5460850" y="4660732"/>
            <a:ext cx="1199400" cy="310200"/>
          </a:xfrm>
          <a:prstGeom prst="rect">
            <a:avLst/>
          </a:prstGeom>
          <a:noFill/>
          <a:ln>
            <a:noFill/>
          </a:ln>
        </p:spPr>
        <p:txBody>
          <a:bodyPr lIns="91425" tIns="91425" rIns="91425" bIns="91425" anchor="t" anchorCtr="0">
            <a:noAutofit/>
          </a:bodyPr>
          <a:lstStyle/>
          <a:p>
            <a:pPr algn="ctr"/>
            <a:r>
              <a:rPr lang="en"/>
              <a:t>Vectorized</a:t>
            </a:r>
          </a:p>
        </p:txBody>
      </p:sp>
      <p:cxnSp>
        <p:nvCxnSpPr>
          <p:cNvPr id="633" name="Shape 633"/>
          <p:cNvCxnSpPr/>
          <p:nvPr/>
        </p:nvCxnSpPr>
        <p:spPr>
          <a:xfrm>
            <a:off x="4175525" y="539937"/>
            <a:ext cx="1017000" cy="1838700"/>
          </a:xfrm>
          <a:prstGeom prst="straightConnector1">
            <a:avLst/>
          </a:prstGeom>
          <a:noFill/>
          <a:ln w="19050" cap="flat" cmpd="sng">
            <a:solidFill>
              <a:schemeClr val="dk2"/>
            </a:solidFill>
            <a:prstDash val="dash"/>
            <a:round/>
            <a:headEnd type="none" w="lg" len="lg"/>
            <a:tailEnd type="triangle" w="lg" len="lg"/>
          </a:ln>
        </p:spPr>
      </p:cxnSp>
      <p:cxnSp>
        <p:nvCxnSpPr>
          <p:cNvPr id="634" name="Shape 634"/>
          <p:cNvCxnSpPr/>
          <p:nvPr/>
        </p:nvCxnSpPr>
        <p:spPr>
          <a:xfrm>
            <a:off x="4176050" y="2943949"/>
            <a:ext cx="1017000" cy="19500"/>
          </a:xfrm>
          <a:prstGeom prst="straightConnector1">
            <a:avLst/>
          </a:prstGeom>
          <a:noFill/>
          <a:ln w="19050" cap="flat" cmpd="sng">
            <a:solidFill>
              <a:schemeClr val="dk2"/>
            </a:solidFill>
            <a:prstDash val="dash"/>
            <a:round/>
            <a:headEnd type="none" w="lg" len="lg"/>
            <a:tailEnd type="triangle" w="lg" len="lg"/>
          </a:ln>
        </p:spPr>
      </p:cxnSp>
      <p:sp>
        <p:nvSpPr>
          <p:cNvPr id="635" name="Shape 635"/>
          <p:cNvSpPr txBox="1"/>
          <p:nvPr/>
        </p:nvSpPr>
        <p:spPr>
          <a:xfrm>
            <a:off x="2674925" y="3792154"/>
            <a:ext cx="1156500" cy="486000"/>
          </a:xfrm>
          <a:prstGeom prst="rect">
            <a:avLst/>
          </a:prstGeom>
          <a:noFill/>
          <a:ln>
            <a:noFill/>
          </a:ln>
        </p:spPr>
        <p:txBody>
          <a:bodyPr lIns="91425" tIns="91425" rIns="91425" bIns="91425" anchor="ctr" anchorCtr="0">
            <a:noAutofit/>
          </a:bodyPr>
          <a:lstStyle/>
          <a:p>
            <a:pPr algn="ctr"/>
            <a:r>
              <a:rPr lang="en">
                <a:solidFill>
                  <a:prstClr val="black"/>
                </a:solidFill>
                <a:latin typeface="Consolas"/>
                <a:ea typeface="Consolas"/>
                <a:cs typeface="Consolas"/>
                <a:sym typeface="Consolas"/>
              </a:rPr>
              <a:t>3rd party libraries</a:t>
            </a:r>
          </a:p>
        </p:txBody>
      </p:sp>
      <p:sp>
        <p:nvSpPr>
          <p:cNvPr id="636" name="Shape 636"/>
          <p:cNvSpPr txBox="1"/>
          <p:nvPr/>
        </p:nvSpPr>
        <p:spPr>
          <a:xfrm>
            <a:off x="5538950" y="3795746"/>
            <a:ext cx="1156500" cy="486000"/>
          </a:xfrm>
          <a:prstGeom prst="rect">
            <a:avLst/>
          </a:prstGeom>
          <a:noFill/>
          <a:ln>
            <a:noFill/>
          </a:ln>
        </p:spPr>
        <p:txBody>
          <a:bodyPr lIns="91425" tIns="91425" rIns="91425" bIns="91425" anchor="ctr" anchorCtr="0">
            <a:noAutofit/>
          </a:bodyPr>
          <a:lstStyle/>
          <a:p>
            <a:pPr algn="ctr"/>
            <a:r>
              <a:rPr lang="en">
                <a:solidFill>
                  <a:prstClr val="black"/>
                </a:solidFill>
                <a:latin typeface="Consolas"/>
                <a:ea typeface="Consolas"/>
                <a:cs typeface="Consolas"/>
                <a:sym typeface="Consolas"/>
              </a:rPr>
              <a:t>3rd party libraries</a:t>
            </a:r>
          </a:p>
        </p:txBody>
      </p:sp>
      <p:sp>
        <p:nvSpPr>
          <p:cNvPr id="637" name="Shape 637"/>
          <p:cNvSpPr txBox="1"/>
          <p:nvPr/>
        </p:nvSpPr>
        <p:spPr>
          <a:xfrm>
            <a:off x="2782775" y="1418442"/>
            <a:ext cx="940800" cy="645599"/>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Scalar</a:t>
            </a:r>
          </a:p>
          <a:p>
            <a:pPr algn="ctr"/>
            <a:r>
              <a:rPr lang="en">
                <a:latin typeface="Consolas"/>
                <a:ea typeface="Consolas"/>
                <a:cs typeface="Consolas"/>
                <a:sym typeface="Consolas"/>
              </a:rPr>
              <a:t>Code</a:t>
            </a:r>
          </a:p>
        </p:txBody>
      </p:sp>
      <p:sp>
        <p:nvSpPr>
          <p:cNvPr id="638" name="Shape 638"/>
          <p:cNvSpPr txBox="1"/>
          <p:nvPr/>
        </p:nvSpPr>
        <p:spPr>
          <a:xfrm>
            <a:off x="5517500" y="2359492"/>
            <a:ext cx="1199400" cy="6456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Vectorized</a:t>
            </a:r>
          </a:p>
          <a:p>
            <a:pPr algn="ctr"/>
            <a:r>
              <a:rPr lang="en">
                <a:latin typeface="Consolas"/>
                <a:ea typeface="Consolas"/>
                <a:cs typeface="Consolas"/>
                <a:sym typeface="Consolas"/>
              </a:rPr>
              <a:t>Code</a:t>
            </a:r>
          </a:p>
        </p:txBody>
      </p:sp>
      <p:sp>
        <p:nvSpPr>
          <p:cNvPr id="639" name="Shape 639"/>
          <p:cNvSpPr/>
          <p:nvPr/>
        </p:nvSpPr>
        <p:spPr>
          <a:xfrm>
            <a:off x="2328425" y="2943937"/>
            <a:ext cx="1849500" cy="4860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40" name="Shape 640"/>
          <p:cNvSpPr txBox="1"/>
          <p:nvPr/>
        </p:nvSpPr>
        <p:spPr>
          <a:xfrm>
            <a:off x="2328425" y="2878935"/>
            <a:ext cx="1849500" cy="5301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Unsuitable for vectorization</a:t>
            </a:r>
          </a:p>
        </p:txBody>
      </p:sp>
      <p:sp>
        <p:nvSpPr>
          <p:cNvPr id="641" name="Shape 641"/>
          <p:cNvSpPr/>
          <p:nvPr/>
        </p:nvSpPr>
        <p:spPr>
          <a:xfrm>
            <a:off x="5192450" y="2972024"/>
            <a:ext cx="1849500" cy="4860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42" name="Shape 642"/>
          <p:cNvSpPr txBox="1"/>
          <p:nvPr/>
        </p:nvSpPr>
        <p:spPr>
          <a:xfrm>
            <a:off x="5192450" y="2907023"/>
            <a:ext cx="1849500" cy="5301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Unsuitable for vectorization</a:t>
            </a:r>
          </a:p>
        </p:txBody>
      </p:sp>
    </p:spTree>
    <p:extLst>
      <p:ext uri="{BB962C8B-B14F-4D97-AF65-F5344CB8AC3E}">
        <p14:creationId xmlns:p14="http://schemas.microsoft.com/office/powerpoint/2010/main" val="6196239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646"/>
        <p:cNvGrpSpPr/>
        <p:nvPr/>
      </p:nvGrpSpPr>
      <p:grpSpPr>
        <a:xfrm>
          <a:off x="0" y="0"/>
          <a:ext cx="0" cy="0"/>
          <a:chOff x="0" y="0"/>
          <a:chExt cx="0" cy="0"/>
        </a:xfrm>
      </p:grpSpPr>
      <p:cxnSp>
        <p:nvCxnSpPr>
          <p:cNvPr id="647" name="Shape 647"/>
          <p:cNvCxnSpPr/>
          <p:nvPr/>
        </p:nvCxnSpPr>
        <p:spPr>
          <a:xfrm rot="10800000">
            <a:off x="1836825" y="4640387"/>
            <a:ext cx="5696700" cy="0"/>
          </a:xfrm>
          <a:prstGeom prst="straightConnector1">
            <a:avLst/>
          </a:prstGeom>
          <a:noFill/>
          <a:ln w="28575" cap="flat" cmpd="sng">
            <a:solidFill>
              <a:srgbClr val="000000"/>
            </a:solidFill>
            <a:prstDash val="solid"/>
            <a:round/>
            <a:headEnd type="none" w="lg" len="lg"/>
            <a:tailEnd type="none" w="lg" len="lg"/>
          </a:ln>
        </p:spPr>
      </p:cxnSp>
      <p:sp>
        <p:nvSpPr>
          <p:cNvPr id="648" name="Shape 648"/>
          <p:cNvSpPr/>
          <p:nvPr/>
        </p:nvSpPr>
        <p:spPr>
          <a:xfrm>
            <a:off x="2328412" y="3429788"/>
            <a:ext cx="1849500" cy="1210200"/>
          </a:xfrm>
          <a:prstGeom prst="rect">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49" name="Shape 649"/>
          <p:cNvSpPr/>
          <p:nvPr/>
        </p:nvSpPr>
        <p:spPr>
          <a:xfrm>
            <a:off x="5192437" y="3429900"/>
            <a:ext cx="1849500" cy="1210200"/>
          </a:xfrm>
          <a:prstGeom prst="rect">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50" name="Shape 650"/>
          <p:cNvSpPr/>
          <p:nvPr/>
        </p:nvSpPr>
        <p:spPr>
          <a:xfrm>
            <a:off x="2328425" y="538537"/>
            <a:ext cx="1849500" cy="2405400"/>
          </a:xfrm>
          <a:prstGeom prst="rect">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51" name="Shape 651"/>
          <p:cNvSpPr/>
          <p:nvPr/>
        </p:nvSpPr>
        <p:spPr>
          <a:xfrm>
            <a:off x="5192450" y="2359490"/>
            <a:ext cx="1849500" cy="645600"/>
          </a:xfrm>
          <a:prstGeom prst="rect">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52" name="Shape 652"/>
          <p:cNvSpPr/>
          <p:nvPr/>
        </p:nvSpPr>
        <p:spPr>
          <a:xfrm>
            <a:off x="5192437" y="1828904"/>
            <a:ext cx="1849500" cy="530100"/>
          </a:xfrm>
          <a:prstGeom prst="rect">
            <a:avLst/>
          </a:prstGeom>
          <a:solidFill>
            <a:srgbClr val="EAD1D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653" name="Shape 653"/>
          <p:cNvCxnSpPr/>
          <p:nvPr/>
        </p:nvCxnSpPr>
        <p:spPr>
          <a:xfrm>
            <a:off x="1827050" y="370363"/>
            <a:ext cx="0" cy="4280700"/>
          </a:xfrm>
          <a:prstGeom prst="straightConnector1">
            <a:avLst/>
          </a:prstGeom>
          <a:noFill/>
          <a:ln w="28575" cap="flat" cmpd="sng">
            <a:solidFill>
              <a:srgbClr val="000000"/>
            </a:solidFill>
            <a:prstDash val="solid"/>
            <a:round/>
            <a:headEnd type="none" w="lg" len="lg"/>
            <a:tailEnd type="none" w="lg" len="lg"/>
          </a:ln>
        </p:spPr>
      </p:cxnSp>
      <p:sp>
        <p:nvSpPr>
          <p:cNvPr id="654" name="Shape 654"/>
          <p:cNvSpPr txBox="1"/>
          <p:nvPr/>
        </p:nvSpPr>
        <p:spPr>
          <a:xfrm rot="-5400000">
            <a:off x="1211176" y="2585878"/>
            <a:ext cx="687300" cy="362400"/>
          </a:xfrm>
          <a:prstGeom prst="rect">
            <a:avLst/>
          </a:prstGeom>
          <a:noFill/>
          <a:ln>
            <a:noFill/>
          </a:ln>
        </p:spPr>
        <p:txBody>
          <a:bodyPr lIns="91425" tIns="91425" rIns="91425" bIns="91425" anchor="t" anchorCtr="0">
            <a:noAutofit/>
          </a:bodyPr>
          <a:lstStyle/>
          <a:p>
            <a:r>
              <a:rPr lang="en"/>
              <a:t>Time</a:t>
            </a:r>
          </a:p>
        </p:txBody>
      </p:sp>
      <p:sp>
        <p:nvSpPr>
          <p:cNvPr id="655" name="Shape 655"/>
          <p:cNvSpPr txBox="1"/>
          <p:nvPr/>
        </p:nvSpPr>
        <p:spPr>
          <a:xfrm>
            <a:off x="2710100" y="4660732"/>
            <a:ext cx="940800" cy="310200"/>
          </a:xfrm>
          <a:prstGeom prst="rect">
            <a:avLst/>
          </a:prstGeom>
          <a:noFill/>
          <a:ln>
            <a:noFill/>
          </a:ln>
        </p:spPr>
        <p:txBody>
          <a:bodyPr lIns="91425" tIns="91425" rIns="91425" bIns="91425" anchor="t" anchorCtr="0">
            <a:noAutofit/>
          </a:bodyPr>
          <a:lstStyle/>
          <a:p>
            <a:pPr algn="ctr"/>
            <a:r>
              <a:rPr lang="en"/>
              <a:t>Scalar</a:t>
            </a:r>
          </a:p>
        </p:txBody>
      </p:sp>
      <p:sp>
        <p:nvSpPr>
          <p:cNvPr id="656" name="Shape 656"/>
          <p:cNvSpPr txBox="1"/>
          <p:nvPr/>
        </p:nvSpPr>
        <p:spPr>
          <a:xfrm>
            <a:off x="5460850" y="4660732"/>
            <a:ext cx="1199400" cy="310200"/>
          </a:xfrm>
          <a:prstGeom prst="rect">
            <a:avLst/>
          </a:prstGeom>
          <a:noFill/>
          <a:ln>
            <a:noFill/>
          </a:ln>
        </p:spPr>
        <p:txBody>
          <a:bodyPr lIns="91425" tIns="91425" rIns="91425" bIns="91425" anchor="t" anchorCtr="0">
            <a:noAutofit/>
          </a:bodyPr>
          <a:lstStyle/>
          <a:p>
            <a:pPr algn="ctr"/>
            <a:r>
              <a:rPr lang="en"/>
              <a:t>Vectorized</a:t>
            </a:r>
          </a:p>
        </p:txBody>
      </p:sp>
      <p:cxnSp>
        <p:nvCxnSpPr>
          <p:cNvPr id="657" name="Shape 657"/>
          <p:cNvCxnSpPr/>
          <p:nvPr/>
        </p:nvCxnSpPr>
        <p:spPr>
          <a:xfrm>
            <a:off x="4175525" y="539937"/>
            <a:ext cx="1017000" cy="1838700"/>
          </a:xfrm>
          <a:prstGeom prst="straightConnector1">
            <a:avLst/>
          </a:prstGeom>
          <a:noFill/>
          <a:ln w="19050" cap="flat" cmpd="sng">
            <a:solidFill>
              <a:schemeClr val="dk2"/>
            </a:solidFill>
            <a:prstDash val="dash"/>
            <a:round/>
            <a:headEnd type="none" w="lg" len="lg"/>
            <a:tailEnd type="triangle" w="lg" len="lg"/>
          </a:ln>
        </p:spPr>
      </p:cxnSp>
      <p:cxnSp>
        <p:nvCxnSpPr>
          <p:cNvPr id="658" name="Shape 658"/>
          <p:cNvCxnSpPr/>
          <p:nvPr/>
        </p:nvCxnSpPr>
        <p:spPr>
          <a:xfrm>
            <a:off x="4176050" y="2943949"/>
            <a:ext cx="1017000" cy="19500"/>
          </a:xfrm>
          <a:prstGeom prst="straightConnector1">
            <a:avLst/>
          </a:prstGeom>
          <a:noFill/>
          <a:ln w="19050" cap="flat" cmpd="sng">
            <a:solidFill>
              <a:schemeClr val="dk2"/>
            </a:solidFill>
            <a:prstDash val="dash"/>
            <a:round/>
            <a:headEnd type="none" w="lg" len="lg"/>
            <a:tailEnd type="triangle" w="lg" len="lg"/>
          </a:ln>
        </p:spPr>
      </p:cxnSp>
      <p:sp>
        <p:nvSpPr>
          <p:cNvPr id="659" name="Shape 659"/>
          <p:cNvSpPr txBox="1"/>
          <p:nvPr/>
        </p:nvSpPr>
        <p:spPr>
          <a:xfrm>
            <a:off x="2674925" y="3792154"/>
            <a:ext cx="1156500" cy="486000"/>
          </a:xfrm>
          <a:prstGeom prst="rect">
            <a:avLst/>
          </a:prstGeom>
          <a:noFill/>
          <a:ln>
            <a:noFill/>
          </a:ln>
        </p:spPr>
        <p:txBody>
          <a:bodyPr lIns="91425" tIns="91425" rIns="91425" bIns="91425" anchor="ctr" anchorCtr="0">
            <a:noAutofit/>
          </a:bodyPr>
          <a:lstStyle/>
          <a:p>
            <a:pPr algn="ctr"/>
            <a:r>
              <a:rPr lang="en">
                <a:solidFill>
                  <a:prstClr val="black"/>
                </a:solidFill>
                <a:latin typeface="Consolas"/>
                <a:ea typeface="Consolas"/>
                <a:cs typeface="Consolas"/>
                <a:sym typeface="Consolas"/>
              </a:rPr>
              <a:t>3rd party libraries</a:t>
            </a:r>
          </a:p>
        </p:txBody>
      </p:sp>
      <p:sp>
        <p:nvSpPr>
          <p:cNvPr id="660" name="Shape 660"/>
          <p:cNvSpPr txBox="1"/>
          <p:nvPr/>
        </p:nvSpPr>
        <p:spPr>
          <a:xfrm>
            <a:off x="5538950" y="3795746"/>
            <a:ext cx="1156500" cy="486000"/>
          </a:xfrm>
          <a:prstGeom prst="rect">
            <a:avLst/>
          </a:prstGeom>
          <a:noFill/>
          <a:ln>
            <a:noFill/>
          </a:ln>
        </p:spPr>
        <p:txBody>
          <a:bodyPr lIns="91425" tIns="91425" rIns="91425" bIns="91425" anchor="ctr" anchorCtr="0">
            <a:noAutofit/>
          </a:bodyPr>
          <a:lstStyle/>
          <a:p>
            <a:pPr algn="ctr"/>
            <a:r>
              <a:rPr lang="en">
                <a:solidFill>
                  <a:prstClr val="black"/>
                </a:solidFill>
                <a:latin typeface="Consolas"/>
                <a:ea typeface="Consolas"/>
                <a:cs typeface="Consolas"/>
                <a:sym typeface="Consolas"/>
              </a:rPr>
              <a:t>3rd party libraries</a:t>
            </a:r>
          </a:p>
        </p:txBody>
      </p:sp>
      <p:sp>
        <p:nvSpPr>
          <p:cNvPr id="661" name="Shape 661"/>
          <p:cNvSpPr txBox="1"/>
          <p:nvPr/>
        </p:nvSpPr>
        <p:spPr>
          <a:xfrm>
            <a:off x="2782775" y="1418442"/>
            <a:ext cx="940800" cy="645599"/>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Scalar</a:t>
            </a:r>
          </a:p>
          <a:p>
            <a:pPr algn="ctr"/>
            <a:r>
              <a:rPr lang="en">
                <a:latin typeface="Consolas"/>
                <a:ea typeface="Consolas"/>
                <a:cs typeface="Consolas"/>
                <a:sym typeface="Consolas"/>
              </a:rPr>
              <a:t>Code</a:t>
            </a:r>
          </a:p>
        </p:txBody>
      </p:sp>
      <p:sp>
        <p:nvSpPr>
          <p:cNvPr id="662" name="Shape 662"/>
          <p:cNvSpPr txBox="1"/>
          <p:nvPr/>
        </p:nvSpPr>
        <p:spPr>
          <a:xfrm>
            <a:off x="5517500" y="2359492"/>
            <a:ext cx="1199400" cy="6456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Vectorized</a:t>
            </a:r>
          </a:p>
          <a:p>
            <a:pPr algn="ctr"/>
            <a:r>
              <a:rPr lang="en">
                <a:latin typeface="Consolas"/>
                <a:ea typeface="Consolas"/>
                <a:cs typeface="Consolas"/>
                <a:sym typeface="Consolas"/>
              </a:rPr>
              <a:t>Code</a:t>
            </a:r>
          </a:p>
        </p:txBody>
      </p:sp>
      <p:sp>
        <p:nvSpPr>
          <p:cNvPr id="663" name="Shape 663"/>
          <p:cNvSpPr txBox="1"/>
          <p:nvPr/>
        </p:nvSpPr>
        <p:spPr>
          <a:xfrm>
            <a:off x="5517500" y="1771207"/>
            <a:ext cx="1199400" cy="6456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Queuing</a:t>
            </a:r>
          </a:p>
          <a:p>
            <a:pPr algn="ctr"/>
            <a:r>
              <a:rPr lang="en">
                <a:latin typeface="Consolas"/>
                <a:ea typeface="Consolas"/>
                <a:cs typeface="Consolas"/>
                <a:sym typeface="Consolas"/>
              </a:rPr>
              <a:t>Overhead</a:t>
            </a:r>
          </a:p>
        </p:txBody>
      </p:sp>
      <p:sp>
        <p:nvSpPr>
          <p:cNvPr id="664" name="Shape 664"/>
          <p:cNvSpPr/>
          <p:nvPr/>
        </p:nvSpPr>
        <p:spPr>
          <a:xfrm>
            <a:off x="2328425" y="2943937"/>
            <a:ext cx="1849500" cy="4860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65" name="Shape 665"/>
          <p:cNvSpPr txBox="1"/>
          <p:nvPr/>
        </p:nvSpPr>
        <p:spPr>
          <a:xfrm>
            <a:off x="2328425" y="2878935"/>
            <a:ext cx="1849500" cy="5301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Unsuitable for vectorization</a:t>
            </a:r>
          </a:p>
        </p:txBody>
      </p:sp>
      <p:sp>
        <p:nvSpPr>
          <p:cNvPr id="666" name="Shape 666"/>
          <p:cNvSpPr/>
          <p:nvPr/>
        </p:nvSpPr>
        <p:spPr>
          <a:xfrm>
            <a:off x="5192450" y="2972024"/>
            <a:ext cx="1849500" cy="4860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67" name="Shape 667"/>
          <p:cNvSpPr txBox="1"/>
          <p:nvPr/>
        </p:nvSpPr>
        <p:spPr>
          <a:xfrm>
            <a:off x="5192450" y="2907023"/>
            <a:ext cx="1849500" cy="5301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Unsuitable for vectorization</a:t>
            </a:r>
          </a:p>
        </p:txBody>
      </p:sp>
    </p:spTree>
    <p:extLst>
      <p:ext uri="{BB962C8B-B14F-4D97-AF65-F5344CB8AC3E}">
        <p14:creationId xmlns:p14="http://schemas.microsoft.com/office/powerpoint/2010/main" val="16163222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671"/>
        <p:cNvGrpSpPr/>
        <p:nvPr/>
      </p:nvGrpSpPr>
      <p:grpSpPr>
        <a:xfrm>
          <a:off x="0" y="0"/>
          <a:ext cx="0" cy="0"/>
          <a:chOff x="0" y="0"/>
          <a:chExt cx="0" cy="0"/>
        </a:xfrm>
      </p:grpSpPr>
      <p:cxnSp>
        <p:nvCxnSpPr>
          <p:cNvPr id="672" name="Shape 672"/>
          <p:cNvCxnSpPr/>
          <p:nvPr/>
        </p:nvCxnSpPr>
        <p:spPr>
          <a:xfrm rot="10800000">
            <a:off x="1836825" y="4640387"/>
            <a:ext cx="5696700" cy="0"/>
          </a:xfrm>
          <a:prstGeom prst="straightConnector1">
            <a:avLst/>
          </a:prstGeom>
          <a:noFill/>
          <a:ln w="28575" cap="flat" cmpd="sng">
            <a:solidFill>
              <a:srgbClr val="000000"/>
            </a:solidFill>
            <a:prstDash val="solid"/>
            <a:round/>
            <a:headEnd type="none" w="lg" len="lg"/>
            <a:tailEnd type="none" w="lg" len="lg"/>
          </a:ln>
        </p:spPr>
      </p:cxnSp>
      <p:sp>
        <p:nvSpPr>
          <p:cNvPr id="673" name="Shape 673"/>
          <p:cNvSpPr/>
          <p:nvPr/>
        </p:nvSpPr>
        <p:spPr>
          <a:xfrm>
            <a:off x="2328412" y="3429788"/>
            <a:ext cx="1849500" cy="1210200"/>
          </a:xfrm>
          <a:prstGeom prst="rect">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74" name="Shape 674"/>
          <p:cNvSpPr/>
          <p:nvPr/>
        </p:nvSpPr>
        <p:spPr>
          <a:xfrm>
            <a:off x="5192437" y="3429900"/>
            <a:ext cx="1849500" cy="1210200"/>
          </a:xfrm>
          <a:prstGeom prst="rect">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75" name="Shape 675"/>
          <p:cNvSpPr/>
          <p:nvPr/>
        </p:nvSpPr>
        <p:spPr>
          <a:xfrm>
            <a:off x="2328425" y="538537"/>
            <a:ext cx="1849500" cy="2405400"/>
          </a:xfrm>
          <a:prstGeom prst="rect">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76" name="Shape 676"/>
          <p:cNvSpPr/>
          <p:nvPr/>
        </p:nvSpPr>
        <p:spPr>
          <a:xfrm>
            <a:off x="5192450" y="2359490"/>
            <a:ext cx="1849500" cy="645600"/>
          </a:xfrm>
          <a:prstGeom prst="rect">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77" name="Shape 677"/>
          <p:cNvSpPr/>
          <p:nvPr/>
        </p:nvSpPr>
        <p:spPr>
          <a:xfrm>
            <a:off x="5192437" y="1828904"/>
            <a:ext cx="1849500" cy="530100"/>
          </a:xfrm>
          <a:prstGeom prst="rect">
            <a:avLst/>
          </a:prstGeom>
          <a:solidFill>
            <a:srgbClr val="EAD1D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78" name="Shape 678"/>
          <p:cNvSpPr/>
          <p:nvPr/>
        </p:nvSpPr>
        <p:spPr>
          <a:xfrm>
            <a:off x="5192437" y="1360036"/>
            <a:ext cx="1849500" cy="4689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679" name="Shape 679"/>
          <p:cNvCxnSpPr/>
          <p:nvPr/>
        </p:nvCxnSpPr>
        <p:spPr>
          <a:xfrm>
            <a:off x="1827050" y="370363"/>
            <a:ext cx="0" cy="4280700"/>
          </a:xfrm>
          <a:prstGeom prst="straightConnector1">
            <a:avLst/>
          </a:prstGeom>
          <a:noFill/>
          <a:ln w="28575" cap="flat" cmpd="sng">
            <a:solidFill>
              <a:srgbClr val="000000"/>
            </a:solidFill>
            <a:prstDash val="solid"/>
            <a:round/>
            <a:headEnd type="none" w="lg" len="lg"/>
            <a:tailEnd type="none" w="lg" len="lg"/>
          </a:ln>
        </p:spPr>
      </p:cxnSp>
      <p:sp>
        <p:nvSpPr>
          <p:cNvPr id="680" name="Shape 680"/>
          <p:cNvSpPr txBox="1"/>
          <p:nvPr/>
        </p:nvSpPr>
        <p:spPr>
          <a:xfrm rot="-5400000">
            <a:off x="1211176" y="2585878"/>
            <a:ext cx="687300" cy="362400"/>
          </a:xfrm>
          <a:prstGeom prst="rect">
            <a:avLst/>
          </a:prstGeom>
          <a:noFill/>
          <a:ln>
            <a:noFill/>
          </a:ln>
        </p:spPr>
        <p:txBody>
          <a:bodyPr lIns="91425" tIns="91425" rIns="91425" bIns="91425" anchor="t" anchorCtr="0">
            <a:noAutofit/>
          </a:bodyPr>
          <a:lstStyle/>
          <a:p>
            <a:r>
              <a:rPr lang="en"/>
              <a:t>Time</a:t>
            </a:r>
          </a:p>
        </p:txBody>
      </p:sp>
      <p:sp>
        <p:nvSpPr>
          <p:cNvPr id="681" name="Shape 681"/>
          <p:cNvSpPr txBox="1"/>
          <p:nvPr/>
        </p:nvSpPr>
        <p:spPr>
          <a:xfrm>
            <a:off x="2710100" y="4660732"/>
            <a:ext cx="940800" cy="310200"/>
          </a:xfrm>
          <a:prstGeom prst="rect">
            <a:avLst/>
          </a:prstGeom>
          <a:noFill/>
          <a:ln>
            <a:noFill/>
          </a:ln>
        </p:spPr>
        <p:txBody>
          <a:bodyPr lIns="91425" tIns="91425" rIns="91425" bIns="91425" anchor="t" anchorCtr="0">
            <a:noAutofit/>
          </a:bodyPr>
          <a:lstStyle/>
          <a:p>
            <a:pPr algn="ctr"/>
            <a:r>
              <a:rPr lang="en"/>
              <a:t>Scalar</a:t>
            </a:r>
          </a:p>
        </p:txBody>
      </p:sp>
      <p:sp>
        <p:nvSpPr>
          <p:cNvPr id="682" name="Shape 682"/>
          <p:cNvSpPr txBox="1"/>
          <p:nvPr/>
        </p:nvSpPr>
        <p:spPr>
          <a:xfrm>
            <a:off x="5460850" y="4660732"/>
            <a:ext cx="1199400" cy="310200"/>
          </a:xfrm>
          <a:prstGeom prst="rect">
            <a:avLst/>
          </a:prstGeom>
          <a:noFill/>
          <a:ln>
            <a:noFill/>
          </a:ln>
        </p:spPr>
        <p:txBody>
          <a:bodyPr lIns="91425" tIns="91425" rIns="91425" bIns="91425" anchor="t" anchorCtr="0">
            <a:noAutofit/>
          </a:bodyPr>
          <a:lstStyle/>
          <a:p>
            <a:pPr algn="ctr"/>
            <a:r>
              <a:rPr lang="en"/>
              <a:t>Vectorized</a:t>
            </a:r>
          </a:p>
        </p:txBody>
      </p:sp>
      <p:cxnSp>
        <p:nvCxnSpPr>
          <p:cNvPr id="683" name="Shape 683"/>
          <p:cNvCxnSpPr/>
          <p:nvPr/>
        </p:nvCxnSpPr>
        <p:spPr>
          <a:xfrm>
            <a:off x="4175525" y="539937"/>
            <a:ext cx="1017000" cy="1838700"/>
          </a:xfrm>
          <a:prstGeom prst="straightConnector1">
            <a:avLst/>
          </a:prstGeom>
          <a:noFill/>
          <a:ln w="19050" cap="flat" cmpd="sng">
            <a:solidFill>
              <a:schemeClr val="dk2"/>
            </a:solidFill>
            <a:prstDash val="dash"/>
            <a:round/>
            <a:headEnd type="none" w="lg" len="lg"/>
            <a:tailEnd type="triangle" w="lg" len="lg"/>
          </a:ln>
        </p:spPr>
      </p:cxnSp>
      <p:cxnSp>
        <p:nvCxnSpPr>
          <p:cNvPr id="684" name="Shape 684"/>
          <p:cNvCxnSpPr/>
          <p:nvPr/>
        </p:nvCxnSpPr>
        <p:spPr>
          <a:xfrm>
            <a:off x="4176050" y="2943949"/>
            <a:ext cx="1017000" cy="19500"/>
          </a:xfrm>
          <a:prstGeom prst="straightConnector1">
            <a:avLst/>
          </a:prstGeom>
          <a:noFill/>
          <a:ln w="19050" cap="flat" cmpd="sng">
            <a:solidFill>
              <a:schemeClr val="dk2"/>
            </a:solidFill>
            <a:prstDash val="dash"/>
            <a:round/>
            <a:headEnd type="none" w="lg" len="lg"/>
            <a:tailEnd type="triangle" w="lg" len="lg"/>
          </a:ln>
        </p:spPr>
      </p:cxnSp>
      <p:sp>
        <p:nvSpPr>
          <p:cNvPr id="685" name="Shape 685"/>
          <p:cNvSpPr txBox="1"/>
          <p:nvPr/>
        </p:nvSpPr>
        <p:spPr>
          <a:xfrm>
            <a:off x="2674925" y="3792154"/>
            <a:ext cx="1156500" cy="486000"/>
          </a:xfrm>
          <a:prstGeom prst="rect">
            <a:avLst/>
          </a:prstGeom>
          <a:noFill/>
          <a:ln>
            <a:noFill/>
          </a:ln>
        </p:spPr>
        <p:txBody>
          <a:bodyPr lIns="91425" tIns="91425" rIns="91425" bIns="91425" anchor="ctr" anchorCtr="0">
            <a:noAutofit/>
          </a:bodyPr>
          <a:lstStyle/>
          <a:p>
            <a:pPr algn="ctr"/>
            <a:r>
              <a:rPr lang="en">
                <a:solidFill>
                  <a:prstClr val="black"/>
                </a:solidFill>
                <a:latin typeface="Consolas"/>
                <a:ea typeface="Consolas"/>
                <a:cs typeface="Consolas"/>
                <a:sym typeface="Consolas"/>
              </a:rPr>
              <a:t>3rd party libraries</a:t>
            </a:r>
          </a:p>
        </p:txBody>
      </p:sp>
      <p:sp>
        <p:nvSpPr>
          <p:cNvPr id="686" name="Shape 686"/>
          <p:cNvSpPr txBox="1"/>
          <p:nvPr/>
        </p:nvSpPr>
        <p:spPr>
          <a:xfrm>
            <a:off x="5538950" y="3795746"/>
            <a:ext cx="1156500" cy="486000"/>
          </a:xfrm>
          <a:prstGeom prst="rect">
            <a:avLst/>
          </a:prstGeom>
          <a:noFill/>
          <a:ln>
            <a:noFill/>
          </a:ln>
        </p:spPr>
        <p:txBody>
          <a:bodyPr lIns="91425" tIns="91425" rIns="91425" bIns="91425" anchor="ctr" anchorCtr="0">
            <a:noAutofit/>
          </a:bodyPr>
          <a:lstStyle/>
          <a:p>
            <a:pPr algn="ctr"/>
            <a:r>
              <a:rPr lang="en">
                <a:solidFill>
                  <a:prstClr val="black"/>
                </a:solidFill>
                <a:latin typeface="Consolas"/>
                <a:ea typeface="Consolas"/>
                <a:cs typeface="Consolas"/>
                <a:sym typeface="Consolas"/>
              </a:rPr>
              <a:t>3rd party libraries</a:t>
            </a:r>
          </a:p>
        </p:txBody>
      </p:sp>
      <p:sp>
        <p:nvSpPr>
          <p:cNvPr id="687" name="Shape 687"/>
          <p:cNvSpPr txBox="1"/>
          <p:nvPr/>
        </p:nvSpPr>
        <p:spPr>
          <a:xfrm>
            <a:off x="2782775" y="1418442"/>
            <a:ext cx="940800" cy="645599"/>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Scalar</a:t>
            </a:r>
          </a:p>
          <a:p>
            <a:pPr algn="ctr"/>
            <a:r>
              <a:rPr lang="en">
                <a:latin typeface="Consolas"/>
                <a:ea typeface="Consolas"/>
                <a:cs typeface="Consolas"/>
                <a:sym typeface="Consolas"/>
              </a:rPr>
              <a:t>Code</a:t>
            </a:r>
          </a:p>
        </p:txBody>
      </p:sp>
      <p:sp>
        <p:nvSpPr>
          <p:cNvPr id="688" name="Shape 688"/>
          <p:cNvSpPr txBox="1"/>
          <p:nvPr/>
        </p:nvSpPr>
        <p:spPr>
          <a:xfrm>
            <a:off x="5517500" y="2359492"/>
            <a:ext cx="1199400" cy="6456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Vectorized</a:t>
            </a:r>
          </a:p>
          <a:p>
            <a:pPr algn="ctr"/>
            <a:r>
              <a:rPr lang="en">
                <a:latin typeface="Consolas"/>
                <a:ea typeface="Consolas"/>
                <a:cs typeface="Consolas"/>
                <a:sym typeface="Consolas"/>
              </a:rPr>
              <a:t>Code</a:t>
            </a:r>
          </a:p>
        </p:txBody>
      </p:sp>
      <p:sp>
        <p:nvSpPr>
          <p:cNvPr id="689" name="Shape 689"/>
          <p:cNvSpPr txBox="1"/>
          <p:nvPr/>
        </p:nvSpPr>
        <p:spPr>
          <a:xfrm>
            <a:off x="5517500" y="1771207"/>
            <a:ext cx="1199400" cy="6456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Queuing</a:t>
            </a:r>
          </a:p>
          <a:p>
            <a:pPr algn="ctr"/>
            <a:r>
              <a:rPr lang="en">
                <a:latin typeface="Consolas"/>
                <a:ea typeface="Consolas"/>
                <a:cs typeface="Consolas"/>
                <a:sym typeface="Consolas"/>
              </a:rPr>
              <a:t>Overhead</a:t>
            </a:r>
          </a:p>
        </p:txBody>
      </p:sp>
      <p:sp>
        <p:nvSpPr>
          <p:cNvPr id="690" name="Shape 690"/>
          <p:cNvSpPr txBox="1"/>
          <p:nvPr/>
        </p:nvSpPr>
        <p:spPr>
          <a:xfrm>
            <a:off x="5517500" y="1271741"/>
            <a:ext cx="1199400" cy="645599"/>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Sorting</a:t>
            </a:r>
          </a:p>
          <a:p>
            <a:pPr algn="ctr"/>
            <a:r>
              <a:rPr lang="en">
                <a:latin typeface="Consolas"/>
                <a:ea typeface="Consolas"/>
                <a:cs typeface="Consolas"/>
                <a:sym typeface="Consolas"/>
              </a:rPr>
              <a:t>Overhead</a:t>
            </a:r>
          </a:p>
        </p:txBody>
      </p:sp>
      <p:sp>
        <p:nvSpPr>
          <p:cNvPr id="691" name="Shape 691"/>
          <p:cNvSpPr/>
          <p:nvPr/>
        </p:nvSpPr>
        <p:spPr>
          <a:xfrm>
            <a:off x="2328425" y="2943937"/>
            <a:ext cx="1849500" cy="4860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92" name="Shape 692"/>
          <p:cNvSpPr txBox="1"/>
          <p:nvPr/>
        </p:nvSpPr>
        <p:spPr>
          <a:xfrm>
            <a:off x="2328425" y="2878935"/>
            <a:ext cx="1849500" cy="5301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Unsuitable for vectorization</a:t>
            </a:r>
          </a:p>
        </p:txBody>
      </p:sp>
      <p:sp>
        <p:nvSpPr>
          <p:cNvPr id="693" name="Shape 693"/>
          <p:cNvSpPr/>
          <p:nvPr/>
        </p:nvSpPr>
        <p:spPr>
          <a:xfrm>
            <a:off x="5192450" y="2972024"/>
            <a:ext cx="1849500" cy="4860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694" name="Shape 694"/>
          <p:cNvSpPr txBox="1"/>
          <p:nvPr/>
        </p:nvSpPr>
        <p:spPr>
          <a:xfrm>
            <a:off x="5192450" y="2907023"/>
            <a:ext cx="1849500" cy="5301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Unsuitable for vectorization</a:t>
            </a:r>
          </a:p>
        </p:txBody>
      </p:sp>
    </p:spTree>
    <p:extLst>
      <p:ext uri="{BB962C8B-B14F-4D97-AF65-F5344CB8AC3E}">
        <p14:creationId xmlns:p14="http://schemas.microsoft.com/office/powerpoint/2010/main" val="23864558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698"/>
        <p:cNvGrpSpPr/>
        <p:nvPr/>
      </p:nvGrpSpPr>
      <p:grpSpPr>
        <a:xfrm>
          <a:off x="0" y="0"/>
          <a:ext cx="0" cy="0"/>
          <a:chOff x="0" y="0"/>
          <a:chExt cx="0" cy="0"/>
        </a:xfrm>
      </p:grpSpPr>
      <p:cxnSp>
        <p:nvCxnSpPr>
          <p:cNvPr id="699" name="Shape 699"/>
          <p:cNvCxnSpPr/>
          <p:nvPr/>
        </p:nvCxnSpPr>
        <p:spPr>
          <a:xfrm rot="10800000">
            <a:off x="1836825" y="4640387"/>
            <a:ext cx="5696700" cy="0"/>
          </a:xfrm>
          <a:prstGeom prst="straightConnector1">
            <a:avLst/>
          </a:prstGeom>
          <a:noFill/>
          <a:ln w="28575" cap="flat" cmpd="sng">
            <a:solidFill>
              <a:srgbClr val="000000"/>
            </a:solidFill>
            <a:prstDash val="solid"/>
            <a:round/>
            <a:headEnd type="none" w="lg" len="lg"/>
            <a:tailEnd type="none" w="lg" len="lg"/>
          </a:ln>
        </p:spPr>
      </p:cxnSp>
      <p:sp>
        <p:nvSpPr>
          <p:cNvPr id="700" name="Shape 700"/>
          <p:cNvSpPr/>
          <p:nvPr/>
        </p:nvSpPr>
        <p:spPr>
          <a:xfrm>
            <a:off x="2328412" y="3429788"/>
            <a:ext cx="1849500" cy="1210200"/>
          </a:xfrm>
          <a:prstGeom prst="rect">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01" name="Shape 701"/>
          <p:cNvSpPr/>
          <p:nvPr/>
        </p:nvSpPr>
        <p:spPr>
          <a:xfrm>
            <a:off x="5192437" y="3429900"/>
            <a:ext cx="1849500" cy="1210200"/>
          </a:xfrm>
          <a:prstGeom prst="rect">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02" name="Shape 702"/>
          <p:cNvSpPr/>
          <p:nvPr/>
        </p:nvSpPr>
        <p:spPr>
          <a:xfrm>
            <a:off x="2328425" y="538537"/>
            <a:ext cx="1849500" cy="2405400"/>
          </a:xfrm>
          <a:prstGeom prst="rect">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03" name="Shape 703"/>
          <p:cNvSpPr/>
          <p:nvPr/>
        </p:nvSpPr>
        <p:spPr>
          <a:xfrm>
            <a:off x="5192450" y="2359490"/>
            <a:ext cx="1849500" cy="645600"/>
          </a:xfrm>
          <a:prstGeom prst="rect">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04" name="Shape 704"/>
          <p:cNvSpPr/>
          <p:nvPr/>
        </p:nvSpPr>
        <p:spPr>
          <a:xfrm>
            <a:off x="5192437" y="1828904"/>
            <a:ext cx="1849500" cy="530100"/>
          </a:xfrm>
          <a:prstGeom prst="rect">
            <a:avLst/>
          </a:prstGeom>
          <a:solidFill>
            <a:srgbClr val="EAD1D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05" name="Shape 705"/>
          <p:cNvSpPr/>
          <p:nvPr/>
        </p:nvSpPr>
        <p:spPr>
          <a:xfrm>
            <a:off x="5192437" y="1360036"/>
            <a:ext cx="1849500" cy="4689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06" name="Shape 706"/>
          <p:cNvSpPr/>
          <p:nvPr/>
        </p:nvSpPr>
        <p:spPr>
          <a:xfrm>
            <a:off x="5192437" y="926064"/>
            <a:ext cx="1849500" cy="433800"/>
          </a:xfrm>
          <a:prstGeom prst="rect">
            <a:avLst/>
          </a:prstGeom>
          <a:solidFill>
            <a:srgbClr val="FFE5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707" name="Shape 707"/>
          <p:cNvCxnSpPr/>
          <p:nvPr/>
        </p:nvCxnSpPr>
        <p:spPr>
          <a:xfrm>
            <a:off x="1827050" y="370363"/>
            <a:ext cx="0" cy="4280700"/>
          </a:xfrm>
          <a:prstGeom prst="straightConnector1">
            <a:avLst/>
          </a:prstGeom>
          <a:noFill/>
          <a:ln w="28575" cap="flat" cmpd="sng">
            <a:solidFill>
              <a:srgbClr val="000000"/>
            </a:solidFill>
            <a:prstDash val="solid"/>
            <a:round/>
            <a:headEnd type="none" w="lg" len="lg"/>
            <a:tailEnd type="none" w="lg" len="lg"/>
          </a:ln>
        </p:spPr>
      </p:cxnSp>
      <p:sp>
        <p:nvSpPr>
          <p:cNvPr id="708" name="Shape 708"/>
          <p:cNvSpPr txBox="1"/>
          <p:nvPr/>
        </p:nvSpPr>
        <p:spPr>
          <a:xfrm rot="-5400000">
            <a:off x="1211176" y="2585878"/>
            <a:ext cx="687300" cy="362400"/>
          </a:xfrm>
          <a:prstGeom prst="rect">
            <a:avLst/>
          </a:prstGeom>
          <a:noFill/>
          <a:ln>
            <a:noFill/>
          </a:ln>
        </p:spPr>
        <p:txBody>
          <a:bodyPr lIns="91425" tIns="91425" rIns="91425" bIns="91425" anchor="t" anchorCtr="0">
            <a:noAutofit/>
          </a:bodyPr>
          <a:lstStyle/>
          <a:p>
            <a:r>
              <a:rPr lang="en"/>
              <a:t>Time</a:t>
            </a:r>
          </a:p>
        </p:txBody>
      </p:sp>
      <p:sp>
        <p:nvSpPr>
          <p:cNvPr id="709" name="Shape 709"/>
          <p:cNvSpPr txBox="1"/>
          <p:nvPr/>
        </p:nvSpPr>
        <p:spPr>
          <a:xfrm>
            <a:off x="2710100" y="4660732"/>
            <a:ext cx="940800" cy="310200"/>
          </a:xfrm>
          <a:prstGeom prst="rect">
            <a:avLst/>
          </a:prstGeom>
          <a:noFill/>
          <a:ln>
            <a:noFill/>
          </a:ln>
        </p:spPr>
        <p:txBody>
          <a:bodyPr lIns="91425" tIns="91425" rIns="91425" bIns="91425" anchor="t" anchorCtr="0">
            <a:noAutofit/>
          </a:bodyPr>
          <a:lstStyle/>
          <a:p>
            <a:pPr algn="ctr"/>
            <a:r>
              <a:rPr lang="en"/>
              <a:t>Scalar</a:t>
            </a:r>
          </a:p>
        </p:txBody>
      </p:sp>
      <p:sp>
        <p:nvSpPr>
          <p:cNvPr id="710" name="Shape 710"/>
          <p:cNvSpPr txBox="1"/>
          <p:nvPr/>
        </p:nvSpPr>
        <p:spPr>
          <a:xfrm>
            <a:off x="5460850" y="4660732"/>
            <a:ext cx="1199400" cy="310200"/>
          </a:xfrm>
          <a:prstGeom prst="rect">
            <a:avLst/>
          </a:prstGeom>
          <a:noFill/>
          <a:ln>
            <a:noFill/>
          </a:ln>
        </p:spPr>
        <p:txBody>
          <a:bodyPr lIns="91425" tIns="91425" rIns="91425" bIns="91425" anchor="t" anchorCtr="0">
            <a:noAutofit/>
          </a:bodyPr>
          <a:lstStyle/>
          <a:p>
            <a:pPr algn="ctr"/>
            <a:r>
              <a:rPr lang="en"/>
              <a:t>Vectorized</a:t>
            </a:r>
          </a:p>
        </p:txBody>
      </p:sp>
      <p:cxnSp>
        <p:nvCxnSpPr>
          <p:cNvPr id="711" name="Shape 711"/>
          <p:cNvCxnSpPr/>
          <p:nvPr/>
        </p:nvCxnSpPr>
        <p:spPr>
          <a:xfrm>
            <a:off x="4175525" y="539937"/>
            <a:ext cx="1017000" cy="1838700"/>
          </a:xfrm>
          <a:prstGeom prst="straightConnector1">
            <a:avLst/>
          </a:prstGeom>
          <a:noFill/>
          <a:ln w="19050" cap="flat" cmpd="sng">
            <a:solidFill>
              <a:schemeClr val="dk2"/>
            </a:solidFill>
            <a:prstDash val="dash"/>
            <a:round/>
            <a:headEnd type="none" w="lg" len="lg"/>
            <a:tailEnd type="triangle" w="lg" len="lg"/>
          </a:ln>
        </p:spPr>
      </p:cxnSp>
      <p:cxnSp>
        <p:nvCxnSpPr>
          <p:cNvPr id="712" name="Shape 712"/>
          <p:cNvCxnSpPr/>
          <p:nvPr/>
        </p:nvCxnSpPr>
        <p:spPr>
          <a:xfrm>
            <a:off x="4176050" y="2943949"/>
            <a:ext cx="1017000" cy="19500"/>
          </a:xfrm>
          <a:prstGeom prst="straightConnector1">
            <a:avLst/>
          </a:prstGeom>
          <a:noFill/>
          <a:ln w="19050" cap="flat" cmpd="sng">
            <a:solidFill>
              <a:schemeClr val="dk2"/>
            </a:solidFill>
            <a:prstDash val="dash"/>
            <a:round/>
            <a:headEnd type="none" w="lg" len="lg"/>
            <a:tailEnd type="triangle" w="lg" len="lg"/>
          </a:ln>
        </p:spPr>
      </p:cxnSp>
      <p:sp>
        <p:nvSpPr>
          <p:cNvPr id="713" name="Shape 713"/>
          <p:cNvSpPr txBox="1"/>
          <p:nvPr/>
        </p:nvSpPr>
        <p:spPr>
          <a:xfrm>
            <a:off x="2674925" y="3792154"/>
            <a:ext cx="1156500" cy="486000"/>
          </a:xfrm>
          <a:prstGeom prst="rect">
            <a:avLst/>
          </a:prstGeom>
          <a:noFill/>
          <a:ln>
            <a:noFill/>
          </a:ln>
        </p:spPr>
        <p:txBody>
          <a:bodyPr lIns="91425" tIns="91425" rIns="91425" bIns="91425" anchor="ctr" anchorCtr="0">
            <a:noAutofit/>
          </a:bodyPr>
          <a:lstStyle/>
          <a:p>
            <a:pPr algn="ctr"/>
            <a:r>
              <a:rPr lang="en">
                <a:solidFill>
                  <a:prstClr val="black"/>
                </a:solidFill>
                <a:latin typeface="Consolas"/>
                <a:ea typeface="Consolas"/>
                <a:cs typeface="Consolas"/>
                <a:sym typeface="Consolas"/>
              </a:rPr>
              <a:t>3rd party libraries</a:t>
            </a:r>
          </a:p>
        </p:txBody>
      </p:sp>
      <p:sp>
        <p:nvSpPr>
          <p:cNvPr id="714" name="Shape 714"/>
          <p:cNvSpPr txBox="1"/>
          <p:nvPr/>
        </p:nvSpPr>
        <p:spPr>
          <a:xfrm>
            <a:off x="5538950" y="3795746"/>
            <a:ext cx="1156500" cy="486000"/>
          </a:xfrm>
          <a:prstGeom prst="rect">
            <a:avLst/>
          </a:prstGeom>
          <a:noFill/>
          <a:ln>
            <a:noFill/>
          </a:ln>
        </p:spPr>
        <p:txBody>
          <a:bodyPr lIns="91425" tIns="91425" rIns="91425" bIns="91425" anchor="ctr" anchorCtr="0">
            <a:noAutofit/>
          </a:bodyPr>
          <a:lstStyle/>
          <a:p>
            <a:pPr algn="ctr"/>
            <a:r>
              <a:rPr lang="en">
                <a:solidFill>
                  <a:prstClr val="black"/>
                </a:solidFill>
                <a:latin typeface="Consolas"/>
                <a:ea typeface="Consolas"/>
                <a:cs typeface="Consolas"/>
                <a:sym typeface="Consolas"/>
              </a:rPr>
              <a:t>3rd party libraries</a:t>
            </a:r>
          </a:p>
        </p:txBody>
      </p:sp>
      <p:sp>
        <p:nvSpPr>
          <p:cNvPr id="715" name="Shape 715"/>
          <p:cNvSpPr txBox="1"/>
          <p:nvPr/>
        </p:nvSpPr>
        <p:spPr>
          <a:xfrm>
            <a:off x="2782775" y="1418442"/>
            <a:ext cx="940800" cy="645599"/>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Scalar</a:t>
            </a:r>
          </a:p>
          <a:p>
            <a:pPr algn="ctr"/>
            <a:r>
              <a:rPr lang="en">
                <a:latin typeface="Consolas"/>
                <a:ea typeface="Consolas"/>
                <a:cs typeface="Consolas"/>
                <a:sym typeface="Consolas"/>
              </a:rPr>
              <a:t>Code</a:t>
            </a:r>
          </a:p>
        </p:txBody>
      </p:sp>
      <p:sp>
        <p:nvSpPr>
          <p:cNvPr id="716" name="Shape 716"/>
          <p:cNvSpPr txBox="1"/>
          <p:nvPr/>
        </p:nvSpPr>
        <p:spPr>
          <a:xfrm>
            <a:off x="5517500" y="2359492"/>
            <a:ext cx="1199400" cy="6456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Vectorized</a:t>
            </a:r>
          </a:p>
          <a:p>
            <a:pPr algn="ctr"/>
            <a:r>
              <a:rPr lang="en">
                <a:latin typeface="Consolas"/>
                <a:ea typeface="Consolas"/>
                <a:cs typeface="Consolas"/>
                <a:sym typeface="Consolas"/>
              </a:rPr>
              <a:t>Code</a:t>
            </a:r>
          </a:p>
        </p:txBody>
      </p:sp>
      <p:sp>
        <p:nvSpPr>
          <p:cNvPr id="717" name="Shape 717"/>
          <p:cNvSpPr txBox="1"/>
          <p:nvPr/>
        </p:nvSpPr>
        <p:spPr>
          <a:xfrm>
            <a:off x="5517500" y="1771207"/>
            <a:ext cx="1199400" cy="6456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Queuing</a:t>
            </a:r>
          </a:p>
          <a:p>
            <a:pPr algn="ctr"/>
            <a:r>
              <a:rPr lang="en">
                <a:latin typeface="Consolas"/>
                <a:ea typeface="Consolas"/>
                <a:cs typeface="Consolas"/>
                <a:sym typeface="Consolas"/>
              </a:rPr>
              <a:t>Overhead</a:t>
            </a:r>
          </a:p>
        </p:txBody>
      </p:sp>
      <p:sp>
        <p:nvSpPr>
          <p:cNvPr id="718" name="Shape 718"/>
          <p:cNvSpPr txBox="1"/>
          <p:nvPr/>
        </p:nvSpPr>
        <p:spPr>
          <a:xfrm>
            <a:off x="5517500" y="1271741"/>
            <a:ext cx="1199400" cy="645599"/>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Sorting</a:t>
            </a:r>
          </a:p>
          <a:p>
            <a:pPr algn="ctr"/>
            <a:r>
              <a:rPr lang="en">
                <a:latin typeface="Consolas"/>
                <a:ea typeface="Consolas"/>
                <a:cs typeface="Consolas"/>
                <a:sym typeface="Consolas"/>
              </a:rPr>
              <a:t>Overhead</a:t>
            </a:r>
          </a:p>
        </p:txBody>
      </p:sp>
      <p:sp>
        <p:nvSpPr>
          <p:cNvPr id="719" name="Shape 719"/>
          <p:cNvSpPr txBox="1"/>
          <p:nvPr/>
        </p:nvSpPr>
        <p:spPr>
          <a:xfrm>
            <a:off x="5517500" y="820186"/>
            <a:ext cx="1199400" cy="6456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AOS/SOA</a:t>
            </a:r>
          </a:p>
          <a:p>
            <a:pPr algn="ctr"/>
            <a:r>
              <a:rPr lang="en">
                <a:latin typeface="Consolas"/>
                <a:ea typeface="Consolas"/>
                <a:cs typeface="Consolas"/>
                <a:sym typeface="Consolas"/>
              </a:rPr>
              <a:t>Overhead</a:t>
            </a:r>
          </a:p>
        </p:txBody>
      </p:sp>
      <p:sp>
        <p:nvSpPr>
          <p:cNvPr id="720" name="Shape 720"/>
          <p:cNvSpPr/>
          <p:nvPr/>
        </p:nvSpPr>
        <p:spPr>
          <a:xfrm>
            <a:off x="2328425" y="2943937"/>
            <a:ext cx="1849500" cy="4860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21" name="Shape 721"/>
          <p:cNvSpPr txBox="1"/>
          <p:nvPr/>
        </p:nvSpPr>
        <p:spPr>
          <a:xfrm>
            <a:off x="2328425" y="2878935"/>
            <a:ext cx="1849500" cy="5301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Unsuitable for vectorization</a:t>
            </a:r>
          </a:p>
        </p:txBody>
      </p:sp>
      <p:sp>
        <p:nvSpPr>
          <p:cNvPr id="722" name="Shape 722"/>
          <p:cNvSpPr/>
          <p:nvPr/>
        </p:nvSpPr>
        <p:spPr>
          <a:xfrm>
            <a:off x="5192450" y="2972024"/>
            <a:ext cx="1849500" cy="486000"/>
          </a:xfrm>
          <a:prstGeom prst="rect">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723" name="Shape 723"/>
          <p:cNvSpPr txBox="1"/>
          <p:nvPr/>
        </p:nvSpPr>
        <p:spPr>
          <a:xfrm>
            <a:off x="5192450" y="2907023"/>
            <a:ext cx="1849500" cy="530100"/>
          </a:xfrm>
          <a:prstGeom prst="rect">
            <a:avLst/>
          </a:prstGeom>
          <a:noFill/>
          <a:ln>
            <a:noFill/>
          </a:ln>
        </p:spPr>
        <p:txBody>
          <a:bodyPr lIns="91425" tIns="91425" rIns="91425" bIns="91425" anchor="t" anchorCtr="0">
            <a:noAutofit/>
          </a:bodyPr>
          <a:lstStyle/>
          <a:p>
            <a:pPr algn="ctr"/>
            <a:r>
              <a:rPr lang="en">
                <a:latin typeface="Consolas"/>
                <a:ea typeface="Consolas"/>
                <a:cs typeface="Consolas"/>
                <a:sym typeface="Consolas"/>
              </a:rPr>
              <a:t>Unsuitable for vectorization</a:t>
            </a:r>
          </a:p>
        </p:txBody>
      </p:sp>
    </p:spTree>
    <p:extLst>
      <p:ext uri="{BB962C8B-B14F-4D97-AF65-F5344CB8AC3E}">
        <p14:creationId xmlns:p14="http://schemas.microsoft.com/office/powerpoint/2010/main" val="24176645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1374"/>
        <p:cNvGrpSpPr/>
        <p:nvPr/>
      </p:nvGrpSpPr>
      <p:grpSpPr>
        <a:xfrm>
          <a:off x="0" y="0"/>
          <a:ext cx="0" cy="0"/>
          <a:chOff x="0" y="0"/>
          <a:chExt cx="0" cy="0"/>
        </a:xfrm>
      </p:grpSpPr>
      <p:sp>
        <p:nvSpPr>
          <p:cNvPr id="1375" name="Shape 1375"/>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
              <a:t>Results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1379"/>
        <p:cNvGrpSpPr/>
        <p:nvPr/>
      </p:nvGrpSpPr>
      <p:grpSpPr>
        <a:xfrm>
          <a:off x="0" y="0"/>
          <a:ext cx="0" cy="0"/>
          <a:chOff x="0" y="0"/>
          <a:chExt cx="0" cy="0"/>
        </a:xfrm>
      </p:grpSpPr>
      <p:pic>
        <p:nvPicPr>
          <p:cNvPr id="1380" name="Shape 1380"/>
          <p:cNvPicPr preferRelativeResize="0"/>
          <p:nvPr/>
        </p:nvPicPr>
        <p:blipFill>
          <a:blip r:embed="rId3">
            <a:alphaModFix/>
          </a:blip>
          <a:stretch>
            <a:fillRect/>
          </a:stretch>
        </p:blipFill>
        <p:spPr>
          <a:xfrm>
            <a:off x="135474" y="76204"/>
            <a:ext cx="8873052" cy="499109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1498" name="Shape 149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t>Data Oriented Design</a:t>
            </a:r>
          </a:p>
        </p:txBody>
      </p:sp>
      <p:sp>
        <p:nvSpPr>
          <p:cNvPr id="1499" name="Shape 149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71500">
              <a:buClr>
                <a:srgbClr val="434343"/>
              </a:buClr>
            </a:pPr>
            <a:r>
              <a:rPr lang="en" dirty="0">
                <a:solidFill>
                  <a:srgbClr val="434343"/>
                </a:solidFill>
                <a:latin typeface="Roboto"/>
                <a:ea typeface="Roboto"/>
                <a:cs typeface="Roboto"/>
                <a:sym typeface="Roboto"/>
              </a:rPr>
              <a:t>Nothing new, AAA game studios have always done </a:t>
            </a:r>
            <a:r>
              <a:rPr lang="en" dirty="0" smtClean="0">
                <a:solidFill>
                  <a:srgbClr val="434343"/>
                </a:solidFill>
                <a:latin typeface="Roboto"/>
                <a:ea typeface="Roboto"/>
                <a:cs typeface="Roboto"/>
                <a:sym typeface="Roboto"/>
              </a:rPr>
              <a:t>this</a:t>
            </a:r>
          </a:p>
          <a:p>
            <a:pPr marL="571500">
              <a:buClr>
                <a:srgbClr val="434343"/>
              </a:buClr>
            </a:pPr>
            <a:r>
              <a:rPr lang="en" dirty="0" smtClean="0">
                <a:solidFill>
                  <a:srgbClr val="434343"/>
                </a:solidFill>
                <a:latin typeface="Roboto"/>
                <a:ea typeface="Roboto"/>
                <a:cs typeface="Roboto"/>
                <a:sym typeface="Roboto"/>
              </a:rPr>
              <a:t>Approach </a:t>
            </a:r>
            <a:r>
              <a:rPr lang="en" dirty="0">
                <a:solidFill>
                  <a:srgbClr val="434343"/>
                </a:solidFill>
                <a:latin typeface="Roboto"/>
                <a:ea typeface="Roboto"/>
                <a:cs typeface="Roboto"/>
                <a:sym typeface="Roboto"/>
              </a:rPr>
              <a:t>the problem from the point of view of the </a:t>
            </a:r>
            <a:r>
              <a:rPr lang="en" dirty="0" smtClean="0">
                <a:solidFill>
                  <a:srgbClr val="434343"/>
                </a:solidFill>
                <a:latin typeface="Roboto"/>
                <a:ea typeface="Roboto"/>
                <a:cs typeface="Roboto"/>
                <a:sym typeface="Roboto"/>
              </a:rPr>
              <a:t>hardware</a:t>
            </a:r>
          </a:p>
          <a:p>
            <a:pPr marL="971550" lvl="1">
              <a:buClr>
                <a:srgbClr val="434343"/>
              </a:buClr>
            </a:pPr>
            <a:r>
              <a:rPr lang="en" dirty="0" smtClean="0">
                <a:solidFill>
                  <a:srgbClr val="434343"/>
                </a:solidFill>
                <a:latin typeface="Roboto"/>
                <a:ea typeface="Roboto"/>
                <a:cs typeface="Roboto"/>
                <a:sym typeface="Roboto"/>
              </a:rPr>
              <a:t>… </a:t>
            </a:r>
            <a:r>
              <a:rPr lang="en" dirty="0">
                <a:solidFill>
                  <a:srgbClr val="434343"/>
                </a:solidFill>
                <a:latin typeface="Roboto"/>
                <a:ea typeface="Roboto"/>
                <a:cs typeface="Roboto"/>
                <a:sym typeface="Roboto"/>
              </a:rPr>
              <a:t>which means caring greatly about data access </a:t>
            </a:r>
            <a:r>
              <a:rPr lang="en" dirty="0" smtClean="0">
                <a:solidFill>
                  <a:srgbClr val="434343"/>
                </a:solidFill>
                <a:latin typeface="Roboto"/>
                <a:ea typeface="Roboto"/>
                <a:cs typeface="Roboto"/>
                <a:sym typeface="Roboto"/>
              </a:rPr>
              <a:t>patterns</a:t>
            </a:r>
          </a:p>
          <a:p>
            <a:pPr marL="571500">
              <a:buClr>
                <a:srgbClr val="434343"/>
              </a:buClr>
            </a:pPr>
            <a:r>
              <a:rPr lang="en" dirty="0" smtClean="0">
                <a:solidFill>
                  <a:srgbClr val="434343"/>
                </a:solidFill>
                <a:latin typeface="Roboto"/>
                <a:ea typeface="Roboto"/>
                <a:cs typeface="Roboto"/>
                <a:sym typeface="Roboto"/>
              </a:rPr>
              <a:t>Lower </a:t>
            </a:r>
            <a:r>
              <a:rPr lang="en" dirty="0">
                <a:solidFill>
                  <a:srgbClr val="434343"/>
                </a:solidFill>
                <a:latin typeface="Roboto"/>
                <a:ea typeface="Roboto"/>
                <a:cs typeface="Roboto"/>
                <a:sym typeface="Roboto"/>
              </a:rPr>
              <a:t>level data structures are flat and uncomplicated</a:t>
            </a:r>
          </a:p>
          <a:p>
            <a:pPr lvl="0">
              <a:spcBef>
                <a:spcPts val="0"/>
              </a:spcBef>
              <a:buNone/>
            </a:pPr>
            <a:endParaRPr dirty="0"/>
          </a:p>
        </p:txBody>
      </p:sp>
    </p:spTree>
    <p:extLst>
      <p:ext uri="{BB962C8B-B14F-4D97-AF65-F5344CB8AC3E}">
        <p14:creationId xmlns:p14="http://schemas.microsoft.com/office/powerpoint/2010/main" val="13898279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1384"/>
        <p:cNvGrpSpPr/>
        <p:nvPr/>
      </p:nvGrpSpPr>
      <p:grpSpPr>
        <a:xfrm>
          <a:off x="0" y="0"/>
          <a:ext cx="0" cy="0"/>
          <a:chOff x="0" y="0"/>
          <a:chExt cx="0" cy="0"/>
        </a:xfrm>
      </p:grpSpPr>
      <p:pic>
        <p:nvPicPr>
          <p:cNvPr id="1385" name="Shape 1385"/>
          <p:cNvPicPr preferRelativeResize="0"/>
          <p:nvPr/>
        </p:nvPicPr>
        <p:blipFill>
          <a:blip r:embed="rId3">
            <a:alphaModFix/>
          </a:blip>
          <a:stretch>
            <a:fillRect/>
          </a:stretch>
        </p:blipFill>
        <p:spPr>
          <a:xfrm>
            <a:off x="135474" y="76204"/>
            <a:ext cx="8873052" cy="4991096"/>
          </a:xfrm>
          <a:prstGeom prst="rect">
            <a:avLst/>
          </a:prstGeom>
          <a:noFill/>
          <a:ln>
            <a:noFill/>
          </a:ln>
        </p:spPr>
      </p:pic>
      <p:pic>
        <p:nvPicPr>
          <p:cNvPr id="1386" name="Shape 1386"/>
          <p:cNvPicPr preferRelativeResize="0"/>
          <p:nvPr/>
        </p:nvPicPr>
        <p:blipFill>
          <a:blip r:embed="rId4">
            <a:alphaModFix amt="93000"/>
          </a:blip>
          <a:stretch>
            <a:fillRect/>
          </a:stretch>
        </p:blipFill>
        <p:spPr>
          <a:xfrm>
            <a:off x="5498314" y="1042988"/>
            <a:ext cx="3324225" cy="3057525"/>
          </a:xfrm>
          <a:prstGeom prst="rect">
            <a:avLst/>
          </a:prstGeom>
          <a:noFill/>
          <a:ln>
            <a:noFill/>
          </a:ln>
        </p:spPr>
      </p:pic>
      <p:pic>
        <p:nvPicPr>
          <p:cNvPr id="1387" name="Shape 1387"/>
          <p:cNvPicPr preferRelativeResize="0"/>
          <p:nvPr/>
        </p:nvPicPr>
        <p:blipFill>
          <a:blip r:embed="rId5">
            <a:alphaModFix amt="93000"/>
          </a:blip>
          <a:stretch>
            <a:fillRect/>
          </a:stretch>
        </p:blipFill>
        <p:spPr>
          <a:xfrm>
            <a:off x="333240" y="780263"/>
            <a:ext cx="5004325" cy="3582975"/>
          </a:xfrm>
          <a:prstGeom prst="rect">
            <a:avLst/>
          </a:prstGeom>
          <a:noFill/>
          <a:ln>
            <a:noFill/>
          </a:ln>
        </p:spPr>
      </p:pic>
      <p:sp>
        <p:nvSpPr>
          <p:cNvPr id="1388" name="Shape 1388"/>
          <p:cNvSpPr/>
          <p:nvPr/>
        </p:nvSpPr>
        <p:spPr>
          <a:xfrm>
            <a:off x="710850" y="975800"/>
            <a:ext cx="303600" cy="252000"/>
          </a:xfrm>
          <a:prstGeom prst="rect">
            <a:avLst/>
          </a:prstGeom>
          <a:solidFill>
            <a:srgbClr val="F3F3F3"/>
          </a:solidFill>
          <a:ln w="9525" cap="flat" cmpd="sng">
            <a:solidFill>
              <a:srgbClr val="F3F3F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9" name="Shape 1389"/>
          <p:cNvSpPr txBox="1"/>
          <p:nvPr/>
        </p:nvSpPr>
        <p:spPr>
          <a:xfrm>
            <a:off x="1266575" y="3387225"/>
            <a:ext cx="1143900" cy="2520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rgbClr val="FFFFFF"/>
                </a:solidFill>
                <a:latin typeface="Consolas"/>
                <a:ea typeface="Consolas"/>
                <a:cs typeface="Consolas"/>
                <a:sym typeface="Consolas"/>
              </a:rPr>
              <a:t>Integration</a:t>
            </a:r>
          </a:p>
        </p:txBody>
      </p:sp>
      <p:sp>
        <p:nvSpPr>
          <p:cNvPr id="1390" name="Shape 1390"/>
          <p:cNvSpPr txBox="1"/>
          <p:nvPr/>
        </p:nvSpPr>
        <p:spPr>
          <a:xfrm>
            <a:off x="1266575" y="2274625"/>
            <a:ext cx="1143900" cy="2520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rgbClr val="FFFFFF"/>
                </a:solidFill>
                <a:latin typeface="Consolas"/>
                <a:ea typeface="Consolas"/>
                <a:cs typeface="Consolas"/>
                <a:sym typeface="Consolas"/>
              </a:rPr>
              <a:t>Texturing</a:t>
            </a:r>
          </a:p>
        </p:txBody>
      </p:sp>
      <p:sp>
        <p:nvSpPr>
          <p:cNvPr id="1391" name="Shape 1391"/>
          <p:cNvSpPr txBox="1"/>
          <p:nvPr/>
        </p:nvSpPr>
        <p:spPr>
          <a:xfrm>
            <a:off x="1150325" y="2666175"/>
            <a:ext cx="1376400" cy="252000"/>
          </a:xfrm>
          <a:prstGeom prst="rect">
            <a:avLst/>
          </a:prstGeom>
          <a:noFill/>
          <a:ln>
            <a:noFill/>
          </a:ln>
        </p:spPr>
        <p:txBody>
          <a:bodyPr lIns="91425" tIns="91425" rIns="91425" bIns="91425" anchor="ctr" anchorCtr="0">
            <a:noAutofit/>
          </a:bodyPr>
          <a:lstStyle/>
          <a:p>
            <a:pPr lvl="0" algn="ctr" rtl="0">
              <a:spcBef>
                <a:spcPts val="0"/>
              </a:spcBef>
              <a:buNone/>
            </a:pPr>
            <a:r>
              <a:rPr lang="en" sz="800">
                <a:solidFill>
                  <a:srgbClr val="FFFFFF"/>
                </a:solidFill>
                <a:latin typeface="Consolas"/>
                <a:ea typeface="Consolas"/>
                <a:cs typeface="Consolas"/>
                <a:sym typeface="Consolas"/>
              </a:rPr>
              <a:t>Intersect incoherent</a:t>
            </a:r>
          </a:p>
        </p:txBody>
      </p:sp>
      <p:sp>
        <p:nvSpPr>
          <p:cNvPr id="1392" name="Shape 1392"/>
          <p:cNvSpPr txBox="1"/>
          <p:nvPr/>
        </p:nvSpPr>
        <p:spPr>
          <a:xfrm>
            <a:off x="1266575" y="2009700"/>
            <a:ext cx="1143900" cy="252000"/>
          </a:xfrm>
          <a:prstGeom prst="rect">
            <a:avLst/>
          </a:prstGeom>
          <a:noFill/>
          <a:ln>
            <a:noFill/>
          </a:ln>
        </p:spPr>
        <p:txBody>
          <a:bodyPr lIns="91425" tIns="91425" rIns="91425" bIns="91425" anchor="ctr" anchorCtr="0">
            <a:noAutofit/>
          </a:bodyPr>
          <a:lstStyle/>
          <a:p>
            <a:pPr lvl="0" algn="ctr" rtl="0">
              <a:spcBef>
                <a:spcPts val="0"/>
              </a:spcBef>
              <a:buNone/>
            </a:pPr>
            <a:r>
              <a:rPr lang="en" sz="1000">
                <a:solidFill>
                  <a:srgbClr val="FFFFFF"/>
                </a:solidFill>
                <a:latin typeface="Consolas"/>
                <a:ea typeface="Consolas"/>
                <a:cs typeface="Consolas"/>
                <a:sym typeface="Consolas"/>
              </a:rPr>
              <a:t>Shading</a:t>
            </a:r>
          </a:p>
        </p:txBody>
      </p:sp>
      <p:cxnSp>
        <p:nvCxnSpPr>
          <p:cNvPr id="1393" name="Shape 1393"/>
          <p:cNvCxnSpPr/>
          <p:nvPr/>
        </p:nvCxnSpPr>
        <p:spPr>
          <a:xfrm>
            <a:off x="2554225" y="3004925"/>
            <a:ext cx="786600" cy="633300"/>
          </a:xfrm>
          <a:prstGeom prst="straightConnector1">
            <a:avLst/>
          </a:prstGeom>
          <a:noFill/>
          <a:ln w="9525" cap="flat" cmpd="sng">
            <a:solidFill>
              <a:schemeClr val="dk2"/>
            </a:solidFill>
            <a:prstDash val="dash"/>
            <a:round/>
            <a:headEnd type="none" w="lg" len="lg"/>
            <a:tailEnd type="none" w="lg" len="lg"/>
          </a:ln>
        </p:spPr>
      </p:cxnSp>
      <p:cxnSp>
        <p:nvCxnSpPr>
          <p:cNvPr id="1394" name="Shape 1394"/>
          <p:cNvCxnSpPr/>
          <p:nvPr/>
        </p:nvCxnSpPr>
        <p:spPr>
          <a:xfrm>
            <a:off x="2546100" y="2571950"/>
            <a:ext cx="807900" cy="730200"/>
          </a:xfrm>
          <a:prstGeom prst="straightConnector1">
            <a:avLst/>
          </a:prstGeom>
          <a:noFill/>
          <a:ln w="9525" cap="flat" cmpd="sng">
            <a:solidFill>
              <a:schemeClr val="dk2"/>
            </a:solidFill>
            <a:prstDash val="dash"/>
            <a:round/>
            <a:headEnd type="none" w="lg" len="lg"/>
            <a:tailEnd type="none" w="lg" len="lg"/>
          </a:ln>
        </p:spPr>
      </p:cxnSp>
      <p:cxnSp>
        <p:nvCxnSpPr>
          <p:cNvPr id="1395" name="Shape 1395"/>
          <p:cNvCxnSpPr/>
          <p:nvPr/>
        </p:nvCxnSpPr>
        <p:spPr>
          <a:xfrm>
            <a:off x="2539650" y="2235925"/>
            <a:ext cx="801300" cy="975900"/>
          </a:xfrm>
          <a:prstGeom prst="straightConnector1">
            <a:avLst/>
          </a:prstGeom>
          <a:noFill/>
          <a:ln w="9525" cap="flat" cmpd="sng">
            <a:solidFill>
              <a:schemeClr val="dk2"/>
            </a:solidFill>
            <a:prstDash val="dash"/>
            <a:round/>
            <a:headEnd type="none" w="lg" len="lg"/>
            <a:tailEnd type="none" w="lg" len="lg"/>
          </a:ln>
        </p:spPr>
      </p:cxnSp>
      <p:cxnSp>
        <p:nvCxnSpPr>
          <p:cNvPr id="1396" name="Shape 1396"/>
          <p:cNvCxnSpPr/>
          <p:nvPr/>
        </p:nvCxnSpPr>
        <p:spPr>
          <a:xfrm>
            <a:off x="2546100" y="2054975"/>
            <a:ext cx="807900" cy="1150200"/>
          </a:xfrm>
          <a:prstGeom prst="straightConnector1">
            <a:avLst/>
          </a:prstGeom>
          <a:noFill/>
          <a:ln w="9525" cap="flat" cmpd="sng">
            <a:solidFill>
              <a:schemeClr val="dk2"/>
            </a:solidFill>
            <a:prstDash val="dash"/>
            <a:round/>
            <a:headEnd type="none" w="lg" len="lg"/>
            <a:tailEnd type="none" w="lg" len="lg"/>
          </a:ln>
        </p:spPr>
      </p:cxnSp>
      <p:sp>
        <p:nvSpPr>
          <p:cNvPr id="1397" name="Shape 1397"/>
          <p:cNvSpPr txBox="1"/>
          <p:nvPr/>
        </p:nvSpPr>
        <p:spPr>
          <a:xfrm>
            <a:off x="3440575" y="2715450"/>
            <a:ext cx="1143900" cy="252000"/>
          </a:xfrm>
          <a:prstGeom prst="rect">
            <a:avLst/>
          </a:prstGeom>
          <a:noFill/>
          <a:ln>
            <a:noFill/>
          </a:ln>
        </p:spPr>
        <p:txBody>
          <a:bodyPr lIns="91425" tIns="91425" rIns="91425" bIns="91425" anchor="ctr" anchorCtr="0">
            <a:noAutofit/>
          </a:bodyPr>
          <a:lstStyle/>
          <a:p>
            <a:pPr lvl="0" algn="ctr" rtl="0">
              <a:spcBef>
                <a:spcPts val="0"/>
              </a:spcBef>
              <a:buNone/>
            </a:pPr>
            <a:r>
              <a:rPr lang="en" sz="1000">
                <a:solidFill>
                  <a:srgbClr val="FFFFFF"/>
                </a:solidFill>
                <a:latin typeface="Consolas"/>
                <a:ea typeface="Consolas"/>
                <a:cs typeface="Consolas"/>
                <a:sym typeface="Consolas"/>
              </a:rPr>
              <a:t>Vect overhead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1401"/>
        <p:cNvGrpSpPr/>
        <p:nvPr/>
      </p:nvGrpSpPr>
      <p:grpSpPr>
        <a:xfrm>
          <a:off x="0" y="0"/>
          <a:ext cx="0" cy="0"/>
          <a:chOff x="0" y="0"/>
          <a:chExt cx="0" cy="0"/>
        </a:xfrm>
      </p:grpSpPr>
      <p:sp>
        <p:nvSpPr>
          <p:cNvPr id="1402" name="Shape 1402"/>
          <p:cNvSpPr txBox="1">
            <a:spLocks noGrp="1"/>
          </p:cNvSpPr>
          <p:nvPr>
            <p:ph type="title"/>
          </p:nvPr>
        </p:nvSpPr>
        <p:spPr>
          <a:prstGeom prst="rect">
            <a:avLst/>
          </a:prstGeom>
        </p:spPr>
        <p:txBody>
          <a:bodyPr lIns="91425" tIns="91425" rIns="91425" bIns="91425" anchor="t" anchorCtr="0">
            <a:noAutofit/>
          </a:bodyPr>
          <a:lstStyle/>
          <a:p>
            <a:pPr lvl="0" algn="ctr" rtl="0">
              <a:spcBef>
                <a:spcPts val="0"/>
              </a:spcBef>
              <a:buNone/>
            </a:pPr>
            <a:r>
              <a:rPr lang="en"/>
              <a:t>Bergen Town Vectorization Speedups</a:t>
            </a:r>
          </a:p>
        </p:txBody>
      </p:sp>
      <p:graphicFrame>
        <p:nvGraphicFramePr>
          <p:cNvPr id="1403" name="Shape 1403"/>
          <p:cNvGraphicFramePr/>
          <p:nvPr>
            <p:extLst>
              <p:ext uri="{D42A27DB-BD31-4B8C-83A1-F6EECF244321}">
                <p14:modId xmlns:p14="http://schemas.microsoft.com/office/powerpoint/2010/main" val="2926344544"/>
              </p:ext>
            </p:extLst>
          </p:nvPr>
        </p:nvGraphicFramePr>
        <p:xfrm>
          <a:off x="952500" y="1470875"/>
          <a:ext cx="7239000" cy="3517758"/>
        </p:xfrm>
        <a:graphic>
          <a:graphicData uri="http://schemas.openxmlformats.org/drawingml/2006/table">
            <a:tbl>
              <a:tblPr>
                <a:noFill/>
                <a:tableStyleId>{34C92FC1-CDAC-4427-AC60-0FD3F6D43304}</a:tableStyleId>
              </a:tblPr>
              <a:tblGrid>
                <a:gridCol w="3619500"/>
                <a:gridCol w="3619500"/>
              </a:tblGrid>
              <a:tr h="731490">
                <a:tc>
                  <a:txBody>
                    <a:bodyPr/>
                    <a:lstStyle/>
                    <a:p>
                      <a:pPr lvl="0" rtl="0">
                        <a:spcBef>
                          <a:spcPts val="0"/>
                        </a:spcBef>
                        <a:buNone/>
                      </a:pPr>
                      <a:r>
                        <a:rPr lang="en" sz="1800" dirty="0">
                          <a:latin typeface="Consolas"/>
                          <a:ea typeface="Consolas"/>
                          <a:cs typeface="Consolas"/>
                          <a:sym typeface="Consolas"/>
                        </a:rPr>
                        <a:t>Ray intersection subsystem speedup</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800">
                          <a:latin typeface="Consolas"/>
                          <a:ea typeface="Consolas"/>
                          <a:cs typeface="Consolas"/>
                          <a:sym typeface="Consolas"/>
                        </a:rPr>
                        <a:t>1.20x</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731489">
                <a:tc>
                  <a:txBody>
                    <a:bodyPr/>
                    <a:lstStyle/>
                    <a:p>
                      <a:pPr lvl="0" rtl="0">
                        <a:spcBef>
                          <a:spcPts val="0"/>
                        </a:spcBef>
                        <a:buNone/>
                      </a:pPr>
                      <a:r>
                        <a:rPr lang="en" sz="1800">
                          <a:latin typeface="Consolas"/>
                          <a:ea typeface="Consolas"/>
                          <a:cs typeface="Consolas"/>
                          <a:sym typeface="Consolas"/>
                        </a:rPr>
                        <a:t>Shading subsystem speedup</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800" b="1" dirty="0">
                          <a:solidFill>
                            <a:srgbClr val="FF0000"/>
                          </a:solidFill>
                          <a:latin typeface="Consolas"/>
                          <a:ea typeface="Consolas"/>
                          <a:cs typeface="Consolas"/>
                          <a:sym typeface="Consolas"/>
                        </a:rPr>
                        <a:t>6.19x</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731489">
                <a:tc>
                  <a:txBody>
                    <a:bodyPr/>
                    <a:lstStyle/>
                    <a:p>
                      <a:pPr lvl="0" rtl="0">
                        <a:spcBef>
                          <a:spcPts val="0"/>
                        </a:spcBef>
                        <a:buNone/>
                      </a:pPr>
                      <a:r>
                        <a:rPr lang="en" sz="1800">
                          <a:latin typeface="Consolas"/>
                          <a:ea typeface="Consolas"/>
                          <a:cs typeface="Consolas"/>
                          <a:sym typeface="Consolas"/>
                        </a:rPr>
                        <a:t>Texturing subsystem speedup</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800">
                          <a:latin typeface="Consolas"/>
                          <a:ea typeface="Consolas"/>
                          <a:cs typeface="Consolas"/>
                          <a:sym typeface="Consolas"/>
                        </a:rPr>
                        <a:t>4.24x</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731490">
                <a:tc>
                  <a:txBody>
                    <a:bodyPr/>
                    <a:lstStyle/>
                    <a:p>
                      <a:pPr lvl="0" rtl="0">
                        <a:spcBef>
                          <a:spcPts val="0"/>
                        </a:spcBef>
                        <a:buNone/>
                      </a:pPr>
                      <a:r>
                        <a:rPr lang="en" sz="1800">
                          <a:latin typeface="Consolas"/>
                          <a:ea typeface="Consolas"/>
                          <a:cs typeface="Consolas"/>
                          <a:sym typeface="Consolas"/>
                        </a:rPr>
                        <a:t>Integration subsystem speedup</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rtl="0">
                        <a:spcBef>
                          <a:spcPts val="0"/>
                        </a:spcBef>
                        <a:buNone/>
                      </a:pPr>
                      <a:r>
                        <a:rPr lang="en" sz="1800">
                          <a:latin typeface="Consolas"/>
                          <a:ea typeface="Consolas"/>
                          <a:cs typeface="Consolas"/>
                          <a:sym typeface="Consolas"/>
                        </a:rPr>
                        <a:t>2.75x</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r>
              <a:tr h="591800">
                <a:tc>
                  <a:txBody>
                    <a:bodyPr/>
                    <a:lstStyle/>
                    <a:p>
                      <a:pPr lvl="0" rtl="0">
                        <a:spcBef>
                          <a:spcPts val="0"/>
                        </a:spcBef>
                        <a:buNone/>
                      </a:pPr>
                      <a:r>
                        <a:rPr lang="en" sz="1800">
                          <a:latin typeface="Consolas"/>
                          <a:ea typeface="Consolas"/>
                          <a:cs typeface="Consolas"/>
                          <a:sym typeface="Consolas"/>
                        </a:rPr>
                        <a:t>Overall speedup</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rtl="0">
                        <a:spcBef>
                          <a:spcPts val="0"/>
                        </a:spcBef>
                        <a:buNone/>
                      </a:pPr>
                      <a:r>
                        <a:rPr lang="en" sz="1800">
                          <a:latin typeface="Consolas"/>
                          <a:ea typeface="Consolas"/>
                          <a:cs typeface="Consolas"/>
                          <a:sym typeface="Consolas"/>
                        </a:rPr>
                        <a:t>1.77x</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1407"/>
        <p:cNvGrpSpPr/>
        <p:nvPr/>
      </p:nvGrpSpPr>
      <p:grpSpPr>
        <a:xfrm>
          <a:off x="0" y="0"/>
          <a:ext cx="0" cy="0"/>
          <a:chOff x="0" y="0"/>
          <a:chExt cx="0" cy="0"/>
        </a:xfrm>
      </p:grpSpPr>
      <p:pic>
        <p:nvPicPr>
          <p:cNvPr id="1408" name="Shape 1408"/>
          <p:cNvPicPr preferRelativeResize="0"/>
          <p:nvPr/>
        </p:nvPicPr>
        <p:blipFill>
          <a:blip r:embed="rId3">
            <a:alphaModFix/>
          </a:blip>
          <a:stretch>
            <a:fillRect/>
          </a:stretch>
        </p:blipFill>
        <p:spPr>
          <a:xfrm>
            <a:off x="163825" y="92150"/>
            <a:ext cx="8816352" cy="495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1412"/>
        <p:cNvGrpSpPr/>
        <p:nvPr/>
      </p:nvGrpSpPr>
      <p:grpSpPr>
        <a:xfrm>
          <a:off x="0" y="0"/>
          <a:ext cx="0" cy="0"/>
          <a:chOff x="0" y="0"/>
          <a:chExt cx="0" cy="0"/>
        </a:xfrm>
      </p:grpSpPr>
      <p:pic>
        <p:nvPicPr>
          <p:cNvPr id="1413" name="Shape 1413"/>
          <p:cNvPicPr preferRelativeResize="0"/>
          <p:nvPr/>
        </p:nvPicPr>
        <p:blipFill>
          <a:blip r:embed="rId3">
            <a:alphaModFix/>
          </a:blip>
          <a:stretch>
            <a:fillRect/>
          </a:stretch>
        </p:blipFill>
        <p:spPr>
          <a:xfrm>
            <a:off x="163825" y="92150"/>
            <a:ext cx="8816352" cy="4959200"/>
          </a:xfrm>
          <a:prstGeom prst="rect">
            <a:avLst/>
          </a:prstGeom>
          <a:noFill/>
          <a:ln>
            <a:noFill/>
          </a:ln>
        </p:spPr>
      </p:pic>
      <p:pic>
        <p:nvPicPr>
          <p:cNvPr id="1414" name="Shape 1414"/>
          <p:cNvPicPr preferRelativeResize="0"/>
          <p:nvPr/>
        </p:nvPicPr>
        <p:blipFill>
          <a:blip r:embed="rId4">
            <a:alphaModFix amt="93000"/>
          </a:blip>
          <a:stretch>
            <a:fillRect/>
          </a:stretch>
        </p:blipFill>
        <p:spPr>
          <a:xfrm>
            <a:off x="5498314" y="1042988"/>
            <a:ext cx="3324225" cy="3057525"/>
          </a:xfrm>
          <a:prstGeom prst="rect">
            <a:avLst/>
          </a:prstGeom>
          <a:noFill/>
          <a:ln>
            <a:noFill/>
          </a:ln>
        </p:spPr>
      </p:pic>
      <p:pic>
        <p:nvPicPr>
          <p:cNvPr id="1415" name="Shape 1415"/>
          <p:cNvPicPr preferRelativeResize="0"/>
          <p:nvPr/>
        </p:nvPicPr>
        <p:blipFill>
          <a:blip r:embed="rId5">
            <a:alphaModFix amt="93000"/>
          </a:blip>
          <a:stretch>
            <a:fillRect/>
          </a:stretch>
        </p:blipFill>
        <p:spPr>
          <a:xfrm>
            <a:off x="384775" y="812526"/>
            <a:ext cx="4914198" cy="3518450"/>
          </a:xfrm>
          <a:prstGeom prst="rect">
            <a:avLst/>
          </a:prstGeom>
          <a:noFill/>
          <a:ln>
            <a:noFill/>
          </a:ln>
        </p:spPr>
      </p:pic>
      <p:sp>
        <p:nvSpPr>
          <p:cNvPr id="1416" name="Shape 1416"/>
          <p:cNvSpPr/>
          <p:nvPr/>
        </p:nvSpPr>
        <p:spPr>
          <a:xfrm>
            <a:off x="762550" y="988725"/>
            <a:ext cx="303600" cy="252000"/>
          </a:xfrm>
          <a:prstGeom prst="rect">
            <a:avLst/>
          </a:prstGeom>
          <a:solidFill>
            <a:srgbClr val="F3F3F3"/>
          </a:solidFill>
          <a:ln w="9525" cap="flat" cmpd="sng">
            <a:solidFill>
              <a:srgbClr val="F3F3F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7" name="Shape 1417"/>
          <p:cNvSpPr txBox="1"/>
          <p:nvPr/>
        </p:nvSpPr>
        <p:spPr>
          <a:xfrm>
            <a:off x="1331200" y="2022600"/>
            <a:ext cx="1143900" cy="2520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rgbClr val="FFFFFF"/>
                </a:solidFill>
                <a:latin typeface="Consolas"/>
                <a:ea typeface="Consolas"/>
                <a:cs typeface="Consolas"/>
                <a:sym typeface="Consolas"/>
              </a:rPr>
              <a:t>Texturing</a:t>
            </a:r>
          </a:p>
        </p:txBody>
      </p:sp>
      <p:sp>
        <p:nvSpPr>
          <p:cNvPr id="1418" name="Shape 1418"/>
          <p:cNvSpPr txBox="1"/>
          <p:nvPr/>
        </p:nvSpPr>
        <p:spPr>
          <a:xfrm>
            <a:off x="1331200" y="2682825"/>
            <a:ext cx="1143900" cy="2520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rgbClr val="FFFFFF"/>
                </a:solidFill>
                <a:latin typeface="Consolas"/>
                <a:ea typeface="Consolas"/>
                <a:cs typeface="Consolas"/>
                <a:sym typeface="Consolas"/>
              </a:rPr>
              <a:t>Integration</a:t>
            </a:r>
          </a:p>
        </p:txBody>
      </p:sp>
      <p:sp>
        <p:nvSpPr>
          <p:cNvPr id="1419" name="Shape 1419"/>
          <p:cNvSpPr txBox="1"/>
          <p:nvPr/>
        </p:nvSpPr>
        <p:spPr>
          <a:xfrm>
            <a:off x="1214950" y="3454575"/>
            <a:ext cx="1376400" cy="252000"/>
          </a:xfrm>
          <a:prstGeom prst="rect">
            <a:avLst/>
          </a:prstGeom>
          <a:noFill/>
          <a:ln>
            <a:noFill/>
          </a:ln>
        </p:spPr>
        <p:txBody>
          <a:bodyPr lIns="91425" tIns="91425" rIns="91425" bIns="91425" anchor="ctr" anchorCtr="0">
            <a:noAutofit/>
          </a:bodyPr>
          <a:lstStyle/>
          <a:p>
            <a:pPr lvl="0" algn="ctr" rtl="0">
              <a:spcBef>
                <a:spcPts val="0"/>
              </a:spcBef>
              <a:buNone/>
            </a:pPr>
            <a:r>
              <a:rPr lang="en" sz="800">
                <a:solidFill>
                  <a:srgbClr val="FFFFFF"/>
                </a:solidFill>
                <a:latin typeface="Consolas"/>
                <a:ea typeface="Consolas"/>
                <a:cs typeface="Consolas"/>
                <a:sym typeface="Consolas"/>
              </a:rPr>
              <a:t>Intersect incoherent</a:t>
            </a:r>
          </a:p>
        </p:txBody>
      </p:sp>
      <p:sp>
        <p:nvSpPr>
          <p:cNvPr id="1420" name="Shape 1420"/>
          <p:cNvSpPr txBox="1"/>
          <p:nvPr/>
        </p:nvSpPr>
        <p:spPr>
          <a:xfrm>
            <a:off x="1331200" y="1683875"/>
            <a:ext cx="1143900" cy="252000"/>
          </a:xfrm>
          <a:prstGeom prst="rect">
            <a:avLst/>
          </a:prstGeom>
          <a:noFill/>
          <a:ln>
            <a:noFill/>
          </a:ln>
        </p:spPr>
        <p:txBody>
          <a:bodyPr lIns="91425" tIns="91425" rIns="91425" bIns="91425" anchor="ctr" anchorCtr="0">
            <a:noAutofit/>
          </a:bodyPr>
          <a:lstStyle/>
          <a:p>
            <a:pPr lvl="0" algn="ctr" rtl="0">
              <a:spcBef>
                <a:spcPts val="0"/>
              </a:spcBef>
              <a:buNone/>
            </a:pPr>
            <a:r>
              <a:rPr lang="en" sz="1000">
                <a:solidFill>
                  <a:srgbClr val="FFFFFF"/>
                </a:solidFill>
                <a:latin typeface="Consolas"/>
                <a:ea typeface="Consolas"/>
                <a:cs typeface="Consolas"/>
                <a:sym typeface="Consolas"/>
              </a:rPr>
              <a:t>Shading</a:t>
            </a:r>
          </a:p>
        </p:txBody>
      </p:sp>
      <p:cxnSp>
        <p:nvCxnSpPr>
          <p:cNvPr id="1421" name="Shape 1421"/>
          <p:cNvCxnSpPr/>
          <p:nvPr/>
        </p:nvCxnSpPr>
        <p:spPr>
          <a:xfrm>
            <a:off x="2552575" y="3198775"/>
            <a:ext cx="788400" cy="0"/>
          </a:xfrm>
          <a:prstGeom prst="straightConnector1">
            <a:avLst/>
          </a:prstGeom>
          <a:noFill/>
          <a:ln w="9525" cap="flat" cmpd="sng">
            <a:solidFill>
              <a:schemeClr val="dk2"/>
            </a:solidFill>
            <a:prstDash val="dash"/>
            <a:round/>
            <a:headEnd type="none" w="lg" len="lg"/>
            <a:tailEnd type="none" w="lg" len="lg"/>
          </a:ln>
        </p:spPr>
      </p:cxnSp>
      <p:cxnSp>
        <p:nvCxnSpPr>
          <p:cNvPr id="1422" name="Shape 1422"/>
          <p:cNvCxnSpPr/>
          <p:nvPr/>
        </p:nvCxnSpPr>
        <p:spPr>
          <a:xfrm>
            <a:off x="2559025" y="2403926"/>
            <a:ext cx="801300" cy="510600"/>
          </a:xfrm>
          <a:prstGeom prst="straightConnector1">
            <a:avLst/>
          </a:prstGeom>
          <a:noFill/>
          <a:ln w="9525" cap="flat" cmpd="sng">
            <a:solidFill>
              <a:schemeClr val="dk2"/>
            </a:solidFill>
            <a:prstDash val="dash"/>
            <a:round/>
            <a:headEnd type="none" w="lg" len="lg"/>
            <a:tailEnd type="none" w="lg" len="lg"/>
          </a:ln>
        </p:spPr>
      </p:cxnSp>
      <p:cxnSp>
        <p:nvCxnSpPr>
          <p:cNvPr id="1423" name="Shape 1423"/>
          <p:cNvCxnSpPr/>
          <p:nvPr/>
        </p:nvCxnSpPr>
        <p:spPr>
          <a:xfrm>
            <a:off x="2552575" y="1919262"/>
            <a:ext cx="801300" cy="827100"/>
          </a:xfrm>
          <a:prstGeom prst="straightConnector1">
            <a:avLst/>
          </a:prstGeom>
          <a:noFill/>
          <a:ln w="9525" cap="flat" cmpd="sng">
            <a:solidFill>
              <a:schemeClr val="dk2"/>
            </a:solidFill>
            <a:prstDash val="dash"/>
            <a:round/>
            <a:headEnd type="none" w="lg" len="lg"/>
            <a:tailEnd type="none" w="lg" len="lg"/>
          </a:ln>
        </p:spPr>
      </p:cxnSp>
      <p:cxnSp>
        <p:nvCxnSpPr>
          <p:cNvPr id="1424" name="Shape 1424"/>
          <p:cNvCxnSpPr/>
          <p:nvPr/>
        </p:nvCxnSpPr>
        <p:spPr>
          <a:xfrm>
            <a:off x="2539723" y="1725866"/>
            <a:ext cx="814199" cy="1001100"/>
          </a:xfrm>
          <a:prstGeom prst="straightConnector1">
            <a:avLst/>
          </a:prstGeom>
          <a:noFill/>
          <a:ln w="9525" cap="flat" cmpd="sng">
            <a:solidFill>
              <a:schemeClr val="dk2"/>
            </a:solidFill>
            <a:prstDash val="dash"/>
            <a:round/>
            <a:headEnd type="none" w="lg" len="lg"/>
            <a:tailEnd type="none" w="lg" len="lg"/>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1428"/>
        <p:cNvGrpSpPr/>
        <p:nvPr/>
      </p:nvGrpSpPr>
      <p:grpSpPr>
        <a:xfrm>
          <a:off x="0" y="0"/>
          <a:ext cx="0" cy="0"/>
          <a:chOff x="0" y="0"/>
          <a:chExt cx="0" cy="0"/>
        </a:xfrm>
      </p:grpSpPr>
      <p:sp>
        <p:nvSpPr>
          <p:cNvPr id="1429" name="Shape 1429"/>
          <p:cNvSpPr txBox="1">
            <a:spLocks noGrp="1"/>
          </p:cNvSpPr>
          <p:nvPr>
            <p:ph type="title"/>
          </p:nvPr>
        </p:nvSpPr>
        <p:spPr>
          <a:prstGeom prst="rect">
            <a:avLst/>
          </a:prstGeom>
        </p:spPr>
        <p:txBody>
          <a:bodyPr lIns="91425" tIns="91425" rIns="91425" bIns="91425" anchor="t" anchorCtr="0">
            <a:noAutofit/>
          </a:bodyPr>
          <a:lstStyle/>
          <a:p>
            <a:pPr lvl="0" algn="ctr" rtl="0">
              <a:spcBef>
                <a:spcPts val="0"/>
              </a:spcBef>
              <a:buNone/>
            </a:pPr>
            <a:r>
              <a:rPr lang="en"/>
              <a:t>Astrid Vectorization Speedups</a:t>
            </a:r>
          </a:p>
        </p:txBody>
      </p:sp>
      <p:graphicFrame>
        <p:nvGraphicFramePr>
          <p:cNvPr id="1430" name="Shape 1430"/>
          <p:cNvGraphicFramePr/>
          <p:nvPr>
            <p:extLst>
              <p:ext uri="{D42A27DB-BD31-4B8C-83A1-F6EECF244321}">
                <p14:modId xmlns:p14="http://schemas.microsoft.com/office/powerpoint/2010/main" val="4090618382"/>
              </p:ext>
            </p:extLst>
          </p:nvPr>
        </p:nvGraphicFramePr>
        <p:xfrm>
          <a:off x="952500" y="1470875"/>
          <a:ext cx="7239000" cy="3517758"/>
        </p:xfrm>
        <a:graphic>
          <a:graphicData uri="http://schemas.openxmlformats.org/drawingml/2006/table">
            <a:tbl>
              <a:tblPr>
                <a:noFill/>
                <a:tableStyleId>{34C92FC1-CDAC-4427-AC60-0FD3F6D43304}</a:tableStyleId>
              </a:tblPr>
              <a:tblGrid>
                <a:gridCol w="3619500"/>
                <a:gridCol w="3619500"/>
              </a:tblGrid>
              <a:tr h="731490">
                <a:tc>
                  <a:txBody>
                    <a:bodyPr/>
                    <a:lstStyle/>
                    <a:p>
                      <a:pPr lvl="0" rtl="0">
                        <a:spcBef>
                          <a:spcPts val="0"/>
                        </a:spcBef>
                        <a:buNone/>
                      </a:pPr>
                      <a:r>
                        <a:rPr lang="en" sz="1800" dirty="0">
                          <a:latin typeface="Consolas"/>
                          <a:ea typeface="Consolas"/>
                          <a:cs typeface="Consolas"/>
                          <a:sym typeface="Consolas"/>
                        </a:rPr>
                        <a:t>Ray intersection subsystem speedup</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800">
                          <a:latin typeface="Consolas"/>
                          <a:ea typeface="Consolas"/>
                          <a:cs typeface="Consolas"/>
                          <a:sym typeface="Consolas"/>
                        </a:rPr>
                        <a:t>1.00x</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731489">
                <a:tc>
                  <a:txBody>
                    <a:bodyPr/>
                    <a:lstStyle/>
                    <a:p>
                      <a:pPr lvl="0" rtl="0">
                        <a:spcBef>
                          <a:spcPts val="0"/>
                        </a:spcBef>
                        <a:buNone/>
                      </a:pPr>
                      <a:r>
                        <a:rPr lang="en" sz="1800">
                          <a:latin typeface="Consolas"/>
                          <a:ea typeface="Consolas"/>
                          <a:cs typeface="Consolas"/>
                          <a:sym typeface="Consolas"/>
                        </a:rPr>
                        <a:t>Shading subsystem speedup</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800" b="1" dirty="0">
                          <a:solidFill>
                            <a:srgbClr val="FF0000"/>
                          </a:solidFill>
                          <a:latin typeface="Consolas"/>
                          <a:ea typeface="Consolas"/>
                          <a:cs typeface="Consolas"/>
                          <a:sym typeface="Consolas"/>
                        </a:rPr>
                        <a:t>4.54x</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731489">
                <a:tc>
                  <a:txBody>
                    <a:bodyPr/>
                    <a:lstStyle/>
                    <a:p>
                      <a:pPr lvl="0" rtl="0">
                        <a:spcBef>
                          <a:spcPts val="0"/>
                        </a:spcBef>
                        <a:buNone/>
                      </a:pPr>
                      <a:r>
                        <a:rPr lang="en" sz="1800">
                          <a:latin typeface="Consolas"/>
                          <a:ea typeface="Consolas"/>
                          <a:cs typeface="Consolas"/>
                          <a:sym typeface="Consolas"/>
                        </a:rPr>
                        <a:t>Texturing subsystem speedup</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800">
                          <a:latin typeface="Consolas"/>
                          <a:ea typeface="Consolas"/>
                          <a:cs typeface="Consolas"/>
                          <a:sym typeface="Consolas"/>
                        </a:rPr>
                        <a:t>3.43x</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731490">
                <a:tc>
                  <a:txBody>
                    <a:bodyPr/>
                    <a:lstStyle/>
                    <a:p>
                      <a:pPr lvl="0" rtl="0">
                        <a:spcBef>
                          <a:spcPts val="0"/>
                        </a:spcBef>
                        <a:buNone/>
                      </a:pPr>
                      <a:r>
                        <a:rPr lang="en" sz="1800">
                          <a:latin typeface="Consolas"/>
                          <a:ea typeface="Consolas"/>
                          <a:cs typeface="Consolas"/>
                          <a:sym typeface="Consolas"/>
                        </a:rPr>
                        <a:t>Integration subsystem speedup</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rtl="0">
                        <a:spcBef>
                          <a:spcPts val="0"/>
                        </a:spcBef>
                        <a:buNone/>
                      </a:pPr>
                      <a:r>
                        <a:rPr lang="en" sz="1800">
                          <a:latin typeface="Consolas"/>
                          <a:ea typeface="Consolas"/>
                          <a:cs typeface="Consolas"/>
                          <a:sym typeface="Consolas"/>
                        </a:rPr>
                        <a:t>2.68x</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r>
              <a:tr h="591800">
                <a:tc>
                  <a:txBody>
                    <a:bodyPr/>
                    <a:lstStyle/>
                    <a:p>
                      <a:pPr lvl="0" rtl="0">
                        <a:spcBef>
                          <a:spcPts val="0"/>
                        </a:spcBef>
                        <a:buNone/>
                      </a:pPr>
                      <a:r>
                        <a:rPr lang="en" sz="1800">
                          <a:latin typeface="Consolas"/>
                          <a:ea typeface="Consolas"/>
                          <a:cs typeface="Consolas"/>
                          <a:sym typeface="Consolas"/>
                        </a:rPr>
                        <a:t>Overall speedup</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rtl="0">
                        <a:spcBef>
                          <a:spcPts val="0"/>
                        </a:spcBef>
                        <a:buNone/>
                      </a:pPr>
                      <a:r>
                        <a:rPr lang="en" sz="1800">
                          <a:latin typeface="Consolas"/>
                          <a:ea typeface="Consolas"/>
                          <a:cs typeface="Consolas"/>
                          <a:sym typeface="Consolas"/>
                        </a:rPr>
                        <a:t>1.60x</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1434"/>
        <p:cNvGrpSpPr/>
        <p:nvPr/>
      </p:nvGrpSpPr>
      <p:grpSpPr>
        <a:xfrm>
          <a:off x="0" y="0"/>
          <a:ext cx="0" cy="0"/>
          <a:chOff x="0" y="0"/>
          <a:chExt cx="0" cy="0"/>
        </a:xfrm>
      </p:grpSpPr>
      <p:pic>
        <p:nvPicPr>
          <p:cNvPr id="1435" name="Shape 1435"/>
          <p:cNvPicPr preferRelativeResize="0"/>
          <p:nvPr/>
        </p:nvPicPr>
        <p:blipFill>
          <a:blip r:embed="rId3">
            <a:alphaModFix/>
          </a:blip>
          <a:stretch>
            <a:fillRect/>
          </a:stretch>
        </p:blipFill>
        <p:spPr>
          <a:xfrm>
            <a:off x="193625" y="108912"/>
            <a:ext cx="8756750" cy="4925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1439"/>
        <p:cNvGrpSpPr/>
        <p:nvPr/>
      </p:nvGrpSpPr>
      <p:grpSpPr>
        <a:xfrm>
          <a:off x="0" y="0"/>
          <a:ext cx="0" cy="0"/>
          <a:chOff x="0" y="0"/>
          <a:chExt cx="0" cy="0"/>
        </a:xfrm>
      </p:grpSpPr>
      <p:pic>
        <p:nvPicPr>
          <p:cNvPr id="1440" name="Shape 1440"/>
          <p:cNvPicPr preferRelativeResize="0"/>
          <p:nvPr/>
        </p:nvPicPr>
        <p:blipFill>
          <a:blip r:embed="rId3">
            <a:alphaModFix/>
          </a:blip>
          <a:stretch>
            <a:fillRect/>
          </a:stretch>
        </p:blipFill>
        <p:spPr>
          <a:xfrm>
            <a:off x="193625" y="108912"/>
            <a:ext cx="8756750" cy="4925674"/>
          </a:xfrm>
          <a:prstGeom prst="rect">
            <a:avLst/>
          </a:prstGeom>
          <a:noFill/>
          <a:ln w="9525" cap="flat" cmpd="sng">
            <a:solidFill>
              <a:srgbClr val="FFFFFF"/>
            </a:solidFill>
            <a:prstDash val="dash"/>
            <a:round/>
            <a:headEnd type="none" w="med" len="med"/>
            <a:tailEnd type="none" w="med" len="med"/>
          </a:ln>
        </p:spPr>
      </p:pic>
      <p:pic>
        <p:nvPicPr>
          <p:cNvPr id="1441" name="Shape 1441"/>
          <p:cNvPicPr preferRelativeResize="0"/>
          <p:nvPr/>
        </p:nvPicPr>
        <p:blipFill>
          <a:blip r:embed="rId4">
            <a:alphaModFix amt="93000"/>
          </a:blip>
          <a:stretch>
            <a:fillRect/>
          </a:stretch>
        </p:blipFill>
        <p:spPr>
          <a:xfrm>
            <a:off x="5498314" y="1042988"/>
            <a:ext cx="3324225" cy="3057525"/>
          </a:xfrm>
          <a:prstGeom prst="rect">
            <a:avLst/>
          </a:prstGeom>
          <a:noFill/>
          <a:ln>
            <a:noFill/>
          </a:ln>
        </p:spPr>
      </p:pic>
      <p:pic>
        <p:nvPicPr>
          <p:cNvPr id="1442" name="Shape 1442"/>
          <p:cNvPicPr preferRelativeResize="0"/>
          <p:nvPr/>
        </p:nvPicPr>
        <p:blipFill>
          <a:blip r:embed="rId5">
            <a:alphaModFix amt="93000"/>
          </a:blip>
          <a:stretch>
            <a:fillRect/>
          </a:stretch>
        </p:blipFill>
        <p:spPr>
          <a:xfrm>
            <a:off x="394224" y="821701"/>
            <a:ext cx="4878950" cy="3500100"/>
          </a:xfrm>
          <a:prstGeom prst="rect">
            <a:avLst/>
          </a:prstGeom>
          <a:noFill/>
          <a:ln>
            <a:noFill/>
          </a:ln>
        </p:spPr>
      </p:pic>
      <p:sp>
        <p:nvSpPr>
          <p:cNvPr id="1443" name="Shape 1443"/>
          <p:cNvSpPr/>
          <p:nvPr/>
        </p:nvSpPr>
        <p:spPr>
          <a:xfrm>
            <a:off x="781950" y="1001650"/>
            <a:ext cx="303600" cy="252000"/>
          </a:xfrm>
          <a:prstGeom prst="rect">
            <a:avLst/>
          </a:prstGeom>
          <a:solidFill>
            <a:srgbClr val="F3F3F3"/>
          </a:solidFill>
          <a:ln w="9525" cap="flat" cmpd="sng">
            <a:solidFill>
              <a:srgbClr val="F3F3F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444" name="Shape 1444"/>
          <p:cNvCxnSpPr/>
          <p:nvPr/>
        </p:nvCxnSpPr>
        <p:spPr>
          <a:xfrm>
            <a:off x="2552575" y="2875675"/>
            <a:ext cx="788400" cy="717300"/>
          </a:xfrm>
          <a:prstGeom prst="straightConnector1">
            <a:avLst/>
          </a:prstGeom>
          <a:noFill/>
          <a:ln w="9525" cap="flat" cmpd="sng">
            <a:solidFill>
              <a:schemeClr val="dk2"/>
            </a:solidFill>
            <a:prstDash val="dash"/>
            <a:round/>
            <a:headEnd type="none" w="lg" len="lg"/>
            <a:tailEnd type="none" w="lg" len="lg"/>
          </a:ln>
        </p:spPr>
      </p:cxnSp>
      <p:cxnSp>
        <p:nvCxnSpPr>
          <p:cNvPr id="1445" name="Shape 1445"/>
          <p:cNvCxnSpPr/>
          <p:nvPr/>
        </p:nvCxnSpPr>
        <p:spPr>
          <a:xfrm>
            <a:off x="2559025" y="2403925"/>
            <a:ext cx="781800" cy="1079100"/>
          </a:xfrm>
          <a:prstGeom prst="straightConnector1">
            <a:avLst/>
          </a:prstGeom>
          <a:noFill/>
          <a:ln w="9525" cap="flat" cmpd="sng">
            <a:solidFill>
              <a:schemeClr val="dk2"/>
            </a:solidFill>
            <a:prstDash val="dash"/>
            <a:round/>
            <a:headEnd type="none" w="lg" len="lg"/>
            <a:tailEnd type="none" w="lg" len="lg"/>
          </a:ln>
        </p:spPr>
      </p:cxnSp>
      <p:cxnSp>
        <p:nvCxnSpPr>
          <p:cNvPr id="1446" name="Shape 1446"/>
          <p:cNvCxnSpPr/>
          <p:nvPr/>
        </p:nvCxnSpPr>
        <p:spPr>
          <a:xfrm>
            <a:off x="2555875" y="2058725"/>
            <a:ext cx="785100" cy="1288800"/>
          </a:xfrm>
          <a:prstGeom prst="straightConnector1">
            <a:avLst/>
          </a:prstGeom>
          <a:noFill/>
          <a:ln w="9525" cap="flat" cmpd="sng">
            <a:solidFill>
              <a:schemeClr val="dk2"/>
            </a:solidFill>
            <a:prstDash val="dash"/>
            <a:round/>
            <a:headEnd type="none" w="lg" len="lg"/>
            <a:tailEnd type="none" w="lg" len="lg"/>
          </a:ln>
        </p:spPr>
      </p:cxnSp>
      <p:cxnSp>
        <p:nvCxnSpPr>
          <p:cNvPr id="1447" name="Shape 1447"/>
          <p:cNvCxnSpPr/>
          <p:nvPr/>
        </p:nvCxnSpPr>
        <p:spPr>
          <a:xfrm>
            <a:off x="2554225" y="1829850"/>
            <a:ext cx="780300" cy="1362600"/>
          </a:xfrm>
          <a:prstGeom prst="straightConnector1">
            <a:avLst/>
          </a:prstGeom>
          <a:noFill/>
          <a:ln w="9525" cap="flat" cmpd="sng">
            <a:solidFill>
              <a:schemeClr val="dk2"/>
            </a:solidFill>
            <a:prstDash val="dash"/>
            <a:round/>
            <a:headEnd type="none" w="lg" len="lg"/>
            <a:tailEnd type="none" w="lg" len="lg"/>
          </a:ln>
        </p:spPr>
      </p:cxnSp>
      <p:sp>
        <p:nvSpPr>
          <p:cNvPr id="1448" name="Shape 1448"/>
          <p:cNvSpPr txBox="1"/>
          <p:nvPr/>
        </p:nvSpPr>
        <p:spPr>
          <a:xfrm>
            <a:off x="1305350" y="3302125"/>
            <a:ext cx="1143900" cy="252000"/>
          </a:xfrm>
          <a:prstGeom prst="rect">
            <a:avLst/>
          </a:prstGeom>
          <a:noFill/>
          <a:ln>
            <a:noFill/>
          </a:ln>
        </p:spPr>
        <p:txBody>
          <a:bodyPr lIns="91425" tIns="91425" rIns="91425" bIns="91425" anchor="ctr" anchorCtr="0">
            <a:noAutofit/>
          </a:bodyPr>
          <a:lstStyle/>
          <a:p>
            <a:pPr lvl="0" algn="ctr">
              <a:spcBef>
                <a:spcPts val="0"/>
              </a:spcBef>
              <a:buNone/>
            </a:pPr>
            <a:r>
              <a:rPr lang="en" sz="1200">
                <a:solidFill>
                  <a:srgbClr val="FFFFFF"/>
                </a:solidFill>
                <a:latin typeface="Consolas"/>
                <a:ea typeface="Consolas"/>
                <a:cs typeface="Consolas"/>
                <a:sym typeface="Consolas"/>
              </a:rPr>
              <a:t>Texturing</a:t>
            </a:r>
          </a:p>
        </p:txBody>
      </p:sp>
      <p:sp>
        <p:nvSpPr>
          <p:cNvPr id="1449" name="Shape 1449"/>
          <p:cNvSpPr txBox="1"/>
          <p:nvPr/>
        </p:nvSpPr>
        <p:spPr>
          <a:xfrm>
            <a:off x="1305350" y="2504575"/>
            <a:ext cx="1143900" cy="2520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rgbClr val="FFFFFF"/>
                </a:solidFill>
                <a:latin typeface="Consolas"/>
                <a:ea typeface="Consolas"/>
                <a:cs typeface="Consolas"/>
                <a:sym typeface="Consolas"/>
              </a:rPr>
              <a:t>Shading</a:t>
            </a:r>
          </a:p>
        </p:txBody>
      </p:sp>
      <p:sp>
        <p:nvSpPr>
          <p:cNvPr id="1450" name="Shape 1450"/>
          <p:cNvSpPr txBox="1"/>
          <p:nvPr/>
        </p:nvSpPr>
        <p:spPr>
          <a:xfrm>
            <a:off x="1305350" y="2088325"/>
            <a:ext cx="1143900" cy="2520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rgbClr val="FFFFFF"/>
                </a:solidFill>
                <a:latin typeface="Consolas"/>
                <a:ea typeface="Consolas"/>
                <a:cs typeface="Consolas"/>
                <a:sym typeface="Consolas"/>
              </a:rPr>
              <a:t>Integration</a:t>
            </a:r>
          </a:p>
        </p:txBody>
      </p:sp>
      <p:sp>
        <p:nvSpPr>
          <p:cNvPr id="1451" name="Shape 1451"/>
          <p:cNvSpPr txBox="1"/>
          <p:nvPr/>
        </p:nvSpPr>
        <p:spPr>
          <a:xfrm>
            <a:off x="1189100" y="1806725"/>
            <a:ext cx="1376400" cy="252000"/>
          </a:xfrm>
          <a:prstGeom prst="rect">
            <a:avLst/>
          </a:prstGeom>
          <a:noFill/>
          <a:ln>
            <a:noFill/>
          </a:ln>
        </p:spPr>
        <p:txBody>
          <a:bodyPr lIns="91425" tIns="91425" rIns="91425" bIns="91425" anchor="ctr" anchorCtr="0">
            <a:noAutofit/>
          </a:bodyPr>
          <a:lstStyle/>
          <a:p>
            <a:pPr lvl="0" algn="ctr" rtl="0">
              <a:spcBef>
                <a:spcPts val="0"/>
              </a:spcBef>
              <a:buNone/>
            </a:pPr>
            <a:r>
              <a:rPr lang="en" sz="800">
                <a:solidFill>
                  <a:srgbClr val="FFFFFF"/>
                </a:solidFill>
                <a:latin typeface="Consolas"/>
                <a:ea typeface="Consolas"/>
                <a:cs typeface="Consolas"/>
                <a:sym typeface="Consolas"/>
              </a:rPr>
              <a:t>Intersect incoherent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1455"/>
        <p:cNvGrpSpPr/>
        <p:nvPr/>
      </p:nvGrpSpPr>
      <p:grpSpPr>
        <a:xfrm>
          <a:off x="0" y="0"/>
          <a:ext cx="0" cy="0"/>
          <a:chOff x="0" y="0"/>
          <a:chExt cx="0" cy="0"/>
        </a:xfrm>
      </p:grpSpPr>
      <p:sp>
        <p:nvSpPr>
          <p:cNvPr id="1456" name="Shape 1456"/>
          <p:cNvSpPr txBox="1">
            <a:spLocks noGrp="1"/>
          </p:cNvSpPr>
          <p:nvPr>
            <p:ph type="title"/>
          </p:nvPr>
        </p:nvSpPr>
        <p:spPr>
          <a:prstGeom prst="rect">
            <a:avLst/>
          </a:prstGeom>
        </p:spPr>
        <p:txBody>
          <a:bodyPr lIns="91425" tIns="91425" rIns="91425" bIns="91425" anchor="t" anchorCtr="0">
            <a:noAutofit/>
          </a:bodyPr>
          <a:lstStyle/>
          <a:p>
            <a:pPr lvl="0" algn="ctr" rtl="0">
              <a:spcBef>
                <a:spcPts val="0"/>
              </a:spcBef>
              <a:buNone/>
            </a:pPr>
            <a:r>
              <a:rPr lang="en"/>
              <a:t>Hotspur Vectorization Speedups</a:t>
            </a:r>
          </a:p>
        </p:txBody>
      </p:sp>
      <p:graphicFrame>
        <p:nvGraphicFramePr>
          <p:cNvPr id="1457" name="Shape 1457"/>
          <p:cNvGraphicFramePr/>
          <p:nvPr>
            <p:extLst>
              <p:ext uri="{D42A27DB-BD31-4B8C-83A1-F6EECF244321}">
                <p14:modId xmlns:p14="http://schemas.microsoft.com/office/powerpoint/2010/main" val="343844470"/>
              </p:ext>
            </p:extLst>
          </p:nvPr>
        </p:nvGraphicFramePr>
        <p:xfrm>
          <a:off x="952500" y="1470875"/>
          <a:ext cx="7239000" cy="3517758"/>
        </p:xfrm>
        <a:graphic>
          <a:graphicData uri="http://schemas.openxmlformats.org/drawingml/2006/table">
            <a:tbl>
              <a:tblPr>
                <a:noFill/>
                <a:tableStyleId>{34C92FC1-CDAC-4427-AC60-0FD3F6D43304}</a:tableStyleId>
              </a:tblPr>
              <a:tblGrid>
                <a:gridCol w="3619500"/>
                <a:gridCol w="3619500"/>
              </a:tblGrid>
              <a:tr h="731490">
                <a:tc>
                  <a:txBody>
                    <a:bodyPr/>
                    <a:lstStyle/>
                    <a:p>
                      <a:pPr lvl="0" rtl="0">
                        <a:spcBef>
                          <a:spcPts val="0"/>
                        </a:spcBef>
                        <a:buNone/>
                      </a:pPr>
                      <a:r>
                        <a:rPr lang="en" sz="1800" dirty="0">
                          <a:latin typeface="Consolas"/>
                          <a:ea typeface="Consolas"/>
                          <a:cs typeface="Consolas"/>
                          <a:sym typeface="Consolas"/>
                        </a:rPr>
                        <a:t>Ray intersection subsystem speedup</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800">
                          <a:latin typeface="Consolas"/>
                          <a:ea typeface="Consolas"/>
                          <a:cs typeface="Consolas"/>
                          <a:sym typeface="Consolas"/>
                        </a:rPr>
                        <a:t>1.14x</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731489">
                <a:tc>
                  <a:txBody>
                    <a:bodyPr/>
                    <a:lstStyle/>
                    <a:p>
                      <a:pPr lvl="0" rtl="0">
                        <a:spcBef>
                          <a:spcPts val="0"/>
                        </a:spcBef>
                        <a:buNone/>
                      </a:pPr>
                      <a:r>
                        <a:rPr lang="en" sz="1800">
                          <a:latin typeface="Consolas"/>
                          <a:ea typeface="Consolas"/>
                          <a:cs typeface="Consolas"/>
                          <a:sym typeface="Consolas"/>
                        </a:rPr>
                        <a:t>Shading subsystem speedup</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800" b="1" dirty="0">
                          <a:solidFill>
                            <a:srgbClr val="FF0000"/>
                          </a:solidFill>
                          <a:latin typeface="Consolas"/>
                          <a:ea typeface="Consolas"/>
                          <a:cs typeface="Consolas"/>
                          <a:sym typeface="Consolas"/>
                        </a:rPr>
                        <a:t>4.20x</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731489">
                <a:tc>
                  <a:txBody>
                    <a:bodyPr/>
                    <a:lstStyle/>
                    <a:p>
                      <a:pPr lvl="0" rtl="0">
                        <a:spcBef>
                          <a:spcPts val="0"/>
                        </a:spcBef>
                        <a:buNone/>
                      </a:pPr>
                      <a:r>
                        <a:rPr lang="en" sz="1800">
                          <a:latin typeface="Consolas"/>
                          <a:ea typeface="Consolas"/>
                          <a:cs typeface="Consolas"/>
                          <a:sym typeface="Consolas"/>
                        </a:rPr>
                        <a:t>Texturing subsystem speedup</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 sz="1800">
                          <a:latin typeface="Consolas"/>
                          <a:ea typeface="Consolas"/>
                          <a:cs typeface="Consolas"/>
                          <a:sym typeface="Consolas"/>
                        </a:rPr>
                        <a:t>2.90x</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r>
              <a:tr h="731490">
                <a:tc>
                  <a:txBody>
                    <a:bodyPr/>
                    <a:lstStyle/>
                    <a:p>
                      <a:pPr lvl="0" rtl="0">
                        <a:spcBef>
                          <a:spcPts val="0"/>
                        </a:spcBef>
                        <a:buNone/>
                      </a:pPr>
                      <a:r>
                        <a:rPr lang="en" sz="1800">
                          <a:latin typeface="Consolas"/>
                          <a:ea typeface="Consolas"/>
                          <a:cs typeface="Consolas"/>
                          <a:sym typeface="Consolas"/>
                        </a:rPr>
                        <a:t>Integration subsystem speedup</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rtl="0">
                        <a:spcBef>
                          <a:spcPts val="0"/>
                        </a:spcBef>
                        <a:buNone/>
                      </a:pPr>
                      <a:r>
                        <a:rPr lang="en" sz="1800">
                          <a:latin typeface="Consolas"/>
                          <a:ea typeface="Consolas"/>
                          <a:cs typeface="Consolas"/>
                          <a:sym typeface="Consolas"/>
                        </a:rPr>
                        <a:t>2.72x</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r>
              <a:tr h="591800">
                <a:tc>
                  <a:txBody>
                    <a:bodyPr/>
                    <a:lstStyle/>
                    <a:p>
                      <a:pPr lvl="0" rtl="0">
                        <a:spcBef>
                          <a:spcPts val="0"/>
                        </a:spcBef>
                        <a:buNone/>
                      </a:pPr>
                      <a:r>
                        <a:rPr lang="en" sz="1800">
                          <a:latin typeface="Consolas"/>
                          <a:ea typeface="Consolas"/>
                          <a:cs typeface="Consolas"/>
                          <a:sym typeface="Consolas"/>
                        </a:rPr>
                        <a:t>Overall speedup</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c>
                  <a:txBody>
                    <a:bodyPr/>
                    <a:lstStyle/>
                    <a:p>
                      <a:pPr lvl="0" rtl="0">
                        <a:spcBef>
                          <a:spcPts val="0"/>
                        </a:spcBef>
                        <a:buNone/>
                      </a:pPr>
                      <a:r>
                        <a:rPr lang="en" sz="1800">
                          <a:latin typeface="Consolas"/>
                          <a:ea typeface="Consolas"/>
                          <a:cs typeface="Consolas"/>
                          <a:sym typeface="Consolas"/>
                        </a:rPr>
                        <a:t>2.31x</a:t>
                      </a:r>
                    </a:p>
                  </a:txBody>
                  <a:tcPr marL="91425" marR="91425" marT="91425" marB="91425" anchor="ctr">
                    <a:lnL w="28575" cap="flat" cmpd="sng">
                      <a:solidFill>
                        <a:srgbClr val="9E9E9E"/>
                      </a:solidFill>
                      <a:prstDash val="solid"/>
                      <a:round/>
                      <a:headEnd type="none" w="med" len="med"/>
                      <a:tailEnd type="none" w="med" len="med"/>
                    </a:lnL>
                    <a:lnR w="28575" cap="flat" cmpd="sng">
                      <a:solidFill>
                        <a:srgbClr val="9E9E9E"/>
                      </a:solidFill>
                      <a:prstDash val="solid"/>
                      <a:round/>
                      <a:headEnd type="none" w="med" len="med"/>
                      <a:tailEnd type="none" w="med" len="med"/>
                    </a:lnR>
                    <a:lnT w="28575" cap="flat" cmpd="sng">
                      <a:solidFill>
                        <a:srgbClr val="9E9E9E"/>
                      </a:solidFill>
                      <a:prstDash val="solid"/>
                      <a:round/>
                      <a:headEnd type="none" w="med" len="med"/>
                      <a:tailEnd type="none" w="med" len="med"/>
                    </a:lnT>
                    <a:lnB w="28575" cap="flat" cmpd="sng">
                      <a:solidFill>
                        <a:srgbClr val="9E9E9E"/>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1461"/>
        <p:cNvGrpSpPr/>
        <p:nvPr/>
      </p:nvGrpSpPr>
      <p:grpSpPr>
        <a:xfrm>
          <a:off x="0" y="0"/>
          <a:ext cx="0" cy="0"/>
          <a:chOff x="0" y="0"/>
          <a:chExt cx="0" cy="0"/>
        </a:xfrm>
      </p:grpSpPr>
      <p:sp>
        <p:nvSpPr>
          <p:cNvPr id="1462" name="Shape 1462"/>
          <p:cNvSpPr txBox="1">
            <a:spLocks noGrp="1"/>
          </p:cNvSpPr>
          <p:nvPr>
            <p:ph type="title"/>
          </p:nvPr>
        </p:nvSpPr>
        <p:spPr>
          <a:prstGeom prst="rect">
            <a:avLst/>
          </a:prstGeom>
        </p:spPr>
        <p:txBody>
          <a:bodyPr lIns="91425" tIns="91425" rIns="91425" bIns="91425" anchor="t" anchorCtr="0">
            <a:noAutofit/>
          </a:bodyPr>
          <a:lstStyle/>
          <a:p>
            <a:pPr lvl="0" algn="ctr">
              <a:spcBef>
                <a:spcPts val="0"/>
              </a:spcBef>
              <a:buNone/>
            </a:pPr>
            <a:r>
              <a:rPr lang="en"/>
              <a:t>Conclusion</a:t>
            </a:r>
          </a:p>
        </p:txBody>
      </p:sp>
      <p:sp>
        <p:nvSpPr>
          <p:cNvPr id="1463" name="Shape 1463"/>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dirty="0"/>
              <a:t>Significant speedups over scalar mode in all scenes tested</a:t>
            </a:r>
          </a:p>
          <a:p>
            <a:pPr marL="457200" lvl="0" indent="-228600" rtl="0">
              <a:spcBef>
                <a:spcPts val="0"/>
              </a:spcBef>
            </a:pPr>
            <a:r>
              <a:rPr lang="en" dirty="0"/>
              <a:t>Vectorization speedup is scene dependent</a:t>
            </a:r>
          </a:p>
          <a:p>
            <a:pPr marL="457200" lvl="0" indent="-228600" rtl="0">
              <a:spcBef>
                <a:spcPts val="0"/>
              </a:spcBef>
            </a:pPr>
            <a:r>
              <a:rPr lang="en" dirty="0"/>
              <a:t>Future looking architecture</a:t>
            </a:r>
          </a:p>
          <a:p>
            <a:pPr marL="914400" lvl="1" indent="-228600" rtl="0">
              <a:spcBef>
                <a:spcPts val="0"/>
              </a:spcBef>
            </a:pPr>
            <a:r>
              <a:rPr lang="en" dirty="0"/>
              <a:t>Linear scaling with increased core counts</a:t>
            </a:r>
          </a:p>
          <a:p>
            <a:pPr marL="914400" lvl="1" indent="-228600" rtl="0">
              <a:spcBef>
                <a:spcPts val="0"/>
              </a:spcBef>
            </a:pPr>
            <a:r>
              <a:rPr lang="en" dirty="0"/>
              <a:t>Non-trivial speedups with increased vector lane counts</a:t>
            </a:r>
          </a:p>
          <a:p>
            <a:pPr marL="914400" lvl="1" indent="-228600" rtl="0">
              <a:spcBef>
                <a:spcPts val="0"/>
              </a:spcBef>
            </a:pPr>
            <a:r>
              <a:rPr lang="en" dirty="0"/>
              <a:t>Suitable for GPU hardware</a:t>
            </a:r>
          </a:p>
          <a:p>
            <a:pPr lvl="0">
              <a:spcBef>
                <a:spcPts val="0"/>
              </a:spcBef>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3"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Shape 1467"/>
        <p:cNvGrpSpPr/>
        <p:nvPr/>
      </p:nvGrpSpPr>
      <p:grpSpPr>
        <a:xfrm>
          <a:off x="0" y="0"/>
          <a:ext cx="0" cy="0"/>
          <a:chOff x="0" y="0"/>
          <a:chExt cx="0" cy="0"/>
        </a:xfrm>
      </p:grpSpPr>
      <p:sp>
        <p:nvSpPr>
          <p:cNvPr id="1468" name="Shape 1468"/>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 i="1"/>
              <a:t>Good Luck MoonRay!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3"/>
        <p:cNvGrpSpPr/>
        <p:nvPr/>
      </p:nvGrpSpPr>
      <p:grpSpPr>
        <a:xfrm>
          <a:off x="0" y="0"/>
          <a:ext cx="0" cy="0"/>
          <a:chOff x="0" y="0"/>
          <a:chExt cx="0" cy="0"/>
        </a:xfrm>
      </p:grpSpPr>
      <p:sp>
        <p:nvSpPr>
          <p:cNvPr id="1504" name="Shape 1504"/>
          <p:cNvSpPr txBox="1">
            <a:spLocks noGrp="1"/>
          </p:cNvSpPr>
          <p:nvPr>
            <p:ph type="title"/>
          </p:nvPr>
        </p:nvSpPr>
        <p:spPr>
          <a:xfrm>
            <a:off x="311700" y="1740300"/>
            <a:ext cx="8520600" cy="1662900"/>
          </a:xfrm>
          <a:prstGeom prst="rect">
            <a:avLst/>
          </a:prstGeom>
        </p:spPr>
        <p:txBody>
          <a:bodyPr lIns="91425" tIns="91425" rIns="91425" bIns="91425" anchor="ctr" anchorCtr="0">
            <a:noAutofit/>
          </a:bodyPr>
          <a:lstStyle/>
          <a:p>
            <a:pPr lvl="0">
              <a:spcBef>
                <a:spcPts val="0"/>
              </a:spcBef>
              <a:buNone/>
            </a:pPr>
            <a:r>
              <a:rPr lang="en" sz="3000" i="1"/>
              <a:t>How would it change your approach to coding if main memory access was 10x slower?</a:t>
            </a:r>
          </a:p>
        </p:txBody>
      </p:sp>
    </p:spTree>
    <p:extLst>
      <p:ext uri="{BB962C8B-B14F-4D97-AF65-F5344CB8AC3E}">
        <p14:creationId xmlns:p14="http://schemas.microsoft.com/office/powerpoint/2010/main" val="3468231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1472"/>
        <p:cNvGrpSpPr/>
        <p:nvPr/>
      </p:nvGrpSpPr>
      <p:grpSpPr>
        <a:xfrm>
          <a:off x="0" y="0"/>
          <a:ext cx="0" cy="0"/>
          <a:chOff x="0" y="0"/>
          <a:chExt cx="0" cy="0"/>
        </a:xfrm>
      </p:grpSpPr>
      <p:sp>
        <p:nvSpPr>
          <p:cNvPr id="1473" name="Shape 1473"/>
          <p:cNvSpPr txBox="1">
            <a:spLocks noGrp="1"/>
          </p:cNvSpPr>
          <p:nvPr>
            <p:ph type="title"/>
          </p:nvPr>
        </p:nvSpPr>
        <p:spPr>
          <a:xfrm>
            <a:off x="304800" y="1962150"/>
            <a:ext cx="8520600" cy="841800"/>
          </a:xfrm>
          <a:prstGeom prst="rect">
            <a:avLst/>
          </a:prstGeom>
        </p:spPr>
        <p:txBody>
          <a:bodyPr lIns="91425" tIns="91425" rIns="91425" bIns="91425" anchor="ctr" anchorCtr="0">
            <a:noAutofit/>
          </a:bodyPr>
          <a:lstStyle/>
          <a:p>
            <a:pPr lvl="0">
              <a:spcBef>
                <a:spcPts val="0"/>
              </a:spcBef>
              <a:buNone/>
            </a:pPr>
            <a:r>
              <a:rPr lang="en" dirty="0"/>
              <a:t>Questions?</a:t>
            </a:r>
          </a:p>
        </p:txBody>
      </p:sp>
      <p:sp>
        <p:nvSpPr>
          <p:cNvPr id="3" name="Shape 55"/>
          <p:cNvSpPr txBox="1">
            <a:spLocks/>
          </p:cNvSpPr>
          <p:nvPr/>
        </p:nvSpPr>
        <p:spPr>
          <a:xfrm>
            <a:off x="1066800" y="3028950"/>
            <a:ext cx="6781800" cy="981075"/>
          </a:xfrm>
          <a:prstGeom prst="rect">
            <a:avLst/>
          </a:prstGeom>
        </p:spPr>
        <p:txBody>
          <a:bodyPr lIns="91425" tIns="91425" rIns="91425" bIns="91425" anchor="t" anchorCtr="0">
            <a:noAutofit/>
          </a:bodyPr>
          <a:lst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a:lstStyle>
          <a:p>
            <a:pPr algn="ctr">
              <a:spcBef>
                <a:spcPts val="0"/>
              </a:spcBef>
              <a:buFont typeface="Wingdings" pitchFamily="2" charset="2"/>
              <a:buNone/>
            </a:pPr>
            <a:endParaRPr lang="en" dirty="0" smtClean="0">
              <a:solidFill>
                <a:schemeClr val="accent1">
                  <a:lumMod val="50000"/>
                </a:schemeClr>
              </a:solidFill>
            </a:endParaRPr>
          </a:p>
          <a:p>
            <a:pPr algn="ctr">
              <a:spcBef>
                <a:spcPts val="0"/>
              </a:spcBef>
              <a:buFont typeface="Wingdings" pitchFamily="2" charset="2"/>
              <a:buNone/>
            </a:pPr>
            <a:r>
              <a:rPr lang="en-US" dirty="0" smtClean="0">
                <a:solidFill>
                  <a:schemeClr val="accent1">
                    <a:lumMod val="50000"/>
                  </a:schemeClr>
                </a:solidFill>
              </a:rPr>
              <a:t>m</a:t>
            </a:r>
            <a:r>
              <a:rPr lang="en" dirty="0" smtClean="0">
                <a:solidFill>
                  <a:schemeClr val="accent1">
                    <a:lumMod val="50000"/>
                  </a:schemeClr>
                </a:solidFill>
              </a:rPr>
              <a:t>ark.lee@dreamworks.com</a:t>
            </a:r>
          </a:p>
          <a:p>
            <a:pPr algn="ctr">
              <a:spcBef>
                <a:spcPts val="0"/>
              </a:spcBef>
              <a:buFont typeface="Wingdings" pitchFamily="2" charset="2"/>
              <a:buNone/>
            </a:pPr>
            <a:r>
              <a:rPr lang="en" dirty="0" smtClean="0">
                <a:solidFill>
                  <a:schemeClr val="accent1">
                    <a:lumMod val="50000"/>
                  </a:schemeClr>
                </a:solidFill>
              </a:rPr>
              <a:t>Full paper is available at: research.dreamworks.com</a:t>
            </a:r>
            <a:endParaRPr lang="en" dirty="0">
              <a:solidFill>
                <a:schemeClr val="accent1">
                  <a:lumMod val="50000"/>
                </a:schemeClr>
              </a:solidFill>
            </a:endParaRPr>
          </a:p>
        </p:txBody>
      </p:sp>
      <p:sp>
        <p:nvSpPr>
          <p:cNvPr id="4" name="Shape 55"/>
          <p:cNvSpPr txBox="1">
            <a:spLocks/>
          </p:cNvSpPr>
          <p:nvPr/>
        </p:nvSpPr>
        <p:spPr>
          <a:xfrm>
            <a:off x="228600" y="514350"/>
            <a:ext cx="8458200" cy="1447800"/>
          </a:xfrm>
          <a:prstGeom prst="rect">
            <a:avLst/>
          </a:prstGeom>
        </p:spPr>
        <p:txBody>
          <a:bodyPr lIns="91425" tIns="91425" rIns="91425" bIns="91425" anchor="t" anchorCtr="0">
            <a:noAutofit/>
          </a:bodyPr>
          <a:lst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a:lstStyle>
          <a:p>
            <a:pPr algn="ctr">
              <a:spcBef>
                <a:spcPts val="0"/>
              </a:spcBef>
              <a:buFont typeface="Wingdings" pitchFamily="2" charset="2"/>
              <a:buNone/>
            </a:pPr>
            <a:r>
              <a:rPr lang="en" dirty="0" smtClean="0">
                <a:solidFill>
                  <a:schemeClr val="accent1">
                    <a:lumMod val="50000"/>
                  </a:schemeClr>
                </a:solidFill>
              </a:rPr>
              <a:t>Acknowledgements: We’d like to thank the MoonRay and MoonShine teams at DWA, and the open source community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2126700" cy="572700"/>
          </a:xfrm>
          <a:prstGeom prst="rect">
            <a:avLst/>
          </a:prstGeom>
        </p:spPr>
        <p:txBody>
          <a:bodyPr lIns="91425" tIns="91425" rIns="91425" bIns="91425" anchor="t" anchorCtr="0">
            <a:noAutofit/>
          </a:bodyPr>
          <a:lstStyle/>
          <a:p>
            <a:pPr lvl="0" rtl="0">
              <a:spcBef>
                <a:spcPts val="0"/>
              </a:spcBef>
              <a:buNone/>
            </a:pPr>
            <a:r>
              <a:rPr lang="en" dirty="0"/>
              <a:t>Threading </a:t>
            </a:r>
          </a:p>
        </p:txBody>
      </p:sp>
      <p:pic>
        <p:nvPicPr>
          <p:cNvPr id="86" name="Shape 86"/>
          <p:cNvPicPr preferRelativeResize="0"/>
          <p:nvPr/>
        </p:nvPicPr>
        <p:blipFill>
          <a:blip r:embed="rId3">
            <a:alphaModFix/>
          </a:blip>
          <a:stretch>
            <a:fillRect/>
          </a:stretch>
        </p:blipFill>
        <p:spPr>
          <a:xfrm>
            <a:off x="2534753" y="261898"/>
            <a:ext cx="6328964" cy="4669298"/>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1962151"/>
            <a:ext cx="8520600" cy="1106700"/>
          </a:xfrm>
          <a:prstGeom prst="rect">
            <a:avLst/>
          </a:prstGeom>
        </p:spPr>
        <p:txBody>
          <a:bodyPr lIns="91425" tIns="91425" rIns="91425" bIns="91425" anchor="ctr" anchorCtr="0">
            <a:noAutofit/>
          </a:bodyPr>
          <a:lstStyle/>
          <a:p>
            <a:pPr lvl="0" algn="ctr" rtl="0">
              <a:spcBef>
                <a:spcPts val="0"/>
              </a:spcBef>
              <a:buNone/>
            </a:pPr>
            <a:r>
              <a:rPr lang="en" sz="3200" i="1" dirty="0">
                <a:solidFill>
                  <a:schemeClr val="dk2"/>
                </a:solidFill>
              </a:rPr>
              <a:t>Keep all vector lanes of all cores busy all the time with meaningful work!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cr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1_Macr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TM01859866[[fn=Macro]]</Template>
  <TotalTime>2977</TotalTime>
  <Words>4994</Words>
  <Application>Microsoft Office PowerPoint</Application>
  <PresentationFormat>On-screen Show (16:9)</PresentationFormat>
  <Paragraphs>867</Paragraphs>
  <Slides>70</Slides>
  <Notes>70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70</vt:i4>
      </vt:variant>
    </vt:vector>
  </HeadingPairs>
  <TitlesOfParts>
    <vt:vector size="77" baseType="lpstr">
      <vt:lpstr>Arial</vt:lpstr>
      <vt:lpstr>Calibri</vt:lpstr>
      <vt:lpstr>Roboto</vt:lpstr>
      <vt:lpstr>Wingdings</vt:lpstr>
      <vt:lpstr>Consolas</vt:lpstr>
      <vt:lpstr>Macro</vt:lpstr>
      <vt:lpstr>1_Macro</vt:lpstr>
      <vt:lpstr>Vectorized Production Path Tracing</vt:lpstr>
      <vt:lpstr>Hello MoonRay</vt:lpstr>
      <vt:lpstr>PowerPoint Presentation</vt:lpstr>
      <vt:lpstr>Hello MoonRay</vt:lpstr>
      <vt:lpstr>MoonRay Overview</vt:lpstr>
      <vt:lpstr>Data Oriented Design</vt:lpstr>
      <vt:lpstr>How would it change your approach to coding if main memory access was 10x slower?</vt:lpstr>
      <vt:lpstr>Threading </vt:lpstr>
      <vt:lpstr>Keep all vector lanes of all cores busy all the time with meaningful work!</vt:lpstr>
      <vt:lpstr>Keep all vector lanes busy….</vt:lpstr>
      <vt:lpstr>Will the performance gains outweigh the additional work?</vt:lpstr>
      <vt:lpstr>PowerPoint Presentation</vt:lpstr>
      <vt:lpstr>AOS to SOA Conversion</vt:lpstr>
      <vt:lpstr>PowerPoint Presentation</vt:lpstr>
      <vt:lpstr>PowerPoint Presentation</vt:lpstr>
      <vt:lpstr>PowerPoint Presentation</vt:lpstr>
      <vt:lpstr>ISPC</vt:lpstr>
      <vt:lpstr>Queuing</vt:lpstr>
      <vt:lpstr>When a queue becomes full, the thread which filled it flushes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PowerPoint Presentation</vt:lpstr>
      <vt:lpstr>PowerPoint Presentation</vt:lpstr>
      <vt:lpstr>Bergen Town Vectorization Speedups</vt:lpstr>
      <vt:lpstr>PowerPoint Presentation</vt:lpstr>
      <vt:lpstr>PowerPoint Presentation</vt:lpstr>
      <vt:lpstr>Astrid Vectorization Speedups</vt:lpstr>
      <vt:lpstr>PowerPoint Presentation</vt:lpstr>
      <vt:lpstr>PowerPoint Presentation</vt:lpstr>
      <vt:lpstr>Hotspur Vectorization Speedups</vt:lpstr>
      <vt:lpstr>Conclusion</vt:lpstr>
      <vt:lpstr>Good Luck MoonRay!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Vectorized Production Path Tracing</dc:title>
  <dc:creator>Mark Lee</dc:creator>
  <cp:lastModifiedBy>Mark Lee</cp:lastModifiedBy>
  <cp:revision>43</cp:revision>
  <dcterms:modified xsi:type="dcterms:W3CDTF">2017-08-03T14:31:16Z</dcterms:modified>
</cp:coreProperties>
</file>