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Lst>
  <p:notesMasterIdLst>
    <p:notesMasterId r:id="rId55"/>
  </p:notesMasterIdLst>
  <p:sldIdLst>
    <p:sldId id="332" r:id="rId2"/>
    <p:sldId id="367" r:id="rId3"/>
    <p:sldId id="258" r:id="rId4"/>
    <p:sldId id="259" r:id="rId5"/>
    <p:sldId id="388" r:id="rId6"/>
    <p:sldId id="327" r:id="rId7"/>
    <p:sldId id="272" r:id="rId8"/>
    <p:sldId id="273" r:id="rId9"/>
    <p:sldId id="385" r:id="rId10"/>
    <p:sldId id="386" r:id="rId11"/>
    <p:sldId id="281" r:id="rId12"/>
    <p:sldId id="335" r:id="rId13"/>
    <p:sldId id="334" r:id="rId14"/>
    <p:sldId id="373" r:id="rId15"/>
    <p:sldId id="383" r:id="rId16"/>
    <p:sldId id="336" r:id="rId17"/>
    <p:sldId id="368" r:id="rId18"/>
    <p:sldId id="341" r:id="rId19"/>
    <p:sldId id="365" r:id="rId20"/>
    <p:sldId id="361" r:id="rId21"/>
    <p:sldId id="343" r:id="rId22"/>
    <p:sldId id="362" r:id="rId23"/>
    <p:sldId id="345" r:id="rId24"/>
    <p:sldId id="370" r:id="rId25"/>
    <p:sldId id="371" r:id="rId26"/>
    <p:sldId id="378" r:id="rId27"/>
    <p:sldId id="379" r:id="rId28"/>
    <p:sldId id="380" r:id="rId29"/>
    <p:sldId id="381" r:id="rId30"/>
    <p:sldId id="382" r:id="rId31"/>
    <p:sldId id="347" r:id="rId32"/>
    <p:sldId id="356" r:id="rId33"/>
    <p:sldId id="364" r:id="rId34"/>
    <p:sldId id="372" r:id="rId35"/>
    <p:sldId id="348" r:id="rId36"/>
    <p:sldId id="359" r:id="rId37"/>
    <p:sldId id="360" r:id="rId38"/>
    <p:sldId id="349" r:id="rId39"/>
    <p:sldId id="375" r:id="rId40"/>
    <p:sldId id="376" r:id="rId41"/>
    <p:sldId id="377" r:id="rId42"/>
    <p:sldId id="350" r:id="rId43"/>
    <p:sldId id="353" r:id="rId44"/>
    <p:sldId id="374" r:id="rId45"/>
    <p:sldId id="354" r:id="rId46"/>
    <p:sldId id="351" r:id="rId47"/>
    <p:sldId id="352" r:id="rId48"/>
    <p:sldId id="313" r:id="rId49"/>
    <p:sldId id="384" r:id="rId50"/>
    <p:sldId id="369" r:id="rId51"/>
    <p:sldId id="276" r:id="rId52"/>
    <p:sldId id="337" r:id="rId53"/>
    <p:sldId id="34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 initials="C" lastIdx="1" clrIdx="0">
    <p:extLst>
      <p:ext uri="{19B8F6BF-5375-455C-9EA6-DF929625EA0E}">
        <p15:presenceInfo xmlns:p15="http://schemas.microsoft.com/office/powerpoint/2012/main" userId="Christop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4D4D4D"/>
    <a:srgbClr val="843C0C"/>
    <a:srgbClr val="ED7D31"/>
    <a:srgbClr val="1F77B4"/>
    <a:srgbClr val="FF7F0E"/>
    <a:srgbClr val="2CA02C"/>
    <a:srgbClr val="646464"/>
    <a:srgbClr val="FF75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91" autoAdjust="0"/>
    <p:restoredTop sz="78279" autoAdjust="0"/>
  </p:normalViewPr>
  <p:slideViewPr>
    <p:cSldViewPr snapToGrid="0">
      <p:cViewPr varScale="1">
        <p:scale>
          <a:sx n="62" d="100"/>
          <a:sy n="62" d="100"/>
        </p:scale>
        <p:origin x="1445" y="43"/>
      </p:cViewPr>
      <p:guideLst/>
    </p:cSldViewPr>
  </p:slideViewPr>
  <p:notesTextViewPr>
    <p:cViewPr>
      <p:scale>
        <a:sx n="1" d="1"/>
        <a:sy n="1" d="1"/>
      </p:scale>
      <p:origin x="0" y="0"/>
    </p:cViewPr>
  </p:notesTextViewPr>
  <p:sorterViewPr>
    <p:cViewPr varScale="1">
      <p:scale>
        <a:sx n="100" d="100"/>
        <a:sy n="100" d="100"/>
      </p:scale>
      <p:origin x="0" y="-2707"/>
    </p:cViewPr>
  </p:sorterViewPr>
  <p:notesViewPr>
    <p:cSldViewPr snapToGrid="0" showGuides="1">
      <p:cViewPr varScale="1">
        <p:scale>
          <a:sx n="60" d="100"/>
          <a:sy n="60" d="100"/>
        </p:scale>
        <p:origin x="3264" y="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0DCCE3-B478-4A63-8A10-96AE3ADC19D5}" type="datetimeFigureOut">
              <a:rPr lang="en-US" smtClean="0"/>
              <a:t>2017-08-12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511518-106A-4C60-AE11-535F34F0698A}" type="slidenum">
              <a:rPr lang="en-US" smtClean="0"/>
              <a:t>‹#›</a:t>
            </a:fld>
            <a:endParaRPr lang="en-US"/>
          </a:p>
        </p:txBody>
      </p:sp>
    </p:spTree>
    <p:extLst>
      <p:ext uri="{BB962C8B-B14F-4D97-AF65-F5344CB8AC3E}">
        <p14:creationId xmlns:p14="http://schemas.microsoft.com/office/powerpoint/2010/main" val="153070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 discuss non-linearly quantized moment shadow maps. The notes you are reading are a best effort to make the slides stand for themselves. Please note that some of the slides use animations that will only be visible when the presentation is viewed as slide show in PowerPoint.</a:t>
            </a:r>
          </a:p>
        </p:txBody>
      </p:sp>
      <p:sp>
        <p:nvSpPr>
          <p:cNvPr id="4" name="Slide Number Placeholder 3"/>
          <p:cNvSpPr>
            <a:spLocks noGrp="1"/>
          </p:cNvSpPr>
          <p:nvPr>
            <p:ph type="sldNum" sz="quarter" idx="10"/>
          </p:nvPr>
        </p:nvSpPr>
        <p:spPr/>
        <p:txBody>
          <a:bodyPr/>
          <a:lstStyle/>
          <a:p>
            <a:fld id="{28511518-106A-4C60-AE11-535F34F0698A}" type="slidenum">
              <a:rPr lang="en-US" smtClean="0"/>
              <a:t>1</a:t>
            </a:fld>
            <a:endParaRPr lang="en-US"/>
          </a:p>
        </p:txBody>
      </p:sp>
    </p:spTree>
    <p:extLst>
      <p:ext uri="{BB962C8B-B14F-4D97-AF65-F5344CB8AC3E}">
        <p14:creationId xmlns:p14="http://schemas.microsoft.com/office/powerpoint/2010/main" val="482021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case is very important because it corresponds to a situation that occurs commonly in shadow map filtering. The filter region only contains the silhouette of an object. Thus, there are only two surfaces above and below this silhouette and the depth varies only minimally within these surfaces. For such a case, moment shadow mapping offers a nearly perfect reconstruction. </a:t>
            </a:r>
          </a:p>
        </p:txBody>
      </p:sp>
      <p:sp>
        <p:nvSpPr>
          <p:cNvPr id="4" name="Slide Number Placeholder 3"/>
          <p:cNvSpPr>
            <a:spLocks noGrp="1"/>
          </p:cNvSpPr>
          <p:nvPr>
            <p:ph type="sldNum" sz="quarter" idx="10"/>
          </p:nvPr>
        </p:nvSpPr>
        <p:spPr/>
        <p:txBody>
          <a:bodyPr/>
          <a:lstStyle/>
          <a:p>
            <a:fld id="{28511518-106A-4C60-AE11-535F34F0698A}" type="slidenum">
              <a:rPr lang="en-US" smtClean="0"/>
              <a:t>10</a:t>
            </a:fld>
            <a:endParaRPr lang="en-US"/>
          </a:p>
        </p:txBody>
      </p:sp>
    </p:spTree>
    <p:extLst>
      <p:ext uri="{BB962C8B-B14F-4D97-AF65-F5344CB8AC3E}">
        <p14:creationId xmlns:p14="http://schemas.microsoft.com/office/powerpoint/2010/main" val="556852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here you can see moment shadow mapping in action. To the left there is the filtered moment shadow map with its four channels. The checkerboard serves to visualize the alpha channel. To the right you can see the shaded scene. As you can see, there is much less aliasing than with percentage-closer filtering. This is owed to the fact that we use 8x </a:t>
            </a:r>
            <a:r>
              <a:rPr lang="en-US" dirty="0" err="1"/>
              <a:t>multisample</a:t>
            </a:r>
            <a:r>
              <a:rPr lang="en-US" dirty="0"/>
              <a:t> antialiasing to generate the moment shadow map. This works naturally with moment shadow maps but would be very expensive with percentage-closer filtering. We also use a 9x9 separable Gaussian blur here.</a:t>
            </a:r>
          </a:p>
        </p:txBody>
      </p:sp>
      <p:sp>
        <p:nvSpPr>
          <p:cNvPr id="4" name="Slide Number Placeholder 3"/>
          <p:cNvSpPr>
            <a:spLocks noGrp="1"/>
          </p:cNvSpPr>
          <p:nvPr>
            <p:ph type="sldNum" sz="quarter" idx="10"/>
          </p:nvPr>
        </p:nvSpPr>
        <p:spPr/>
        <p:txBody>
          <a:bodyPr/>
          <a:lstStyle/>
          <a:p>
            <a:fld id="{28511518-106A-4C60-AE11-535F34F0698A}" type="slidenum">
              <a:rPr lang="en-US" smtClean="0"/>
              <a:t>11</a:t>
            </a:fld>
            <a:endParaRPr lang="en-US"/>
          </a:p>
        </p:txBody>
      </p:sp>
    </p:spTree>
    <p:extLst>
      <p:ext uri="{BB962C8B-B14F-4D97-AF65-F5344CB8AC3E}">
        <p14:creationId xmlns:p14="http://schemas.microsoft.com/office/powerpoint/2010/main" val="2334942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result of moment shadow mapping. The quality is very high. Even short range shadows in places where shadow casters meet are reproduced accurately. However, we have used 128 bits per </a:t>
            </a:r>
            <a:r>
              <a:rPr lang="en-US" dirty="0" err="1"/>
              <a:t>texel</a:t>
            </a:r>
            <a:r>
              <a:rPr lang="en-US" dirty="0"/>
              <a:t> of the moment shadow map storing each moment in a single-precision float. This is quite expensive.</a:t>
            </a:r>
          </a:p>
        </p:txBody>
      </p:sp>
      <p:sp>
        <p:nvSpPr>
          <p:cNvPr id="4" name="Slide Number Placeholder 3"/>
          <p:cNvSpPr>
            <a:spLocks noGrp="1"/>
          </p:cNvSpPr>
          <p:nvPr>
            <p:ph type="sldNum" sz="quarter" idx="10"/>
          </p:nvPr>
        </p:nvSpPr>
        <p:spPr/>
        <p:txBody>
          <a:bodyPr/>
          <a:lstStyle/>
          <a:p>
            <a:fld id="{28511518-106A-4C60-AE11-535F34F0698A}" type="slidenum">
              <a:rPr lang="en-US" smtClean="0"/>
              <a:t>12</a:t>
            </a:fld>
            <a:endParaRPr lang="en-US"/>
          </a:p>
        </p:txBody>
      </p:sp>
    </p:spTree>
    <p:extLst>
      <p:ext uri="{BB962C8B-B14F-4D97-AF65-F5344CB8AC3E}">
        <p14:creationId xmlns:p14="http://schemas.microsoft.com/office/powerpoint/2010/main" val="3708294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another alternative. When an appropriate linear transform is applied before storage, it is viable to use only 64 bits per </a:t>
            </a:r>
            <a:r>
              <a:rPr lang="en-US" dirty="0" err="1"/>
              <a:t>texel</a:t>
            </a:r>
            <a:r>
              <a:rPr lang="en-US" dirty="0"/>
              <a:t> of the moment shadow map. However, the quantization introduces rounding errors. To avoid that these errors break the reconstruction, a bias has to be applied. Unfortunately, this bias introduces some light leaking in short-range shadows. The technique is still useful and has been used in production as is but there is room for improvement.</a:t>
            </a:r>
          </a:p>
        </p:txBody>
      </p:sp>
      <p:sp>
        <p:nvSpPr>
          <p:cNvPr id="4" name="Slide Number Placeholder 3"/>
          <p:cNvSpPr>
            <a:spLocks noGrp="1"/>
          </p:cNvSpPr>
          <p:nvPr>
            <p:ph type="sldNum" sz="quarter" idx="10"/>
          </p:nvPr>
        </p:nvSpPr>
        <p:spPr/>
        <p:txBody>
          <a:bodyPr/>
          <a:lstStyle/>
          <a:p>
            <a:fld id="{28511518-106A-4C60-AE11-535F34F0698A}" type="slidenum">
              <a:rPr lang="en-US" smtClean="0"/>
              <a:t>13</a:t>
            </a:fld>
            <a:endParaRPr lang="en-US"/>
          </a:p>
        </p:txBody>
      </p:sp>
    </p:spTree>
    <p:extLst>
      <p:ext uri="{BB962C8B-B14F-4D97-AF65-F5344CB8AC3E}">
        <p14:creationId xmlns:p14="http://schemas.microsoft.com/office/powerpoint/2010/main" val="2062688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non-linear quantization, we get no increase in light leaking even at 32 bits per </a:t>
            </a:r>
            <a:r>
              <a:rPr lang="en-US" dirty="0" err="1"/>
              <a:t>texel</a:t>
            </a:r>
            <a:r>
              <a:rPr lang="en-US" dirty="0"/>
              <a:t>.</a:t>
            </a:r>
          </a:p>
        </p:txBody>
      </p:sp>
      <p:sp>
        <p:nvSpPr>
          <p:cNvPr id="4" name="Slide Number Placeholder 3"/>
          <p:cNvSpPr>
            <a:spLocks noGrp="1"/>
          </p:cNvSpPr>
          <p:nvPr>
            <p:ph type="sldNum" sz="quarter" idx="10"/>
          </p:nvPr>
        </p:nvSpPr>
        <p:spPr/>
        <p:txBody>
          <a:bodyPr/>
          <a:lstStyle/>
          <a:p>
            <a:fld id="{28511518-106A-4C60-AE11-535F34F0698A}" type="slidenum">
              <a:rPr lang="en-US" smtClean="0"/>
              <a:t>14</a:t>
            </a:fld>
            <a:endParaRPr lang="en-US"/>
          </a:p>
        </p:txBody>
      </p:sp>
    </p:spTree>
    <p:extLst>
      <p:ext uri="{BB962C8B-B14F-4D97-AF65-F5344CB8AC3E}">
        <p14:creationId xmlns:p14="http://schemas.microsoft.com/office/powerpoint/2010/main" val="2438586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there, we will first discuss the quantization scheme itself. Then we find that it is not a good match for the way a moment shadow map is commonly filtered. Thus, we provide a more sophisticated scheme that offers a considerable speedup. Finally, we figure out how to do without hardware-accelerated bilinear interpolation.</a:t>
            </a:r>
          </a:p>
        </p:txBody>
      </p:sp>
      <p:sp>
        <p:nvSpPr>
          <p:cNvPr id="4" name="Slide Number Placeholder 3"/>
          <p:cNvSpPr>
            <a:spLocks noGrp="1"/>
          </p:cNvSpPr>
          <p:nvPr>
            <p:ph type="sldNum" sz="quarter" idx="10"/>
          </p:nvPr>
        </p:nvSpPr>
        <p:spPr/>
        <p:txBody>
          <a:bodyPr/>
          <a:lstStyle/>
          <a:p>
            <a:fld id="{28511518-106A-4C60-AE11-535F34F0698A}" type="slidenum">
              <a:rPr lang="en-US" smtClean="0"/>
              <a:t>15</a:t>
            </a:fld>
            <a:endParaRPr lang="en-US"/>
          </a:p>
        </p:txBody>
      </p:sp>
    </p:spTree>
    <p:extLst>
      <p:ext uri="{BB962C8B-B14F-4D97-AF65-F5344CB8AC3E}">
        <p14:creationId xmlns:p14="http://schemas.microsoft.com/office/powerpoint/2010/main" val="1058839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with the quantization scheme.</a:t>
            </a:r>
          </a:p>
        </p:txBody>
      </p:sp>
      <p:sp>
        <p:nvSpPr>
          <p:cNvPr id="4" name="Slide Number Placeholder 3"/>
          <p:cNvSpPr>
            <a:spLocks noGrp="1"/>
          </p:cNvSpPr>
          <p:nvPr>
            <p:ph type="sldNum" sz="quarter" idx="10"/>
          </p:nvPr>
        </p:nvSpPr>
        <p:spPr/>
        <p:txBody>
          <a:bodyPr/>
          <a:lstStyle/>
          <a:p>
            <a:fld id="{28511518-106A-4C60-AE11-535F34F0698A}" type="slidenum">
              <a:rPr lang="en-US" smtClean="0"/>
              <a:t>16</a:t>
            </a:fld>
            <a:endParaRPr lang="en-US"/>
          </a:p>
        </p:txBody>
      </p:sp>
    </p:spTree>
    <p:extLst>
      <p:ext uri="{BB962C8B-B14F-4D97-AF65-F5344CB8AC3E}">
        <p14:creationId xmlns:p14="http://schemas.microsoft.com/office/powerpoint/2010/main" val="63139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from a vector of filtered moments. This vector is vulnerable to rounding errors such that we cannot store it as compactly as we would like. We seek a different representation through four scalars that is more robust to rounding errors and can be quantized more aggressively. Since the original moment shadow mapping already uses an optimized linear transform, we can only hope for an improvement with a non-linear map. On the next slides I will explain the four quantities to the right.</a:t>
            </a:r>
          </a:p>
        </p:txBody>
      </p:sp>
      <p:sp>
        <p:nvSpPr>
          <p:cNvPr id="4" name="Slide Number Placeholder 3"/>
          <p:cNvSpPr>
            <a:spLocks noGrp="1"/>
          </p:cNvSpPr>
          <p:nvPr>
            <p:ph type="sldNum" sz="quarter" idx="10"/>
          </p:nvPr>
        </p:nvSpPr>
        <p:spPr/>
        <p:txBody>
          <a:bodyPr/>
          <a:lstStyle/>
          <a:p>
            <a:fld id="{28511518-106A-4C60-AE11-535F34F0698A}" type="slidenum">
              <a:rPr lang="en-US" smtClean="0"/>
              <a:t>17</a:t>
            </a:fld>
            <a:endParaRPr lang="en-US"/>
          </a:p>
        </p:txBody>
      </p:sp>
    </p:spTree>
    <p:extLst>
      <p:ext uri="{BB962C8B-B14F-4D97-AF65-F5344CB8AC3E}">
        <p14:creationId xmlns:p14="http://schemas.microsoft.com/office/powerpoint/2010/main" val="2271792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reconsider the case where moment shadow mapping yields a perfect reconstruction. The entire depth distribution is characterized by the two depth values y_1 and y_2 and two weights v_1 and v_2 which add up to one. CLICK It is easy to compute the first three moments of this depth distribution. Prior work also provides us with an efficient algorithm to go the other way. Thus, we can represent the first three moments through two depths and one weight. We know how to store depth values and normalized weights and we understand how errors change the depth distribution. Therefore, these three quantities provide a useful non-linear representation.</a:t>
            </a:r>
          </a:p>
        </p:txBody>
      </p:sp>
      <p:sp>
        <p:nvSpPr>
          <p:cNvPr id="4" name="Slide Number Placeholder 3"/>
          <p:cNvSpPr>
            <a:spLocks noGrp="1"/>
          </p:cNvSpPr>
          <p:nvPr>
            <p:ph type="sldNum" sz="quarter" idx="10"/>
          </p:nvPr>
        </p:nvSpPr>
        <p:spPr/>
        <p:txBody>
          <a:bodyPr/>
          <a:lstStyle/>
          <a:p>
            <a:fld id="{28511518-106A-4C60-AE11-535F34F0698A}" type="slidenum">
              <a:rPr lang="en-US" smtClean="0"/>
              <a:t>18</a:t>
            </a:fld>
            <a:endParaRPr lang="en-US"/>
          </a:p>
        </p:txBody>
      </p:sp>
    </p:spTree>
    <p:extLst>
      <p:ext uri="{BB962C8B-B14F-4D97-AF65-F5344CB8AC3E}">
        <p14:creationId xmlns:p14="http://schemas.microsoft.com/office/powerpoint/2010/main" val="880703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we must not drop the fourth moment entirely. Instead of storing it directly, we store its difference to the fourth moment that we would have if the perfect reconstruction case were present. If this is indeed the case, this offset of the fourth moment is zero. Now lets see what happens for greater values. CLICK We increase the value slowly. As we do so, the lower bound that serves as reconstruction is smoothed out a little bit. At a value of 6*10^-5 it already differs from the perfect reconstruction considerably. When we use linear 64-bit quantization, errors introduced into the offset of the fourth moment are in this magnitude. This slightly smoothed out reconstruction is the reason for the light leaking in short-range shadows. To avoid that, it is important to preserve small values accurately. CLICK This is not trivial because the offset of the fourth moment can also take much larger values when there are more surfaces in the filter region.</a:t>
            </a:r>
          </a:p>
        </p:txBody>
      </p:sp>
      <p:sp>
        <p:nvSpPr>
          <p:cNvPr id="4" name="Slide Number Placeholder 3"/>
          <p:cNvSpPr>
            <a:spLocks noGrp="1"/>
          </p:cNvSpPr>
          <p:nvPr>
            <p:ph type="sldNum" sz="quarter" idx="10"/>
          </p:nvPr>
        </p:nvSpPr>
        <p:spPr/>
        <p:txBody>
          <a:bodyPr/>
          <a:lstStyle/>
          <a:p>
            <a:fld id="{28511518-106A-4C60-AE11-535F34F0698A}" type="slidenum">
              <a:rPr lang="en-US" smtClean="0"/>
              <a:t>19</a:t>
            </a:fld>
            <a:endParaRPr lang="en-US"/>
          </a:p>
        </p:txBody>
      </p:sp>
    </p:spTree>
    <p:extLst>
      <p:ext uri="{BB962C8B-B14F-4D97-AF65-F5344CB8AC3E}">
        <p14:creationId xmlns:p14="http://schemas.microsoft.com/office/powerpoint/2010/main" val="337455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novel technique offers </a:t>
            </a:r>
            <a:r>
              <a:rPr lang="en-US" dirty="0" err="1"/>
              <a:t>antialiased</a:t>
            </a:r>
            <a:r>
              <a:rPr lang="en-US" dirty="0"/>
              <a:t> hard shadows. That is valuable because shadow map aliasing is a widely seen artifact in modern games. Of course the technique also has to be fast to find use. CLICK And it has to be robust which means having little light leaking artifacts in this case. CLICK There are variants using either 32 or 64 bits per shadow map </a:t>
            </a:r>
            <a:r>
              <a:rPr lang="en-US" dirty="0" err="1"/>
              <a:t>texel</a:t>
            </a:r>
            <a:r>
              <a:rPr lang="en-US" dirty="0"/>
              <a:t>. In both cases, the run time cost is comparable to that of variance shadow mapping.</a:t>
            </a:r>
          </a:p>
        </p:txBody>
      </p:sp>
      <p:sp>
        <p:nvSpPr>
          <p:cNvPr id="4" name="Slide Number Placeholder 3"/>
          <p:cNvSpPr>
            <a:spLocks noGrp="1"/>
          </p:cNvSpPr>
          <p:nvPr>
            <p:ph type="sldNum" sz="quarter" idx="10"/>
          </p:nvPr>
        </p:nvSpPr>
        <p:spPr/>
        <p:txBody>
          <a:bodyPr/>
          <a:lstStyle/>
          <a:p>
            <a:fld id="{28511518-106A-4C60-AE11-535F34F0698A}" type="slidenum">
              <a:rPr lang="en-US" smtClean="0"/>
              <a:t>2</a:t>
            </a:fld>
            <a:endParaRPr lang="en-US"/>
          </a:p>
        </p:txBody>
      </p:sp>
    </p:spTree>
    <p:extLst>
      <p:ext uri="{BB962C8B-B14F-4D97-AF65-F5344CB8AC3E}">
        <p14:creationId xmlns:p14="http://schemas.microsoft.com/office/powerpoint/2010/main" val="1033076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what we are dealing with, we should take a look at the distribution of this offset. To the left you can see a filtered moment shadow map. To the right, there is a histogram showing values of the offset of the fourth moment on the x-axis and the corresponding number of </a:t>
            </a:r>
            <a:r>
              <a:rPr lang="en-US" dirty="0" err="1"/>
              <a:t>texels</a:t>
            </a:r>
            <a:r>
              <a:rPr lang="en-US" dirty="0"/>
              <a:t> on the y-axis. Obviously, this histogram is very non-uniform. 99.9% of all </a:t>
            </a:r>
            <a:r>
              <a:rPr lang="en-US" dirty="0" err="1"/>
              <a:t>texels</a:t>
            </a:r>
            <a:r>
              <a:rPr lang="en-US" dirty="0"/>
              <a:t> have a tiny value below 10^-4. Only very few </a:t>
            </a:r>
            <a:r>
              <a:rPr lang="en-US" dirty="0" err="1"/>
              <a:t>texels</a:t>
            </a:r>
            <a:r>
              <a:rPr lang="en-US" dirty="0"/>
              <a:t> have moderately large values. Essentially, this is good news because it means that the case with perfect reconstruction is extremely common. On the other hand, it poses a problem for storing the offset because even tiny rounding errors may be intolerable.</a:t>
            </a:r>
          </a:p>
        </p:txBody>
      </p:sp>
      <p:sp>
        <p:nvSpPr>
          <p:cNvPr id="4" name="Slide Number Placeholder 3"/>
          <p:cNvSpPr>
            <a:spLocks noGrp="1"/>
          </p:cNvSpPr>
          <p:nvPr>
            <p:ph type="sldNum" sz="quarter" idx="10"/>
          </p:nvPr>
        </p:nvSpPr>
        <p:spPr/>
        <p:txBody>
          <a:bodyPr/>
          <a:lstStyle/>
          <a:p>
            <a:fld id="{28511518-106A-4C60-AE11-535F34F0698A}" type="slidenum">
              <a:rPr lang="en-US" smtClean="0"/>
              <a:t>20</a:t>
            </a:fld>
            <a:endParaRPr lang="en-US"/>
          </a:p>
        </p:txBody>
      </p:sp>
    </p:spTree>
    <p:extLst>
      <p:ext uri="{BB962C8B-B14F-4D97-AF65-F5344CB8AC3E}">
        <p14:creationId xmlns:p14="http://schemas.microsoft.com/office/powerpoint/2010/main" val="2301169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warp the offset before storing it to make this histogram more uniform. CLICK It is desirable to have a solution that works reasonably well independent of the present shadow map. It should also map well to the instruction set available in </a:t>
            </a:r>
            <a:r>
              <a:rPr lang="en-US" dirty="0" err="1"/>
              <a:t>shaders</a:t>
            </a:r>
            <a:r>
              <a:rPr lang="en-US" dirty="0"/>
              <a:t>. CLICK After some experimentation, we settled for the logarithm of the logarithm of the offset of the fourth moment. The growth properties of this transform provide a good idea of just how small the offset of the fourth moment tends to be.</a:t>
            </a:r>
          </a:p>
        </p:txBody>
      </p:sp>
      <p:sp>
        <p:nvSpPr>
          <p:cNvPr id="4" name="Slide Number Placeholder 3"/>
          <p:cNvSpPr>
            <a:spLocks noGrp="1"/>
          </p:cNvSpPr>
          <p:nvPr>
            <p:ph type="sldNum" sz="quarter" idx="10"/>
          </p:nvPr>
        </p:nvSpPr>
        <p:spPr/>
        <p:txBody>
          <a:bodyPr/>
          <a:lstStyle/>
          <a:p>
            <a:fld id="{28511518-106A-4C60-AE11-535F34F0698A}" type="slidenum">
              <a:rPr lang="en-US" smtClean="0"/>
              <a:t>21</a:t>
            </a:fld>
            <a:endParaRPr lang="en-US"/>
          </a:p>
        </p:txBody>
      </p:sp>
    </p:spTree>
    <p:extLst>
      <p:ext uri="{BB962C8B-B14F-4D97-AF65-F5344CB8AC3E}">
        <p14:creationId xmlns:p14="http://schemas.microsoft.com/office/powerpoint/2010/main" val="2846360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this warp makes our histogram much more uniform. Now it can also be seen very clearly that nearly all </a:t>
            </a:r>
            <a:r>
              <a:rPr lang="en-US" dirty="0" err="1"/>
              <a:t>texels</a:t>
            </a:r>
            <a:r>
              <a:rPr lang="en-US" dirty="0"/>
              <a:t> have a value smaller than the rounding errors introduced by linear 64-bit quantization.</a:t>
            </a:r>
          </a:p>
        </p:txBody>
      </p:sp>
      <p:sp>
        <p:nvSpPr>
          <p:cNvPr id="4" name="Slide Number Placeholder 3"/>
          <p:cNvSpPr>
            <a:spLocks noGrp="1"/>
          </p:cNvSpPr>
          <p:nvPr>
            <p:ph type="sldNum" sz="quarter" idx="10"/>
          </p:nvPr>
        </p:nvSpPr>
        <p:spPr/>
        <p:txBody>
          <a:bodyPr/>
          <a:lstStyle/>
          <a:p>
            <a:fld id="{28511518-106A-4C60-AE11-535F34F0698A}" type="slidenum">
              <a:rPr lang="en-US" smtClean="0"/>
              <a:t>22</a:t>
            </a:fld>
            <a:endParaRPr lang="en-US"/>
          </a:p>
        </p:txBody>
      </p:sp>
    </p:spTree>
    <p:extLst>
      <p:ext uri="{BB962C8B-B14F-4D97-AF65-F5344CB8AC3E}">
        <p14:creationId xmlns:p14="http://schemas.microsoft.com/office/powerpoint/2010/main" val="1141432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warp at hand, we are ready to define our quantized representations. We start with 64 bits where everything is quite straight-forward. We use a 16-bit normalized integer for each of the quantities. The only thing to remember is that the warp must be used for the offset of the fourth moment. CLICK At 32 bits, the scheme is a bit more intricate. We use 6 bits for the warped offset of the fourth moment. Seven bits are used for the weight but since this weight is often proportional to brightness, it is better to store the square root in the spirit of </a:t>
            </a:r>
            <a:r>
              <a:rPr lang="en-US" dirty="0" err="1"/>
              <a:t>sRGB</a:t>
            </a:r>
            <a:r>
              <a:rPr lang="en-US" dirty="0"/>
              <a:t>. Finally, we exploit that y_1 is always less than y_2 to gain one extra bit. Then each depth value can be stored with 10 bits of precision.</a:t>
            </a:r>
          </a:p>
        </p:txBody>
      </p:sp>
      <p:sp>
        <p:nvSpPr>
          <p:cNvPr id="4" name="Slide Number Placeholder 3"/>
          <p:cNvSpPr>
            <a:spLocks noGrp="1"/>
          </p:cNvSpPr>
          <p:nvPr>
            <p:ph type="sldNum" sz="quarter" idx="10"/>
          </p:nvPr>
        </p:nvSpPr>
        <p:spPr/>
        <p:txBody>
          <a:bodyPr/>
          <a:lstStyle/>
          <a:p>
            <a:fld id="{28511518-106A-4C60-AE11-535F34F0698A}" type="slidenum">
              <a:rPr lang="en-US" smtClean="0"/>
              <a:t>23</a:t>
            </a:fld>
            <a:endParaRPr lang="en-US"/>
          </a:p>
        </p:txBody>
      </p:sp>
    </p:spTree>
    <p:extLst>
      <p:ext uri="{BB962C8B-B14F-4D97-AF65-F5344CB8AC3E}">
        <p14:creationId xmlns:p14="http://schemas.microsoft.com/office/powerpoint/2010/main" val="1845619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know how to get a non-linearly quantized moment shadow map but what do we do with it? When we take a sample and want to shade a fragment, there is no need to convert the non-linear representation back to four moments. CLICK Instead, we can directly benefit from the non-linear representation to arrive at an optimized algorithm. CLICK For the rather mathematical details, you will have to read the paper.</a:t>
            </a:r>
          </a:p>
        </p:txBody>
      </p:sp>
      <p:sp>
        <p:nvSpPr>
          <p:cNvPr id="4" name="Slide Number Placeholder 3"/>
          <p:cNvSpPr>
            <a:spLocks noGrp="1"/>
          </p:cNvSpPr>
          <p:nvPr>
            <p:ph type="sldNum" sz="quarter" idx="10"/>
          </p:nvPr>
        </p:nvSpPr>
        <p:spPr/>
        <p:txBody>
          <a:bodyPr/>
          <a:lstStyle/>
          <a:p>
            <a:fld id="{28511518-106A-4C60-AE11-535F34F0698A}" type="slidenum">
              <a:rPr lang="en-US" smtClean="0"/>
              <a:t>24</a:t>
            </a:fld>
            <a:endParaRPr lang="en-US"/>
          </a:p>
        </p:txBody>
      </p:sp>
    </p:spTree>
    <p:extLst>
      <p:ext uri="{BB962C8B-B14F-4D97-AF65-F5344CB8AC3E}">
        <p14:creationId xmlns:p14="http://schemas.microsoft.com/office/powerpoint/2010/main" val="786595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lets take a look at the results of this quantization scheme.</a:t>
            </a:r>
          </a:p>
        </p:txBody>
      </p:sp>
      <p:sp>
        <p:nvSpPr>
          <p:cNvPr id="4" name="Slide Number Placeholder 3"/>
          <p:cNvSpPr>
            <a:spLocks noGrp="1"/>
          </p:cNvSpPr>
          <p:nvPr>
            <p:ph type="sldNum" sz="quarter" idx="10"/>
          </p:nvPr>
        </p:nvSpPr>
        <p:spPr/>
        <p:txBody>
          <a:bodyPr/>
          <a:lstStyle/>
          <a:p>
            <a:fld id="{28511518-106A-4C60-AE11-535F34F0698A}" type="slidenum">
              <a:rPr lang="en-US" smtClean="0"/>
              <a:t>25</a:t>
            </a:fld>
            <a:endParaRPr lang="en-US"/>
          </a:p>
        </p:txBody>
      </p:sp>
    </p:spTree>
    <p:extLst>
      <p:ext uri="{BB962C8B-B14F-4D97-AF65-F5344CB8AC3E}">
        <p14:creationId xmlns:p14="http://schemas.microsoft.com/office/powerpoint/2010/main" val="2677374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result of moment shadow mapping using one single-precision float per moment. As expected, this result looks good.</a:t>
            </a:r>
          </a:p>
        </p:txBody>
      </p:sp>
      <p:sp>
        <p:nvSpPr>
          <p:cNvPr id="4" name="Slide Number Placeholder 3"/>
          <p:cNvSpPr>
            <a:spLocks noGrp="1"/>
          </p:cNvSpPr>
          <p:nvPr>
            <p:ph type="sldNum" sz="quarter" idx="10"/>
          </p:nvPr>
        </p:nvSpPr>
        <p:spPr/>
        <p:txBody>
          <a:bodyPr/>
          <a:lstStyle/>
          <a:p>
            <a:fld id="{28511518-106A-4C60-AE11-535F34F0698A}" type="slidenum">
              <a:rPr lang="en-US" smtClean="0"/>
              <a:t>26</a:t>
            </a:fld>
            <a:endParaRPr lang="en-US"/>
          </a:p>
        </p:txBody>
      </p:sp>
    </p:spTree>
    <p:extLst>
      <p:ext uri="{BB962C8B-B14F-4D97-AF65-F5344CB8AC3E}">
        <p14:creationId xmlns:p14="http://schemas.microsoft.com/office/powerpoint/2010/main" val="113568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here is what we get with our non-linear quantization at 64 bits. The important thing to notice is that there is hardly anything to notice. CLICK Only 69 pixels have an absolute error in the shadow intensity above 3% and there is no case where this could be considered objectionable light leaking. For all practical purposes, linear quantization at 128 bits and non-linear quantization at 64 bits provide identical reconstruction quality.</a:t>
            </a:r>
          </a:p>
        </p:txBody>
      </p:sp>
      <p:sp>
        <p:nvSpPr>
          <p:cNvPr id="4" name="Slide Number Placeholder 3"/>
          <p:cNvSpPr>
            <a:spLocks noGrp="1"/>
          </p:cNvSpPr>
          <p:nvPr>
            <p:ph type="sldNum" sz="quarter" idx="10"/>
          </p:nvPr>
        </p:nvSpPr>
        <p:spPr/>
        <p:txBody>
          <a:bodyPr/>
          <a:lstStyle/>
          <a:p>
            <a:fld id="{28511518-106A-4C60-AE11-535F34F0698A}" type="slidenum">
              <a:rPr lang="en-US" smtClean="0"/>
              <a:t>27</a:t>
            </a:fld>
            <a:endParaRPr lang="en-US"/>
          </a:p>
        </p:txBody>
      </p:sp>
    </p:spTree>
    <p:extLst>
      <p:ext uri="{BB962C8B-B14F-4D97-AF65-F5344CB8AC3E}">
        <p14:creationId xmlns:p14="http://schemas.microsoft.com/office/powerpoint/2010/main" val="1374168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are a little different if we look at our non-linear quantization at 32 bits. We get no significant light leaking but there are some artifacts along protrusions casting shadow over an extremely short range.</a:t>
            </a:r>
          </a:p>
        </p:txBody>
      </p:sp>
      <p:sp>
        <p:nvSpPr>
          <p:cNvPr id="4" name="Slide Number Placeholder 3"/>
          <p:cNvSpPr>
            <a:spLocks noGrp="1"/>
          </p:cNvSpPr>
          <p:nvPr>
            <p:ph type="sldNum" sz="quarter" idx="10"/>
          </p:nvPr>
        </p:nvSpPr>
        <p:spPr/>
        <p:txBody>
          <a:bodyPr/>
          <a:lstStyle/>
          <a:p>
            <a:fld id="{28511518-106A-4C60-AE11-535F34F0698A}" type="slidenum">
              <a:rPr lang="en-US" smtClean="0"/>
              <a:t>28</a:t>
            </a:fld>
            <a:endParaRPr lang="en-US"/>
          </a:p>
        </p:txBody>
      </p:sp>
    </p:spTree>
    <p:extLst>
      <p:ext uri="{BB962C8B-B14F-4D97-AF65-F5344CB8AC3E}">
        <p14:creationId xmlns:p14="http://schemas.microsoft.com/office/powerpoint/2010/main" val="1744998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that. Here is a close up showing non-linear moment shadow mapping at 64 bits per </a:t>
            </a:r>
            <a:r>
              <a:rPr lang="en-US" dirty="0" err="1"/>
              <a:t>texel</a:t>
            </a:r>
            <a:r>
              <a:rPr lang="en-US" dirty="0"/>
              <a:t>. The results are smooth and plausible.</a:t>
            </a:r>
          </a:p>
        </p:txBody>
      </p:sp>
      <p:sp>
        <p:nvSpPr>
          <p:cNvPr id="4" name="Slide Number Placeholder 3"/>
          <p:cNvSpPr>
            <a:spLocks noGrp="1"/>
          </p:cNvSpPr>
          <p:nvPr>
            <p:ph type="sldNum" sz="quarter" idx="10"/>
          </p:nvPr>
        </p:nvSpPr>
        <p:spPr/>
        <p:txBody>
          <a:bodyPr/>
          <a:lstStyle/>
          <a:p>
            <a:fld id="{28511518-106A-4C60-AE11-535F34F0698A}" type="slidenum">
              <a:rPr lang="en-US" smtClean="0"/>
              <a:t>29</a:t>
            </a:fld>
            <a:endParaRPr lang="en-US"/>
          </a:p>
        </p:txBody>
      </p:sp>
    </p:spTree>
    <p:extLst>
      <p:ext uri="{BB962C8B-B14F-4D97-AF65-F5344CB8AC3E}">
        <p14:creationId xmlns:p14="http://schemas.microsoft.com/office/powerpoint/2010/main" val="3594303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technique extends moment shadow mapping so I will start with a recap of that.</a:t>
            </a:r>
          </a:p>
        </p:txBody>
      </p:sp>
      <p:sp>
        <p:nvSpPr>
          <p:cNvPr id="4" name="Slide Number Placeholder 3"/>
          <p:cNvSpPr>
            <a:spLocks noGrp="1"/>
          </p:cNvSpPr>
          <p:nvPr>
            <p:ph type="sldNum" sz="quarter" idx="10"/>
          </p:nvPr>
        </p:nvSpPr>
        <p:spPr/>
        <p:txBody>
          <a:bodyPr/>
          <a:lstStyle/>
          <a:p>
            <a:fld id="{28511518-106A-4C60-AE11-535F34F0698A}" type="slidenum">
              <a:rPr lang="en-US" smtClean="0"/>
              <a:t>3</a:t>
            </a:fld>
            <a:endParaRPr lang="en-US"/>
          </a:p>
        </p:txBody>
      </p:sp>
    </p:spTree>
    <p:extLst>
      <p:ext uri="{BB962C8B-B14F-4D97-AF65-F5344CB8AC3E}">
        <p14:creationId xmlns:p14="http://schemas.microsoft.com/office/powerpoint/2010/main" val="4052280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we get at 32 bits per </a:t>
            </a:r>
            <a:r>
              <a:rPr lang="en-US" dirty="0" err="1"/>
              <a:t>texel</a:t>
            </a:r>
            <a:r>
              <a:rPr lang="en-US" dirty="0"/>
              <a:t>. There are some rather obvious banding artifacts. These arise because 10 bits provide insufficient precision for the depth values when the shadows are cast over such short range. Dependent on the geometry of shadow casters and the depth range, this may or may not be a problem.</a:t>
            </a:r>
          </a:p>
        </p:txBody>
      </p:sp>
      <p:sp>
        <p:nvSpPr>
          <p:cNvPr id="4" name="Slide Number Placeholder 3"/>
          <p:cNvSpPr>
            <a:spLocks noGrp="1"/>
          </p:cNvSpPr>
          <p:nvPr>
            <p:ph type="sldNum" sz="quarter" idx="10"/>
          </p:nvPr>
        </p:nvSpPr>
        <p:spPr/>
        <p:txBody>
          <a:bodyPr/>
          <a:lstStyle/>
          <a:p>
            <a:fld id="{28511518-106A-4C60-AE11-535F34F0698A}" type="slidenum">
              <a:rPr lang="en-US" smtClean="0"/>
              <a:t>30</a:t>
            </a:fld>
            <a:endParaRPr lang="en-US"/>
          </a:p>
        </p:txBody>
      </p:sp>
    </p:spTree>
    <p:extLst>
      <p:ext uri="{BB962C8B-B14F-4D97-AF65-F5344CB8AC3E}">
        <p14:creationId xmlns:p14="http://schemas.microsoft.com/office/powerpoint/2010/main" val="2841723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figure out how we can do the filtering for a non-linearly quantized moment shadow map efficiently.</a:t>
            </a:r>
          </a:p>
        </p:txBody>
      </p:sp>
      <p:sp>
        <p:nvSpPr>
          <p:cNvPr id="4" name="Slide Number Placeholder 3"/>
          <p:cNvSpPr>
            <a:spLocks noGrp="1"/>
          </p:cNvSpPr>
          <p:nvPr>
            <p:ph type="sldNum" sz="quarter" idx="10"/>
          </p:nvPr>
        </p:nvSpPr>
        <p:spPr/>
        <p:txBody>
          <a:bodyPr/>
          <a:lstStyle/>
          <a:p>
            <a:fld id="{28511518-106A-4C60-AE11-535F34F0698A}" type="slidenum">
              <a:rPr lang="en-US" smtClean="0"/>
              <a:t>31</a:t>
            </a:fld>
            <a:endParaRPr lang="en-US"/>
          </a:p>
        </p:txBody>
      </p:sp>
    </p:spTree>
    <p:extLst>
      <p:ext uri="{BB962C8B-B14F-4D97-AF65-F5344CB8AC3E}">
        <p14:creationId xmlns:p14="http://schemas.microsoft.com/office/powerpoint/2010/main" val="4262082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reviewing what was originally proposed for moment shadow maps. CLICK We start by reading samples from a </a:t>
            </a:r>
            <a:r>
              <a:rPr lang="en-US" dirty="0" err="1"/>
              <a:t>multisampled</a:t>
            </a:r>
            <a:r>
              <a:rPr lang="en-US" dirty="0"/>
              <a:t> shadow map in a compute </a:t>
            </a:r>
            <a:r>
              <a:rPr lang="en-US" dirty="0" err="1"/>
              <a:t>shader</a:t>
            </a:r>
            <a:r>
              <a:rPr lang="en-US" dirty="0"/>
              <a:t>. A vector of moments is generated for each sample and the results are combined in a resolve to obtain a moment shadow map which is then written back to main memory. CLICK Usually, we require additional filtering so we apply a separable blur. The horizontal pass reads the moment shadow map from main memory and writes it back. CLICK Finally, the same thing happens for the vertical pass. Presented like this, it is clear that there is a lot of redundant bandwidth usage. Since main memory bandwidth is the bottleneck, this is a major problem. Even at 64 bits per </a:t>
            </a:r>
            <a:r>
              <a:rPr lang="en-US" dirty="0" err="1"/>
              <a:t>texel</a:t>
            </a:r>
            <a:r>
              <a:rPr lang="en-US" dirty="0"/>
              <a:t>, the overhead is considerable but to avoid additional light leaking, we would need 128 bits per </a:t>
            </a:r>
            <a:r>
              <a:rPr lang="en-US" dirty="0" err="1"/>
              <a:t>texel</a:t>
            </a:r>
            <a:r>
              <a:rPr lang="en-US" dirty="0"/>
              <a:t>.</a:t>
            </a:r>
          </a:p>
        </p:txBody>
      </p:sp>
      <p:sp>
        <p:nvSpPr>
          <p:cNvPr id="4" name="Slide Number Placeholder 3"/>
          <p:cNvSpPr>
            <a:spLocks noGrp="1"/>
          </p:cNvSpPr>
          <p:nvPr>
            <p:ph type="sldNum" sz="quarter" idx="10"/>
          </p:nvPr>
        </p:nvSpPr>
        <p:spPr/>
        <p:txBody>
          <a:bodyPr/>
          <a:lstStyle/>
          <a:p>
            <a:fld id="{28511518-106A-4C60-AE11-535F34F0698A}" type="slidenum">
              <a:rPr lang="en-US" smtClean="0"/>
              <a:t>32</a:t>
            </a:fld>
            <a:endParaRPr lang="en-US"/>
          </a:p>
        </p:txBody>
      </p:sp>
    </p:spTree>
    <p:extLst>
      <p:ext uri="{BB962C8B-B14F-4D97-AF65-F5344CB8AC3E}">
        <p14:creationId xmlns:p14="http://schemas.microsoft.com/office/powerpoint/2010/main" val="2195576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really benefit from the non-linear quantization, we need something different. CLICK We start out doing the resolve in a compute </a:t>
            </a:r>
            <a:r>
              <a:rPr lang="en-US" dirty="0" err="1"/>
              <a:t>shader</a:t>
            </a:r>
            <a:r>
              <a:rPr lang="en-US" dirty="0"/>
              <a:t>, CLICK but this time we do not write the resulting moments back to main memory. Instead we store the results for a small block in shared memory. CLICK The horizontal blur reads the moments from there and writes them back there CLICK and so does the vertical blur. CLICK Finally, there is a readout step that grabs all the filtered moments and applies the non-linear quantization. CLICK Only then the results are written back to main memory. This way, we have reduced use of main memory to the bare minimum and since shared memory is much faster, it is no problem to use single-precision floats for the intermediate moments.</a:t>
            </a:r>
          </a:p>
        </p:txBody>
      </p:sp>
      <p:sp>
        <p:nvSpPr>
          <p:cNvPr id="4" name="Slide Number Placeholder 3"/>
          <p:cNvSpPr>
            <a:spLocks noGrp="1"/>
          </p:cNvSpPr>
          <p:nvPr>
            <p:ph type="sldNum" sz="quarter" idx="10"/>
          </p:nvPr>
        </p:nvSpPr>
        <p:spPr/>
        <p:txBody>
          <a:bodyPr/>
          <a:lstStyle/>
          <a:p>
            <a:fld id="{28511518-106A-4C60-AE11-535F34F0698A}" type="slidenum">
              <a:rPr lang="en-US" smtClean="0"/>
              <a:t>33</a:t>
            </a:fld>
            <a:endParaRPr lang="en-US"/>
          </a:p>
        </p:txBody>
      </p:sp>
    </p:spTree>
    <p:extLst>
      <p:ext uri="{BB962C8B-B14F-4D97-AF65-F5344CB8AC3E}">
        <p14:creationId xmlns:p14="http://schemas.microsoft.com/office/powerpoint/2010/main" val="1596673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Designing such a compute </a:t>
            </a:r>
            <a:r>
              <a:rPr lang="en-US" dirty="0" err="1"/>
              <a:t>shader</a:t>
            </a:r>
            <a:r>
              <a:rPr lang="en-US" dirty="0"/>
              <a:t> is tricky because a lot of constraints have to be met simultaneously. The solution that we provide with the paper accomplishes a high occupancy and all 256 threads of a thread group are busy in each step. At the same time, there are few redundant reads and no bank conflicts. Synchronization throughout the entire algorithm only requires two barriers.</a:t>
            </a:r>
          </a:p>
        </p:txBody>
      </p:sp>
      <p:sp>
        <p:nvSpPr>
          <p:cNvPr id="4" name="Slide Number Placeholder 3"/>
          <p:cNvSpPr>
            <a:spLocks noGrp="1"/>
          </p:cNvSpPr>
          <p:nvPr>
            <p:ph type="sldNum" sz="quarter" idx="10"/>
          </p:nvPr>
        </p:nvSpPr>
        <p:spPr/>
        <p:txBody>
          <a:bodyPr/>
          <a:lstStyle/>
          <a:p>
            <a:fld id="{28511518-106A-4C60-AE11-535F34F0698A}" type="slidenum">
              <a:rPr lang="en-US" smtClean="0"/>
              <a:t>34</a:t>
            </a:fld>
            <a:endParaRPr lang="en-US"/>
          </a:p>
        </p:txBody>
      </p:sp>
    </p:spTree>
    <p:extLst>
      <p:ext uri="{BB962C8B-B14F-4D97-AF65-F5344CB8AC3E}">
        <p14:creationId xmlns:p14="http://schemas.microsoft.com/office/powerpoint/2010/main" val="3651206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problem that we encounter with the non-linear quantization is that hardware-accelerated bilinear interpolation becomes unavailable. We need to find an alternative.</a:t>
            </a:r>
          </a:p>
        </p:txBody>
      </p:sp>
      <p:sp>
        <p:nvSpPr>
          <p:cNvPr id="4" name="Slide Number Placeholder 3"/>
          <p:cNvSpPr>
            <a:spLocks noGrp="1"/>
          </p:cNvSpPr>
          <p:nvPr>
            <p:ph type="sldNum" sz="quarter" idx="10"/>
          </p:nvPr>
        </p:nvSpPr>
        <p:spPr/>
        <p:txBody>
          <a:bodyPr/>
          <a:lstStyle/>
          <a:p>
            <a:fld id="{28511518-106A-4C60-AE11-535F34F0698A}" type="slidenum">
              <a:rPr lang="en-US" smtClean="0"/>
              <a:t>35</a:t>
            </a:fld>
            <a:endParaRPr lang="en-US"/>
          </a:p>
        </p:txBody>
      </p:sp>
    </p:spTree>
    <p:extLst>
      <p:ext uri="{BB962C8B-B14F-4D97-AF65-F5344CB8AC3E}">
        <p14:creationId xmlns:p14="http://schemas.microsoft.com/office/powerpoint/2010/main" val="3066225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do the bilinear interpolation manually in the </a:t>
            </a:r>
            <a:r>
              <a:rPr lang="en-US" dirty="0" err="1"/>
              <a:t>shader</a:t>
            </a:r>
            <a:r>
              <a:rPr lang="en-US" dirty="0"/>
              <a:t> but processing four samples like this is quite expensive. CLICK Instead we choose to use dithering. We add a random offset to each texture coordinate before the lookup. Then we only compute the shadow using this one sample. CLICK To make the resulting noise as subtle as possible, we wish to have weak low frequencies. This is accomplished by using blue noise for the random offsets.</a:t>
            </a:r>
          </a:p>
        </p:txBody>
      </p:sp>
      <p:sp>
        <p:nvSpPr>
          <p:cNvPr id="4" name="Slide Number Placeholder 3"/>
          <p:cNvSpPr>
            <a:spLocks noGrp="1"/>
          </p:cNvSpPr>
          <p:nvPr>
            <p:ph type="sldNum" sz="quarter" idx="10"/>
          </p:nvPr>
        </p:nvSpPr>
        <p:spPr/>
        <p:txBody>
          <a:bodyPr/>
          <a:lstStyle/>
          <a:p>
            <a:fld id="{28511518-106A-4C60-AE11-535F34F0698A}" type="slidenum">
              <a:rPr lang="en-US" smtClean="0"/>
              <a:t>36</a:t>
            </a:fld>
            <a:endParaRPr lang="en-US"/>
          </a:p>
        </p:txBody>
      </p:sp>
    </p:spTree>
    <p:extLst>
      <p:ext uri="{BB962C8B-B14F-4D97-AF65-F5344CB8AC3E}">
        <p14:creationId xmlns:p14="http://schemas.microsoft.com/office/powerpoint/2010/main" val="1918171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blue noise, we precompute 64 </a:t>
            </a:r>
            <a:r>
              <a:rPr lang="en-US" dirty="0" err="1"/>
              <a:t>tileable</a:t>
            </a:r>
            <a:r>
              <a:rPr lang="en-US" dirty="0"/>
              <a:t> textures at 64x64. In each frame, we tile the screen with a random texture using a random shift. One such texture is small enough to reside in L1 cache most of the time. This leads to an animated dither pattern such as the one shown here. It is far more pleasing than a static pattern or nearest neighbor interpolation.</a:t>
            </a:r>
          </a:p>
        </p:txBody>
      </p:sp>
      <p:sp>
        <p:nvSpPr>
          <p:cNvPr id="4" name="Slide Number Placeholder 3"/>
          <p:cNvSpPr>
            <a:spLocks noGrp="1"/>
          </p:cNvSpPr>
          <p:nvPr>
            <p:ph type="sldNum" sz="quarter" idx="10"/>
          </p:nvPr>
        </p:nvSpPr>
        <p:spPr/>
        <p:txBody>
          <a:bodyPr/>
          <a:lstStyle/>
          <a:p>
            <a:fld id="{28511518-106A-4C60-AE11-535F34F0698A}" type="slidenum">
              <a:rPr lang="en-US" smtClean="0"/>
              <a:t>37</a:t>
            </a:fld>
            <a:endParaRPr lang="en-US"/>
          </a:p>
        </p:txBody>
      </p:sp>
    </p:spTree>
    <p:extLst>
      <p:ext uri="{BB962C8B-B14F-4D97-AF65-F5344CB8AC3E}">
        <p14:creationId xmlns:p14="http://schemas.microsoft.com/office/powerpoint/2010/main" val="536513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would like to take a look at the results.</a:t>
            </a:r>
          </a:p>
        </p:txBody>
      </p:sp>
      <p:sp>
        <p:nvSpPr>
          <p:cNvPr id="4" name="Slide Number Placeholder 3"/>
          <p:cNvSpPr>
            <a:spLocks noGrp="1"/>
          </p:cNvSpPr>
          <p:nvPr>
            <p:ph type="sldNum" sz="quarter" idx="10"/>
          </p:nvPr>
        </p:nvSpPr>
        <p:spPr/>
        <p:txBody>
          <a:bodyPr/>
          <a:lstStyle/>
          <a:p>
            <a:fld id="{28511518-106A-4C60-AE11-535F34F0698A}" type="slidenum">
              <a:rPr lang="en-US" smtClean="0"/>
              <a:t>38</a:t>
            </a:fld>
            <a:endParaRPr lang="en-US"/>
          </a:p>
        </p:txBody>
      </p:sp>
    </p:spTree>
    <p:extLst>
      <p:ext uri="{BB962C8B-B14F-4D97-AF65-F5344CB8AC3E}">
        <p14:creationId xmlns:p14="http://schemas.microsoft.com/office/powerpoint/2010/main" val="2263309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true bilinear interpolation. As expected, everything is looking good.</a:t>
            </a:r>
          </a:p>
        </p:txBody>
      </p:sp>
      <p:sp>
        <p:nvSpPr>
          <p:cNvPr id="4" name="Slide Number Placeholder 3"/>
          <p:cNvSpPr>
            <a:spLocks noGrp="1"/>
          </p:cNvSpPr>
          <p:nvPr>
            <p:ph type="sldNum" sz="quarter" idx="10"/>
          </p:nvPr>
        </p:nvSpPr>
        <p:spPr/>
        <p:txBody>
          <a:bodyPr/>
          <a:lstStyle/>
          <a:p>
            <a:fld id="{28511518-106A-4C60-AE11-535F34F0698A}" type="slidenum">
              <a:rPr lang="en-US" smtClean="0"/>
              <a:t>39</a:t>
            </a:fld>
            <a:endParaRPr lang="en-US"/>
          </a:p>
        </p:txBody>
      </p:sp>
    </p:spTree>
    <p:extLst>
      <p:ext uri="{BB962C8B-B14F-4D97-AF65-F5344CB8AC3E}">
        <p14:creationId xmlns:p14="http://schemas.microsoft.com/office/powerpoint/2010/main" val="1349748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real-time rendering our shadows are usually based on shadow maps. We render a view of the scene from the point of view of the light source and store depth values. Looking at a single </a:t>
            </a:r>
            <a:r>
              <a:rPr lang="en-US" dirty="0" err="1"/>
              <a:t>texel</a:t>
            </a:r>
            <a:r>
              <a:rPr lang="en-US" dirty="0"/>
              <a:t> in the shadow map tells us that for the corresponding light ray we have no shadow up to some depth z_0 and full shadow beyond this point. This is a simple technique but it takes samples in light and screen space without any filtering so it suffers from unacceptable aliasing.</a:t>
            </a:r>
          </a:p>
        </p:txBody>
      </p:sp>
      <p:sp>
        <p:nvSpPr>
          <p:cNvPr id="4" name="Slide Number Placeholder 3"/>
          <p:cNvSpPr>
            <a:spLocks noGrp="1"/>
          </p:cNvSpPr>
          <p:nvPr>
            <p:ph type="sldNum" sz="quarter" idx="10"/>
          </p:nvPr>
        </p:nvSpPr>
        <p:spPr/>
        <p:txBody>
          <a:bodyPr/>
          <a:lstStyle/>
          <a:p>
            <a:fld id="{28511518-106A-4C60-AE11-535F34F0698A}" type="slidenum">
              <a:rPr lang="en-US" smtClean="0"/>
              <a:t>4</a:t>
            </a:fld>
            <a:endParaRPr lang="en-US"/>
          </a:p>
        </p:txBody>
      </p:sp>
    </p:spTree>
    <p:extLst>
      <p:ext uri="{BB962C8B-B14F-4D97-AF65-F5344CB8AC3E}">
        <p14:creationId xmlns:p14="http://schemas.microsoft.com/office/powerpoint/2010/main" val="3241584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Nearest neighbor interpolation uses only a single sample so it is fast but the artifacts are too obvious to consider it as serious option.</a:t>
            </a:r>
          </a:p>
        </p:txBody>
      </p:sp>
      <p:sp>
        <p:nvSpPr>
          <p:cNvPr id="4" name="Slide Number Placeholder 3"/>
          <p:cNvSpPr>
            <a:spLocks noGrp="1"/>
          </p:cNvSpPr>
          <p:nvPr>
            <p:ph type="sldNum" sz="quarter" idx="10"/>
          </p:nvPr>
        </p:nvSpPr>
        <p:spPr/>
        <p:txBody>
          <a:bodyPr/>
          <a:lstStyle/>
          <a:p>
            <a:fld id="{28511518-106A-4C60-AE11-535F34F0698A}" type="slidenum">
              <a:rPr lang="en-US" smtClean="0"/>
              <a:t>40</a:t>
            </a:fld>
            <a:endParaRPr lang="en-US"/>
          </a:p>
        </p:txBody>
      </p:sp>
    </p:spTree>
    <p:extLst>
      <p:ext uri="{BB962C8B-B14F-4D97-AF65-F5344CB8AC3E}">
        <p14:creationId xmlns:p14="http://schemas.microsoft.com/office/powerpoint/2010/main" val="39475138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blue noise dithering, we get a result that is </a:t>
            </a:r>
            <a:r>
              <a:rPr lang="en-US" dirty="0" err="1"/>
              <a:t>perceptionally</a:t>
            </a:r>
            <a:r>
              <a:rPr lang="en-US" dirty="0"/>
              <a:t> close to bilinear interpolation but using only a single sample. You can clearly see the dither patterns in the magnified insets but they are almost imperceptible without magnification. I do not claim that this solution will fit all cases but in a time where temporal antialiasing is widely used, it seems like a useful approach. Note that we do not use temporal antialiasing here.</a:t>
            </a:r>
          </a:p>
          <a:p>
            <a:r>
              <a:rPr lang="en-US" dirty="0"/>
              <a:t>Note: The supplementary video includes the video material used here.</a:t>
            </a:r>
          </a:p>
        </p:txBody>
      </p:sp>
      <p:sp>
        <p:nvSpPr>
          <p:cNvPr id="4" name="Slide Number Placeholder 3"/>
          <p:cNvSpPr>
            <a:spLocks noGrp="1"/>
          </p:cNvSpPr>
          <p:nvPr>
            <p:ph type="sldNum" sz="quarter" idx="10"/>
          </p:nvPr>
        </p:nvSpPr>
        <p:spPr/>
        <p:txBody>
          <a:bodyPr/>
          <a:lstStyle/>
          <a:p>
            <a:fld id="{28511518-106A-4C60-AE11-535F34F0698A}" type="slidenum">
              <a:rPr lang="en-US" smtClean="0"/>
              <a:t>41</a:t>
            </a:fld>
            <a:endParaRPr lang="en-US"/>
          </a:p>
        </p:txBody>
      </p:sp>
    </p:spTree>
    <p:extLst>
      <p:ext uri="{BB962C8B-B14F-4D97-AF65-F5344CB8AC3E}">
        <p14:creationId xmlns:p14="http://schemas.microsoft.com/office/powerpoint/2010/main" val="152558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would like to discuss the run time of our approach.</a:t>
            </a:r>
          </a:p>
        </p:txBody>
      </p:sp>
      <p:sp>
        <p:nvSpPr>
          <p:cNvPr id="4" name="Slide Number Placeholder 3"/>
          <p:cNvSpPr>
            <a:spLocks noGrp="1"/>
          </p:cNvSpPr>
          <p:nvPr>
            <p:ph type="sldNum" sz="quarter" idx="10"/>
          </p:nvPr>
        </p:nvSpPr>
        <p:spPr/>
        <p:txBody>
          <a:bodyPr/>
          <a:lstStyle/>
          <a:p>
            <a:fld id="{28511518-106A-4C60-AE11-535F34F0698A}" type="slidenum">
              <a:rPr lang="en-US" smtClean="0"/>
              <a:t>42</a:t>
            </a:fld>
            <a:endParaRPr lang="en-US"/>
          </a:p>
        </p:txBody>
      </p:sp>
    </p:spTree>
    <p:extLst>
      <p:ext uri="{BB962C8B-B14F-4D97-AF65-F5344CB8AC3E}">
        <p14:creationId xmlns:p14="http://schemas.microsoft.com/office/powerpoint/2010/main" val="736608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fix the output resolution at full HD and do not use </a:t>
            </a:r>
            <a:r>
              <a:rPr lang="en-US" dirty="0" err="1"/>
              <a:t>multisample</a:t>
            </a:r>
            <a:r>
              <a:rPr lang="en-US" dirty="0"/>
              <a:t> antialiasing for the moment shadow maps. We consider the change of the frame time as the shadow map resolution increases. For percentage closer filtering, the cost grows slowly because a </a:t>
            </a:r>
            <a:r>
              <a:rPr lang="en-US" dirty="0" err="1"/>
              <a:t>texel</a:t>
            </a:r>
            <a:r>
              <a:rPr lang="en-US" dirty="0"/>
              <a:t> in the shadow map takes only 16 bits and does not require any post processing. For a variance shadow map the cost per </a:t>
            </a:r>
            <a:r>
              <a:rPr lang="en-US" dirty="0" err="1"/>
              <a:t>texel</a:t>
            </a:r>
            <a:r>
              <a:rPr lang="en-US" dirty="0"/>
              <a:t> is higher and for a moment shadow map at 64 bits it is still higher. CLICK As we add the graph for our non-linear quantization at 64 bits per </a:t>
            </a:r>
            <a:r>
              <a:rPr lang="en-US" dirty="0" err="1"/>
              <a:t>texel</a:t>
            </a:r>
            <a:r>
              <a:rPr lang="en-US" dirty="0"/>
              <a:t>, we note that the cost is almost identical to that of variance shadow mapping. CLICK However, going down to 32 bits does not yield a further improvement because we are now limited by shared memory bandwidth. Note that this speedup is due to the optimized filtering, not due to the quantization scheme. The quantization scheme serves to give us a quality improvement over linear quantization at 64 bits.</a:t>
            </a:r>
          </a:p>
        </p:txBody>
      </p:sp>
      <p:sp>
        <p:nvSpPr>
          <p:cNvPr id="4" name="Slide Number Placeholder 3"/>
          <p:cNvSpPr>
            <a:spLocks noGrp="1"/>
          </p:cNvSpPr>
          <p:nvPr>
            <p:ph type="sldNum" sz="quarter" idx="10"/>
          </p:nvPr>
        </p:nvSpPr>
        <p:spPr/>
        <p:txBody>
          <a:bodyPr/>
          <a:lstStyle/>
          <a:p>
            <a:fld id="{28511518-106A-4C60-AE11-535F34F0698A}" type="slidenum">
              <a:rPr lang="en-US" smtClean="0"/>
              <a:t>43</a:t>
            </a:fld>
            <a:endParaRPr lang="en-US"/>
          </a:p>
        </p:txBody>
      </p:sp>
    </p:spTree>
    <p:extLst>
      <p:ext uri="{BB962C8B-B14F-4D97-AF65-F5344CB8AC3E}">
        <p14:creationId xmlns:p14="http://schemas.microsoft.com/office/powerpoint/2010/main" val="651331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enable 4x </a:t>
            </a:r>
            <a:r>
              <a:rPr lang="en-US" dirty="0" err="1"/>
              <a:t>multisample</a:t>
            </a:r>
            <a:r>
              <a:rPr lang="en-US" dirty="0"/>
              <a:t> antialiasing for the moment shadow maps, the cost per </a:t>
            </a:r>
            <a:r>
              <a:rPr lang="en-US" dirty="0" err="1"/>
              <a:t>texel</a:t>
            </a:r>
            <a:r>
              <a:rPr lang="en-US" dirty="0"/>
              <a:t> increases and percentage-closer filtering without </a:t>
            </a:r>
            <a:r>
              <a:rPr lang="en-US" dirty="0" err="1"/>
              <a:t>multisample</a:t>
            </a:r>
            <a:r>
              <a:rPr lang="en-US" dirty="0"/>
              <a:t> antialiasing is faster for a 2048² shadow map. This extra cost is entirely due to the rendering of the shadow map itself, the cost for filtering does not grow with our optimized implementation. The reduction in shadow map aliasing is immense so the extra cost is well-justified.</a:t>
            </a:r>
          </a:p>
        </p:txBody>
      </p:sp>
      <p:sp>
        <p:nvSpPr>
          <p:cNvPr id="4" name="Slide Number Placeholder 3"/>
          <p:cNvSpPr>
            <a:spLocks noGrp="1"/>
          </p:cNvSpPr>
          <p:nvPr>
            <p:ph type="sldNum" sz="quarter" idx="10"/>
          </p:nvPr>
        </p:nvSpPr>
        <p:spPr/>
        <p:txBody>
          <a:bodyPr/>
          <a:lstStyle/>
          <a:p>
            <a:fld id="{28511518-106A-4C60-AE11-535F34F0698A}" type="slidenum">
              <a:rPr lang="en-US" smtClean="0"/>
              <a:t>44</a:t>
            </a:fld>
            <a:endParaRPr lang="en-US"/>
          </a:p>
        </p:txBody>
      </p:sp>
    </p:spTree>
    <p:extLst>
      <p:ext uri="{BB962C8B-B14F-4D97-AF65-F5344CB8AC3E}">
        <p14:creationId xmlns:p14="http://schemas.microsoft.com/office/powerpoint/2010/main" val="2993161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get still more compelling if we keep the shadow map resolution fixed at 2048² with 4x MSAA and vary the output resolution. This time we see that the cost per pixel for 9x9 percentage-closer filtering is much higher than for moment shadow maps. Even at a 4k resolution, the overhead for shading is only 0.3 </a:t>
            </a:r>
            <a:r>
              <a:rPr lang="en-US" dirty="0" err="1"/>
              <a:t>ms</a:t>
            </a:r>
            <a:r>
              <a:rPr lang="en-US" dirty="0"/>
              <a:t> with all kinds of moment shadow maps. CLICK This is becoming more and more important as 4k displays are being pushed into the market. CLICK Also, head-mounted displays require high shading rates. CLICK As the hardware improves, these resolutions will only grow such that moment shadow mapping can lead to major savings especially with our novel non-linear quantization.</a:t>
            </a:r>
          </a:p>
        </p:txBody>
      </p:sp>
      <p:sp>
        <p:nvSpPr>
          <p:cNvPr id="4" name="Slide Number Placeholder 3"/>
          <p:cNvSpPr>
            <a:spLocks noGrp="1"/>
          </p:cNvSpPr>
          <p:nvPr>
            <p:ph type="sldNum" sz="quarter" idx="10"/>
          </p:nvPr>
        </p:nvSpPr>
        <p:spPr/>
        <p:txBody>
          <a:bodyPr/>
          <a:lstStyle/>
          <a:p>
            <a:fld id="{28511518-106A-4C60-AE11-535F34F0698A}" type="slidenum">
              <a:rPr lang="en-US" smtClean="0"/>
              <a:t>45</a:t>
            </a:fld>
            <a:endParaRPr lang="en-US"/>
          </a:p>
        </p:txBody>
      </p:sp>
    </p:spTree>
    <p:extLst>
      <p:ext uri="{BB962C8B-B14F-4D97-AF65-F5344CB8AC3E}">
        <p14:creationId xmlns:p14="http://schemas.microsoft.com/office/powerpoint/2010/main" val="791484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wrap it up with some conclusions.</a:t>
            </a:r>
          </a:p>
        </p:txBody>
      </p:sp>
      <p:sp>
        <p:nvSpPr>
          <p:cNvPr id="4" name="Slide Number Placeholder 3"/>
          <p:cNvSpPr>
            <a:spLocks noGrp="1"/>
          </p:cNvSpPr>
          <p:nvPr>
            <p:ph type="sldNum" sz="quarter" idx="10"/>
          </p:nvPr>
        </p:nvSpPr>
        <p:spPr/>
        <p:txBody>
          <a:bodyPr/>
          <a:lstStyle/>
          <a:p>
            <a:fld id="{28511518-106A-4C60-AE11-535F34F0698A}" type="slidenum">
              <a:rPr lang="en-US" smtClean="0"/>
              <a:t>46</a:t>
            </a:fld>
            <a:endParaRPr lang="en-US"/>
          </a:p>
        </p:txBody>
      </p:sp>
    </p:spTree>
    <p:extLst>
      <p:ext uri="{BB962C8B-B14F-4D97-AF65-F5344CB8AC3E}">
        <p14:creationId xmlns:p14="http://schemas.microsoft.com/office/powerpoint/2010/main" val="23663022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Non-linearly quantized moment shadow maps offer very affordable </a:t>
            </a:r>
            <a:r>
              <a:rPr lang="en-US" dirty="0" err="1"/>
              <a:t>antialiased</a:t>
            </a:r>
            <a:r>
              <a:rPr lang="en-US" dirty="0"/>
              <a:t> shadows. CLICK If we use 64 bits per </a:t>
            </a:r>
            <a:r>
              <a:rPr lang="en-US" dirty="0" err="1"/>
              <a:t>texel</a:t>
            </a:r>
            <a:r>
              <a:rPr lang="en-US" dirty="0"/>
              <a:t>, the quality is the same as with 128 bits. Thus, light leaking is minimal. CLICK At 32 bits per </a:t>
            </a:r>
            <a:r>
              <a:rPr lang="en-US" dirty="0" err="1"/>
              <a:t>texel</a:t>
            </a:r>
            <a:r>
              <a:rPr lang="en-US" dirty="0"/>
              <a:t> the only additional artifact is some banding in short-range shadows. Overall the quality of this approach is better than one might expect. CLICK In both cases, the run time cost matches that of variance shadow mapping.</a:t>
            </a:r>
          </a:p>
        </p:txBody>
      </p:sp>
      <p:sp>
        <p:nvSpPr>
          <p:cNvPr id="4" name="Slide Number Placeholder 3"/>
          <p:cNvSpPr>
            <a:spLocks noGrp="1"/>
          </p:cNvSpPr>
          <p:nvPr>
            <p:ph type="sldNum" sz="quarter" idx="10"/>
          </p:nvPr>
        </p:nvSpPr>
        <p:spPr/>
        <p:txBody>
          <a:bodyPr/>
          <a:lstStyle/>
          <a:p>
            <a:fld id="{28511518-106A-4C60-AE11-535F34F0698A}" type="slidenum">
              <a:rPr lang="en-US" smtClean="0"/>
              <a:t>47</a:t>
            </a:fld>
            <a:endParaRPr lang="en-US"/>
          </a:p>
        </p:txBody>
      </p:sp>
    </p:spTree>
    <p:extLst>
      <p:ext uri="{BB962C8B-B14F-4D97-AF65-F5344CB8AC3E}">
        <p14:creationId xmlns:p14="http://schemas.microsoft.com/office/powerpoint/2010/main" val="2975098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If you have any questions about my work, please do not hesitate to contact me at Christoph@MomentsInGraphics.de. I am always curious to hear about uses of moment shadow mapping and if you run into any problems, there is a good chance that I will be able to help.</a:t>
            </a:r>
          </a:p>
        </p:txBody>
      </p:sp>
      <p:sp>
        <p:nvSpPr>
          <p:cNvPr id="4" name="Slide Number Placeholder 3"/>
          <p:cNvSpPr>
            <a:spLocks noGrp="1"/>
          </p:cNvSpPr>
          <p:nvPr>
            <p:ph type="sldNum" sz="quarter" idx="10"/>
          </p:nvPr>
        </p:nvSpPr>
        <p:spPr/>
        <p:txBody>
          <a:bodyPr/>
          <a:lstStyle/>
          <a:p>
            <a:fld id="{28511518-106A-4C60-AE11-535F34F0698A}" type="slidenum">
              <a:rPr lang="en-US" smtClean="0"/>
              <a:t>48</a:t>
            </a:fld>
            <a:endParaRPr lang="en-US"/>
          </a:p>
        </p:txBody>
      </p:sp>
    </p:spTree>
    <p:extLst>
      <p:ext uri="{BB962C8B-B14F-4D97-AF65-F5344CB8AC3E}">
        <p14:creationId xmlns:p14="http://schemas.microsoft.com/office/powerpoint/2010/main" val="20935594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511518-106A-4C60-AE11-535F34F0698A}" type="slidenum">
              <a:rPr lang="en-US" smtClean="0"/>
              <a:t>53</a:t>
            </a:fld>
            <a:endParaRPr lang="en-US"/>
          </a:p>
        </p:txBody>
      </p:sp>
    </p:spTree>
    <p:extLst>
      <p:ext uri="{BB962C8B-B14F-4D97-AF65-F5344CB8AC3E}">
        <p14:creationId xmlns:p14="http://schemas.microsoft.com/office/powerpoint/2010/main" val="2036865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widely used technique to diminish shadow map aliasing is percentage-closer filtering. Here we do not only consider a single shadow map sample but a larger filter region. The results for every single sample are combined using weights from a filter kernel such as a Gaussian. This leads to a filtered shadow that looks more plausible.</a:t>
            </a:r>
          </a:p>
        </p:txBody>
      </p:sp>
      <p:sp>
        <p:nvSpPr>
          <p:cNvPr id="4" name="Slide Number Placeholder 3"/>
          <p:cNvSpPr>
            <a:spLocks noGrp="1"/>
          </p:cNvSpPr>
          <p:nvPr>
            <p:ph type="sldNum" sz="quarter" idx="10"/>
          </p:nvPr>
        </p:nvSpPr>
        <p:spPr/>
        <p:txBody>
          <a:bodyPr/>
          <a:lstStyle/>
          <a:p>
            <a:fld id="{28511518-106A-4C60-AE11-535F34F0698A}" type="slidenum">
              <a:rPr lang="en-US" smtClean="0"/>
              <a:t>5</a:t>
            </a:fld>
            <a:endParaRPr lang="en-US"/>
          </a:p>
        </p:txBody>
      </p:sp>
    </p:spTree>
    <p:extLst>
      <p:ext uri="{BB962C8B-B14F-4D97-AF65-F5344CB8AC3E}">
        <p14:creationId xmlns:p14="http://schemas.microsoft.com/office/powerpoint/2010/main" val="3824145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Percentage-closer filtering is a useful technique but it is either too costly or does not diminish aliasing sufficiently. In this video example, we use 100 samples per pixel and still observe strong aliasing.</a:t>
            </a:r>
          </a:p>
        </p:txBody>
      </p:sp>
      <p:sp>
        <p:nvSpPr>
          <p:cNvPr id="4" name="Slide Number Placeholder 3"/>
          <p:cNvSpPr>
            <a:spLocks noGrp="1"/>
          </p:cNvSpPr>
          <p:nvPr>
            <p:ph type="sldNum" sz="quarter" idx="10"/>
          </p:nvPr>
        </p:nvSpPr>
        <p:spPr/>
        <p:txBody>
          <a:bodyPr/>
          <a:lstStyle/>
          <a:p>
            <a:fld id="{28511518-106A-4C60-AE11-535F34F0698A}" type="slidenum">
              <a:rPr lang="en-US" smtClean="0"/>
              <a:t>6</a:t>
            </a:fld>
            <a:endParaRPr lang="en-US"/>
          </a:p>
        </p:txBody>
      </p:sp>
    </p:spTree>
    <p:extLst>
      <p:ext uri="{BB962C8B-B14F-4D97-AF65-F5344CB8AC3E}">
        <p14:creationId xmlns:p14="http://schemas.microsoft.com/office/powerpoint/2010/main" val="2870634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overcome these problems, a moment shadow map stores some additional information. It has four channels storing four powers of the light space depth value. Unlike a common shadow map, it is useful to apply a filter such as a separable blur directly to the moment shadow map. Doing so leads to linear combinations of the vectors stored in the </a:t>
            </a:r>
            <a:r>
              <a:rPr lang="en-US" dirty="0" err="1"/>
              <a:t>texels</a:t>
            </a:r>
            <a:r>
              <a:rPr lang="en-US" dirty="0"/>
              <a:t>. The resulting vectors are called moment vectors. Their entries are four moments of the depth distribution.</a:t>
            </a:r>
          </a:p>
        </p:txBody>
      </p:sp>
      <p:sp>
        <p:nvSpPr>
          <p:cNvPr id="4" name="Slide Number Placeholder 3"/>
          <p:cNvSpPr>
            <a:spLocks noGrp="1"/>
          </p:cNvSpPr>
          <p:nvPr>
            <p:ph type="sldNum" sz="quarter" idx="10"/>
          </p:nvPr>
        </p:nvSpPr>
        <p:spPr/>
        <p:txBody>
          <a:bodyPr/>
          <a:lstStyle/>
          <a:p>
            <a:fld id="{28511518-106A-4C60-AE11-535F34F0698A}" type="slidenum">
              <a:rPr lang="en-US" smtClean="0"/>
              <a:t>7</a:t>
            </a:fld>
            <a:endParaRPr lang="en-US"/>
          </a:p>
        </p:txBody>
      </p:sp>
    </p:spTree>
    <p:extLst>
      <p:ext uri="{BB962C8B-B14F-4D97-AF65-F5344CB8AC3E}">
        <p14:creationId xmlns:p14="http://schemas.microsoft.com/office/powerpoint/2010/main" val="3041834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additional information enables a heuristic reconstruction. Here is an example how that works. We have a ground truth depth distribution but we do not actually know it. The moment shadow map only provides the four moments at the top. Of course the ground truth is not uniquely characterized by these moments. CLICK Here is an example of a different depth distribution that yields the same moments. CLICK And here is another one. CLICK This one also has the same moments. CLICK And here are a few more examples. It is apparent that there is an infinite-dimensional space of possible reconstructions. CLICK What is important is that all of them lie between specific lower and upper bounds. Moment shadow mapping offers highly optimized algorithms to compute these bounds. CLICK For shadows we want to use the lower bound because this way we avoid that surface patches shadow themselves. </a:t>
            </a:r>
          </a:p>
        </p:txBody>
      </p:sp>
      <p:sp>
        <p:nvSpPr>
          <p:cNvPr id="4" name="Slide Number Placeholder 3"/>
          <p:cNvSpPr>
            <a:spLocks noGrp="1"/>
          </p:cNvSpPr>
          <p:nvPr>
            <p:ph type="sldNum" sz="quarter" idx="10"/>
          </p:nvPr>
        </p:nvSpPr>
        <p:spPr/>
        <p:txBody>
          <a:bodyPr/>
          <a:lstStyle/>
          <a:p>
            <a:fld id="{28511518-106A-4C60-AE11-535F34F0698A}" type="slidenum">
              <a:rPr lang="en-US" smtClean="0"/>
              <a:t>8</a:t>
            </a:fld>
            <a:endParaRPr lang="en-US"/>
          </a:p>
        </p:txBody>
      </p:sp>
    </p:spTree>
    <p:extLst>
      <p:ext uri="{BB962C8B-B14F-4D97-AF65-F5344CB8AC3E}">
        <p14:creationId xmlns:p14="http://schemas.microsoft.com/office/powerpoint/2010/main" val="3269065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previous example, you may think that this reconstruction is not very accurate because the bounds are quite far apart. However, the results are much better in a far more relevant case. In this example, the ground truth essentially only uses two different depth values. CLICK For such a ground truth the bounds are extremely tight. </a:t>
            </a:r>
          </a:p>
        </p:txBody>
      </p:sp>
      <p:sp>
        <p:nvSpPr>
          <p:cNvPr id="4" name="Slide Number Placeholder 3"/>
          <p:cNvSpPr>
            <a:spLocks noGrp="1"/>
          </p:cNvSpPr>
          <p:nvPr>
            <p:ph type="sldNum" sz="quarter" idx="10"/>
          </p:nvPr>
        </p:nvSpPr>
        <p:spPr/>
        <p:txBody>
          <a:bodyPr/>
          <a:lstStyle/>
          <a:p>
            <a:fld id="{28511518-106A-4C60-AE11-535F34F0698A}" type="slidenum">
              <a:rPr lang="en-US" smtClean="0"/>
              <a:t>9</a:t>
            </a:fld>
            <a:endParaRPr lang="en-US"/>
          </a:p>
        </p:txBody>
      </p:sp>
    </p:spTree>
    <p:extLst>
      <p:ext uri="{BB962C8B-B14F-4D97-AF65-F5344CB8AC3E}">
        <p14:creationId xmlns:p14="http://schemas.microsoft.com/office/powerpoint/2010/main" val="3525606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EE7820-1B8F-4AA0-87F2-D67F6DD2FCE5}" type="datetime1">
              <a:rPr lang="en-US" smtClean="0"/>
              <a:t>2017-08-12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B80E9-F998-4C2E-8963-9273FA487322}" type="slidenum">
              <a:rPr lang="en-US" smtClean="0"/>
              <a:t>‹#›</a:t>
            </a:fld>
            <a:endParaRPr lang="en-US"/>
          </a:p>
        </p:txBody>
      </p:sp>
    </p:spTree>
    <p:extLst>
      <p:ext uri="{BB962C8B-B14F-4D97-AF65-F5344CB8AC3E}">
        <p14:creationId xmlns:p14="http://schemas.microsoft.com/office/powerpoint/2010/main" val="258407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B0AEA4-7C52-4BEF-80E4-FF291CCB7CF5}" type="datetime1">
              <a:rPr lang="en-US" smtClean="0"/>
              <a:t>2017-08-12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2B80E9-F998-4C2E-8963-9273FA487322}" type="slidenum">
              <a:rPr lang="en-US" smtClean="0"/>
              <a:t>‹#›</a:t>
            </a:fld>
            <a:endParaRPr lang="en-US"/>
          </a:p>
        </p:txBody>
      </p:sp>
    </p:spTree>
    <p:extLst>
      <p:ext uri="{BB962C8B-B14F-4D97-AF65-F5344CB8AC3E}">
        <p14:creationId xmlns:p14="http://schemas.microsoft.com/office/powerpoint/2010/main" val="1059188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00487-6EE6-4A7A-8BE6-A5BD9D0891A7}" type="datetime1">
              <a:rPr lang="en-US" smtClean="0"/>
              <a:t>2017-08-12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2B80E9-F998-4C2E-8963-9273FA487322}" type="slidenum">
              <a:rPr lang="en-US" smtClean="0"/>
              <a:t>‹#›</a:t>
            </a:fld>
            <a:endParaRPr lang="en-US"/>
          </a:p>
        </p:txBody>
      </p:sp>
    </p:spTree>
    <p:extLst>
      <p:ext uri="{BB962C8B-B14F-4D97-AF65-F5344CB8AC3E}">
        <p14:creationId xmlns:p14="http://schemas.microsoft.com/office/powerpoint/2010/main" val="47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F509C2B-74EC-4B30-86BD-7AF12382188A}" type="datetime1">
              <a:rPr lang="en-US" smtClean="0"/>
              <a:t>2017-08-12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B80E9-F998-4C2E-8963-9273FA487322}" type="slidenum">
              <a:rPr lang="en-US" smtClean="0"/>
              <a:t>‹#›</a:t>
            </a:fld>
            <a:endParaRPr lang="en-US"/>
          </a:p>
        </p:txBody>
      </p:sp>
    </p:spTree>
    <p:extLst>
      <p:ext uri="{BB962C8B-B14F-4D97-AF65-F5344CB8AC3E}">
        <p14:creationId xmlns:p14="http://schemas.microsoft.com/office/powerpoint/2010/main" val="897970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depth distribu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F509C2B-74EC-4B30-86BD-7AF12382188A}" type="datetime1">
              <a:rPr lang="en-US" smtClean="0"/>
              <a:t>2017-08-12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B80E9-F998-4C2E-8963-9273FA487322}" type="slidenum">
              <a:rPr lang="en-US" smtClean="0"/>
              <a:t>‹#›</a:t>
            </a:fld>
            <a:endParaRPr lang="en-US"/>
          </a:p>
        </p:txBody>
      </p:sp>
    </p:spTree>
    <p:extLst>
      <p:ext uri="{BB962C8B-B14F-4D97-AF65-F5344CB8AC3E}">
        <p14:creationId xmlns:p14="http://schemas.microsoft.com/office/powerpoint/2010/main" val="3608262430"/>
      </p:ext>
    </p:extLst>
  </p:cSld>
  <p:clrMapOvr>
    <a:masterClrMapping/>
  </p:clrMapOvr>
  <p:extLst>
    <p:ext uri="{DCECCB84-F9BA-43D5-87BE-67443E8EF086}">
      <p15:sldGuideLst xmlns:p15="http://schemas.microsoft.com/office/powerpoint/2012/main">
        <p15:guide id="2" orient="horz" pos="4104" userDrawn="1">
          <p15:clr>
            <a:srgbClr val="FBAE40"/>
          </p15:clr>
        </p15:guide>
        <p15:guide id="3" pos="6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creenshot with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838200" y="0"/>
            <a:ext cx="10515600" cy="1325563"/>
          </a:xfrm>
        </p:spPr>
        <p:txBody>
          <a:bodyPr/>
          <a:lstStyle>
            <a:lvl1pPr algn="l">
              <a:defRPr b="1" cap="none" spc="0">
                <a:ln w="19050">
                  <a:solidFill>
                    <a:sysClr val="windowText" lastClr="000000"/>
                  </a:solidFill>
                  <a:prstDash val="solid"/>
                </a:ln>
                <a:solidFill>
                  <a:schemeClr val="accent5"/>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4" name="Date Placeholder 3"/>
          <p:cNvSpPr>
            <a:spLocks noGrp="1"/>
          </p:cNvSpPr>
          <p:nvPr>
            <p:ph type="dt" sz="half" idx="10"/>
          </p:nvPr>
        </p:nvSpPr>
        <p:spPr/>
        <p:txBody>
          <a:bodyPr/>
          <a:lstStyle/>
          <a:p>
            <a:fld id="{FF509C2B-74EC-4B30-86BD-7AF12382188A}" type="datetime1">
              <a:rPr lang="en-US" smtClean="0"/>
              <a:t>2017-08-12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B80E9-F998-4C2E-8963-9273FA487322}" type="slidenum">
              <a:rPr lang="en-US" smtClean="0"/>
              <a:t>‹#›</a:t>
            </a:fld>
            <a:endParaRPr lang="en-US"/>
          </a:p>
        </p:txBody>
      </p:sp>
    </p:spTree>
    <p:extLst>
      <p:ext uri="{BB962C8B-B14F-4D97-AF65-F5344CB8AC3E}">
        <p14:creationId xmlns:p14="http://schemas.microsoft.com/office/powerpoint/2010/main" val="1139650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creenshot with long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0" y="0"/>
            <a:ext cx="12192000" cy="1325563"/>
          </a:xfrm>
        </p:spPr>
        <p:txBody>
          <a:bodyPr/>
          <a:lstStyle>
            <a:lvl1pPr algn="ctr">
              <a:defRPr b="1" cap="none" spc="0">
                <a:ln w="19050">
                  <a:solidFill>
                    <a:schemeClr val="tx1"/>
                  </a:solidFill>
                  <a:prstDash val="solid"/>
                </a:ln>
                <a:solidFill>
                  <a:schemeClr val="accent5"/>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4" name="Date Placeholder 3"/>
          <p:cNvSpPr>
            <a:spLocks noGrp="1"/>
          </p:cNvSpPr>
          <p:nvPr>
            <p:ph type="dt" sz="half" idx="10"/>
          </p:nvPr>
        </p:nvSpPr>
        <p:spPr/>
        <p:txBody>
          <a:bodyPr/>
          <a:lstStyle/>
          <a:p>
            <a:fld id="{FF509C2B-74EC-4B30-86BD-7AF12382188A}" type="datetime1">
              <a:rPr lang="en-US" smtClean="0"/>
              <a:t>2017-08-12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B80E9-F998-4C2E-8963-9273FA487322}" type="slidenum">
              <a:rPr lang="en-US" smtClean="0"/>
              <a:t>‹#›</a:t>
            </a:fld>
            <a:endParaRPr lang="en-US"/>
          </a:p>
        </p:txBody>
      </p:sp>
    </p:spTree>
    <p:extLst>
      <p:ext uri="{BB962C8B-B14F-4D97-AF65-F5344CB8AC3E}">
        <p14:creationId xmlns:p14="http://schemas.microsoft.com/office/powerpoint/2010/main" val="120970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38DF65-C20A-46B0-8EBA-22A0C6121A7D}" type="datetime1">
              <a:rPr lang="en-US" smtClean="0"/>
              <a:t>2017-08-12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B80E9-F998-4C2E-8963-9273FA487322}" type="slidenum">
              <a:rPr lang="en-US" smtClean="0"/>
              <a:t>‹#›</a:t>
            </a:fld>
            <a:endParaRPr lang="en-US"/>
          </a:p>
        </p:txBody>
      </p:sp>
    </p:spTree>
    <p:extLst>
      <p:ext uri="{BB962C8B-B14F-4D97-AF65-F5344CB8AC3E}">
        <p14:creationId xmlns:p14="http://schemas.microsoft.com/office/powerpoint/2010/main" val="4040796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hadow map and mo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C4971B9-9E36-4ED1-ACA0-5FDA0B0D8383}" type="datetime1">
              <a:rPr lang="en-US" smtClean="0"/>
              <a:t>2017-08-12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2B80E9-F998-4C2E-8963-9273FA487322}" type="slidenum">
              <a:rPr lang="en-US" smtClean="0"/>
              <a:t>‹#›</a:t>
            </a:fld>
            <a:endParaRPr lang="en-US"/>
          </a:p>
        </p:txBody>
      </p:sp>
      <p:sp>
        <p:nvSpPr>
          <p:cNvPr id="10" name="Text Placeholder 9"/>
          <p:cNvSpPr>
            <a:spLocks noGrp="1"/>
          </p:cNvSpPr>
          <p:nvPr>
            <p:ph type="body" sz="quarter" idx="14"/>
          </p:nvPr>
        </p:nvSpPr>
        <p:spPr>
          <a:xfrm>
            <a:off x="838200" y="5600759"/>
            <a:ext cx="4747498" cy="75559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6606302" y="5600760"/>
            <a:ext cx="4747498" cy="75559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3660426"/>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40B188-7B41-470E-A544-E15BEC223C71}" type="datetime1">
              <a:rPr lang="en-US" smtClean="0"/>
              <a:t>2017-08-12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B80E9-F998-4C2E-8963-9273FA487322}" type="slidenum">
              <a:rPr lang="en-US" smtClean="0"/>
              <a:t>‹#›</a:t>
            </a:fld>
            <a:endParaRPr lang="en-US"/>
          </a:p>
        </p:txBody>
      </p:sp>
    </p:spTree>
    <p:extLst>
      <p:ext uri="{BB962C8B-B14F-4D97-AF65-F5344CB8AC3E}">
        <p14:creationId xmlns:p14="http://schemas.microsoft.com/office/powerpoint/2010/main" val="3590610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6E65C0-3234-47B7-9636-6774CD72A41E}" type="datetime1">
              <a:rPr lang="en-US" smtClean="0"/>
              <a:t>2017-08-12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2B80E9-F998-4C2E-8963-9273FA487322}" type="slidenum">
              <a:rPr lang="en-US" smtClean="0"/>
              <a:t>‹#›</a:t>
            </a:fld>
            <a:endParaRPr lang="en-US"/>
          </a:p>
        </p:txBody>
      </p:sp>
    </p:spTree>
    <p:extLst>
      <p:ext uri="{BB962C8B-B14F-4D97-AF65-F5344CB8AC3E}">
        <p14:creationId xmlns:p14="http://schemas.microsoft.com/office/powerpoint/2010/main" val="241564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260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82874"/>
            <a:ext cx="10515600" cy="476876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52901-E2AF-407D-BB47-68DC0779F84A}" type="datetime1">
              <a:rPr lang="en-US" smtClean="0"/>
              <a:t>2017-08-12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2B80E9-F998-4C2E-8963-9273FA487322}" type="slidenum">
              <a:rPr lang="en-US" smtClean="0"/>
              <a:t>‹#›</a:t>
            </a:fld>
            <a:endParaRPr lang="en-US"/>
          </a:p>
        </p:txBody>
      </p:sp>
    </p:spTree>
    <p:extLst>
      <p:ext uri="{BB962C8B-B14F-4D97-AF65-F5344CB8AC3E}">
        <p14:creationId xmlns:p14="http://schemas.microsoft.com/office/powerpoint/2010/main" val="238821768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70" r:id="rId3"/>
    <p:sldLayoutId id="2147483669" r:id="rId4"/>
    <p:sldLayoutId id="2147483671" r:id="rId5"/>
    <p:sldLayoutId id="2147483660" r:id="rId6"/>
    <p:sldLayoutId id="2147483668" r:id="rId7"/>
    <p:sldLayoutId id="2147483661" r:id="rId8"/>
    <p:sldLayoutId id="2147483662" r:id="rId9"/>
    <p:sldLayoutId id="2147483663" r:id="rId10"/>
    <p:sldLayoutId id="2147483664" r:id="rId11"/>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4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4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3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50.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image" Target="../media/image38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9.xml"/><Relationship Id="rId9" Type="http://schemas.openxmlformats.org/officeDocument/2006/relationships/image" Target="../media/image39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7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1.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40.png"/><Relationship Id="rId5" Type="http://schemas.openxmlformats.org/officeDocument/2006/relationships/image" Target="../media/image430.png"/><Relationship Id="rId10" Type="http://schemas.openxmlformats.org/officeDocument/2006/relationships/image" Target="../media/image48.png"/><Relationship Id="rId4" Type="http://schemas.openxmlformats.org/officeDocument/2006/relationships/image" Target="../media/image420.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510.pn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22C:/Program%20Files/VideoLAN/VLC/vlc.exe%22%20-f%20-L%20--no-video-title-show%20%22D:/Projects/32BitMSM/Graphics/Talk/BlueNoiseDitherVideo.mp4%22"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0.xml"/><Relationship Id="rId7" Type="http://schemas.openxmlformats.org/officeDocument/2006/relationships/image" Target="../media/image5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8.png"/><Relationship Id="rId5" Type="http://schemas.openxmlformats.org/officeDocument/2006/relationships/image" Target="../media/image5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90.pn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3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20.png"/><Relationship Id="rId5" Type="http://schemas.openxmlformats.org/officeDocument/2006/relationships/image" Target="../media/image62.png"/><Relationship Id="rId4" Type="http://schemas.openxmlformats.org/officeDocument/2006/relationships/image" Target="../media/image300.png"/></Relationships>
</file>

<file path=ppt/slides/_rels/slide53.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8.xml"/><Relationship Id="rId7" Type="http://schemas.openxmlformats.org/officeDocument/2006/relationships/image" Target="../media/image17.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B0B33-375E-4E20-833A-33B6DEEB28C4}"/>
              </a:ext>
            </a:extLst>
          </p:cNvPr>
          <p:cNvSpPr>
            <a:spLocks noGrp="1"/>
          </p:cNvSpPr>
          <p:nvPr>
            <p:ph type="ctrTitle"/>
          </p:nvPr>
        </p:nvSpPr>
        <p:spPr/>
        <p:txBody>
          <a:bodyPr/>
          <a:lstStyle/>
          <a:p>
            <a:r>
              <a:rPr lang="en-US" dirty="0"/>
              <a:t>Non-Linearly Quantized Moment Shadow Maps</a:t>
            </a:r>
          </a:p>
        </p:txBody>
      </p:sp>
      <p:sp>
        <p:nvSpPr>
          <p:cNvPr id="3" name="Subtitle 2">
            <a:extLst>
              <a:ext uri="{FF2B5EF4-FFF2-40B4-BE49-F238E27FC236}">
                <a16:creationId xmlns:a16="http://schemas.microsoft.com/office/drawing/2014/main" id="{04529063-A360-4A36-9BF4-C864165698E7}"/>
              </a:ext>
            </a:extLst>
          </p:cNvPr>
          <p:cNvSpPr>
            <a:spLocks noGrp="1"/>
          </p:cNvSpPr>
          <p:nvPr>
            <p:ph type="subTitle" idx="1"/>
          </p:nvPr>
        </p:nvSpPr>
        <p:spPr>
          <a:xfrm>
            <a:off x="1524000" y="3602037"/>
            <a:ext cx="9144000" cy="2662575"/>
          </a:xfrm>
        </p:spPr>
        <p:txBody>
          <a:bodyPr>
            <a:normAutofit fontScale="92500" lnSpcReduction="10000"/>
          </a:bodyPr>
          <a:lstStyle/>
          <a:p>
            <a:r>
              <a:rPr lang="en-US" dirty="0"/>
              <a:t>Christoph Peters</a:t>
            </a:r>
          </a:p>
          <a:p>
            <a:endParaRPr lang="en-US" dirty="0"/>
          </a:p>
          <a:p>
            <a:endParaRPr lang="en-US" dirty="0"/>
          </a:p>
          <a:p>
            <a:endParaRPr lang="en-US" dirty="0"/>
          </a:p>
          <a:p>
            <a:r>
              <a:rPr lang="en-US" dirty="0"/>
              <a:t>2017-07-30</a:t>
            </a:r>
          </a:p>
          <a:p>
            <a:r>
              <a:rPr lang="en-US"/>
              <a:t>High-Performance </a:t>
            </a:r>
            <a:r>
              <a:rPr lang="en-US" dirty="0"/>
              <a:t>Graphics 2017</a:t>
            </a:r>
          </a:p>
        </p:txBody>
      </p:sp>
      <p:sp>
        <p:nvSpPr>
          <p:cNvPr id="4" name="Slide Number Placeholder 3">
            <a:extLst>
              <a:ext uri="{FF2B5EF4-FFF2-40B4-BE49-F238E27FC236}">
                <a16:creationId xmlns:a16="http://schemas.microsoft.com/office/drawing/2014/main" id="{3F205FCF-F5F0-48DA-B67C-9875D68FDE1C}"/>
              </a:ext>
            </a:extLst>
          </p:cNvPr>
          <p:cNvSpPr>
            <a:spLocks noGrp="1"/>
          </p:cNvSpPr>
          <p:nvPr>
            <p:ph type="sldNum" sz="quarter" idx="12"/>
          </p:nvPr>
        </p:nvSpPr>
        <p:spPr/>
        <p:txBody>
          <a:bodyPr/>
          <a:lstStyle/>
          <a:p>
            <a:fld id="{062B80E9-F998-4C2E-8963-9273FA487322}" type="slidenum">
              <a:rPr lang="en-US" smtClean="0"/>
              <a:t>1</a:t>
            </a:fld>
            <a:endParaRPr lang="en-US"/>
          </a:p>
        </p:txBody>
      </p:sp>
      <p:pic>
        <p:nvPicPr>
          <p:cNvPr id="6" name="Picture 5">
            <a:extLst>
              <a:ext uri="{FF2B5EF4-FFF2-40B4-BE49-F238E27FC236}">
                <a16:creationId xmlns:a16="http://schemas.microsoft.com/office/drawing/2014/main" id="{1F11BCCF-1918-44B0-AC1A-B15E62A36475}"/>
              </a:ext>
            </a:extLst>
          </p:cNvPr>
          <p:cNvPicPr>
            <a:picLocks noChangeAspect="1"/>
          </p:cNvPicPr>
          <p:nvPr/>
        </p:nvPicPr>
        <p:blipFill>
          <a:blip r:embed="rId3"/>
          <a:stretch>
            <a:fillRect/>
          </a:stretch>
        </p:blipFill>
        <p:spPr>
          <a:xfrm>
            <a:off x="4915010" y="4049976"/>
            <a:ext cx="2361980" cy="912532"/>
          </a:xfrm>
          <a:prstGeom prst="rect">
            <a:avLst/>
          </a:prstGeom>
        </p:spPr>
      </p:pic>
      <p:sp>
        <p:nvSpPr>
          <p:cNvPr id="5" name="TextBox 4">
            <a:extLst>
              <a:ext uri="{FF2B5EF4-FFF2-40B4-BE49-F238E27FC236}">
                <a16:creationId xmlns:a16="http://schemas.microsoft.com/office/drawing/2014/main" id="{8D9784AC-9181-48CA-9DBB-4FA982D45EA6}"/>
              </a:ext>
            </a:extLst>
          </p:cNvPr>
          <p:cNvSpPr txBox="1"/>
          <p:nvPr/>
        </p:nvSpPr>
        <p:spPr>
          <a:xfrm>
            <a:off x="2957383" y="6361666"/>
            <a:ext cx="6277233" cy="369332"/>
          </a:xfrm>
          <a:prstGeom prst="rect">
            <a:avLst/>
          </a:prstGeom>
          <a:noFill/>
        </p:spPr>
        <p:txBody>
          <a:bodyPr wrap="square" rtlCol="0">
            <a:spAutoFit/>
          </a:bodyPr>
          <a:lstStyle/>
          <a:p>
            <a:pPr algn="ctr"/>
            <a:r>
              <a:rPr lang="en-US" dirty="0"/>
              <a:t>These slides include presenter’s notes for your convenience.</a:t>
            </a:r>
          </a:p>
        </p:txBody>
      </p:sp>
    </p:spTree>
    <p:extLst>
      <p:ext uri="{BB962C8B-B14F-4D97-AF65-F5344CB8AC3E}">
        <p14:creationId xmlns:p14="http://schemas.microsoft.com/office/powerpoint/2010/main" val="994482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Bounds are often very narrow</a:t>
            </a:r>
          </a:p>
        </p:txBody>
      </p:sp>
      <p:sp>
        <p:nvSpPr>
          <p:cNvPr id="4" name="Slide Number Placeholder 3"/>
          <p:cNvSpPr>
            <a:spLocks noGrp="1"/>
          </p:cNvSpPr>
          <p:nvPr>
            <p:ph type="sldNum" sz="quarter" idx="12"/>
          </p:nvPr>
        </p:nvSpPr>
        <p:spPr/>
        <p:txBody>
          <a:bodyPr/>
          <a:lstStyle/>
          <a:p>
            <a:fld id="{062B80E9-F998-4C2E-8963-9273FA487322}" type="slidenum">
              <a:rPr lang="en-US" smtClean="0"/>
              <a:t>10</a:t>
            </a:fld>
            <a:endParaRPr lang="en-US"/>
          </a:p>
        </p:txBody>
      </p:sp>
      <p:sp>
        <p:nvSpPr>
          <p:cNvPr id="6" name="Text Placeholder 5"/>
          <p:cNvSpPr>
            <a:spLocks noGrp="1"/>
          </p:cNvSpPr>
          <p:nvPr>
            <p:ph type="body" sz="quarter" idx="14"/>
          </p:nvPr>
        </p:nvSpPr>
        <p:spPr/>
        <p:txBody>
          <a:bodyPr>
            <a:normAutofit lnSpcReduction="10000"/>
          </a:bodyPr>
          <a:lstStyle/>
          <a:p>
            <a:r>
              <a:rPr lang="en-US" dirty="0"/>
              <a:t>Shadow map</a:t>
            </a:r>
          </a:p>
        </p:txBody>
      </p:sp>
      <p:sp>
        <p:nvSpPr>
          <p:cNvPr id="7" name="Text Placeholder 6"/>
          <p:cNvSpPr>
            <a:spLocks noGrp="1"/>
          </p:cNvSpPr>
          <p:nvPr>
            <p:ph type="body" sz="quarter" idx="15"/>
          </p:nvPr>
        </p:nvSpPr>
        <p:spPr/>
        <p:txBody>
          <a:bodyPr>
            <a:normAutofit lnSpcReduction="10000"/>
          </a:bodyPr>
          <a:lstStyle/>
          <a:p>
            <a:r>
              <a:rPr lang="en-US" dirty="0"/>
              <a:t>Depth distribution</a:t>
            </a:r>
          </a:p>
        </p:txBody>
      </p:sp>
      <p:pic>
        <p:nvPicPr>
          <p:cNvPr id="9" name="Picture 8"/>
          <p:cNvPicPr>
            <a:picLocks noChangeAspect="1"/>
          </p:cNvPicPr>
          <p:nvPr/>
        </p:nvPicPr>
        <p:blipFill>
          <a:blip r:embed="rId4"/>
          <a:stretch>
            <a:fillRect/>
          </a:stretch>
        </p:blipFill>
        <p:spPr>
          <a:xfrm>
            <a:off x="5764856" y="1320633"/>
            <a:ext cx="5674226" cy="4280126"/>
          </a:xfrm>
          <a:prstGeom prst="rect">
            <a:avLst/>
          </a:prstGeom>
        </p:spPr>
      </p:pic>
      <p:pic>
        <p:nvPicPr>
          <p:cNvPr id="11" name="Picture 10"/>
          <p:cNvPicPr>
            <a:picLocks noChangeAspect="1"/>
          </p:cNvPicPr>
          <p:nvPr/>
        </p:nvPicPr>
        <p:blipFill>
          <a:blip r:embed="rId5"/>
          <a:stretch>
            <a:fillRect/>
          </a:stretch>
        </p:blipFill>
        <p:spPr>
          <a:xfrm>
            <a:off x="1102640" y="1382142"/>
            <a:ext cx="4218617" cy="4218617"/>
          </a:xfrm>
          <a:prstGeom prst="rect">
            <a:avLst/>
          </a:prstGeom>
        </p:spPr>
      </p:pic>
    </p:spTree>
    <p:custDataLst>
      <p:tags r:id="rId1"/>
    </p:custDataLst>
    <p:extLst>
      <p:ext uri="{BB962C8B-B14F-4D97-AF65-F5344CB8AC3E}">
        <p14:creationId xmlns:p14="http://schemas.microsoft.com/office/powerpoint/2010/main" val="3405386514"/>
      </p:ext>
    </p:extLst>
  </p:cSld>
  <p:clrMapOvr>
    <a:masterClrMapping/>
  </p:clrMapOvr>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Moment shadow mapping with 8x MSAA</a:t>
            </a:r>
          </a:p>
        </p:txBody>
      </p:sp>
      <p:sp>
        <p:nvSpPr>
          <p:cNvPr id="4" name="Slide Number Placeholder 3"/>
          <p:cNvSpPr>
            <a:spLocks noGrp="1"/>
          </p:cNvSpPr>
          <p:nvPr>
            <p:ph type="sldNum" sz="quarter" idx="12"/>
          </p:nvPr>
        </p:nvSpPr>
        <p:spPr/>
        <p:txBody>
          <a:bodyPr/>
          <a:lstStyle/>
          <a:p>
            <a:fld id="{062B80E9-F998-4C2E-8963-9273FA487322}" type="slidenum">
              <a:rPr lang="en-US" smtClean="0"/>
              <a:t>11</a:t>
            </a:fld>
            <a:endParaRPr lang="en-US"/>
          </a:p>
        </p:txBody>
      </p:sp>
      <p:pic>
        <p:nvPicPr>
          <p:cNvPr id="8" name="MS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19200" y="1290262"/>
            <a:ext cx="9753600" cy="4589570"/>
          </a:xfrm>
        </p:spPr>
      </p:pic>
      <p:sp>
        <p:nvSpPr>
          <p:cNvPr id="3" name="TextBox 2">
            <a:extLst>
              <a:ext uri="{FF2B5EF4-FFF2-40B4-BE49-F238E27FC236}">
                <a16:creationId xmlns:a16="http://schemas.microsoft.com/office/drawing/2014/main" id="{05D3ED5E-1CC9-49F8-8622-50A67AFCC334}"/>
              </a:ext>
            </a:extLst>
          </p:cNvPr>
          <p:cNvSpPr txBox="1"/>
          <p:nvPr/>
        </p:nvSpPr>
        <p:spPr>
          <a:xfrm>
            <a:off x="897733" y="5815588"/>
            <a:ext cx="5236305" cy="769441"/>
          </a:xfrm>
          <a:prstGeom prst="rect">
            <a:avLst/>
          </a:prstGeom>
          <a:noFill/>
        </p:spPr>
        <p:txBody>
          <a:bodyPr wrap="none" rtlCol="0">
            <a:spAutoFit/>
          </a:bodyPr>
          <a:lstStyle/>
          <a:p>
            <a:r>
              <a:rPr lang="en-US" sz="4400" dirty="0"/>
              <a:t>Moment shadow map</a:t>
            </a:r>
          </a:p>
        </p:txBody>
      </p:sp>
      <p:sp>
        <p:nvSpPr>
          <p:cNvPr id="5" name="TextBox 4">
            <a:extLst>
              <a:ext uri="{FF2B5EF4-FFF2-40B4-BE49-F238E27FC236}">
                <a16:creationId xmlns:a16="http://schemas.microsoft.com/office/drawing/2014/main" id="{40AC74DD-835E-454E-8F48-238EC6600BC7}"/>
              </a:ext>
            </a:extLst>
          </p:cNvPr>
          <p:cNvSpPr txBox="1"/>
          <p:nvPr/>
        </p:nvSpPr>
        <p:spPr>
          <a:xfrm>
            <a:off x="7907628" y="5813663"/>
            <a:ext cx="1540806" cy="769441"/>
          </a:xfrm>
          <a:prstGeom prst="rect">
            <a:avLst/>
          </a:prstGeom>
          <a:noFill/>
        </p:spPr>
        <p:txBody>
          <a:bodyPr wrap="none" rtlCol="0">
            <a:spAutoFit/>
          </a:bodyPr>
          <a:lstStyle/>
          <a:p>
            <a:r>
              <a:rPr lang="en-US" sz="4400" dirty="0"/>
              <a:t>Scene</a:t>
            </a:r>
          </a:p>
        </p:txBody>
      </p:sp>
    </p:spTree>
    <p:extLst>
      <p:ext uri="{BB962C8B-B14F-4D97-AF65-F5344CB8AC3E}">
        <p14:creationId xmlns:p14="http://schemas.microsoft.com/office/powerpoint/2010/main" val="302643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6D4736F-AF52-4526-8A06-C16330A0F3A7}"/>
              </a:ext>
            </a:extLst>
          </p:cNvPr>
          <p:cNvPicPr>
            <a:picLocks noGrp="1" noChangeAspect="1"/>
          </p:cNvPicPr>
          <p:nvPr>
            <p:ph idx="1"/>
          </p:nvPr>
        </p:nvPicPr>
        <p:blipFill>
          <a:blip r:embed="rId3"/>
          <a:stretch>
            <a:fillRect/>
          </a:stretch>
        </p:blipFill>
        <p:spPr>
          <a:xfrm>
            <a:off x="0" y="0"/>
            <a:ext cx="12191999" cy="6858000"/>
          </a:xfrm>
        </p:spPr>
      </p:pic>
      <p:sp>
        <p:nvSpPr>
          <p:cNvPr id="2" name="Title 1">
            <a:extLst>
              <a:ext uri="{FF2B5EF4-FFF2-40B4-BE49-F238E27FC236}">
                <a16:creationId xmlns:a16="http://schemas.microsoft.com/office/drawing/2014/main" id="{302C4C38-4AEA-4692-9E6F-EC060BE2CCB6}"/>
              </a:ext>
            </a:extLst>
          </p:cNvPr>
          <p:cNvSpPr>
            <a:spLocks noGrp="1"/>
          </p:cNvSpPr>
          <p:nvPr>
            <p:ph type="title"/>
          </p:nvPr>
        </p:nvSpPr>
        <p:spPr/>
        <p:txBody>
          <a:bodyPr>
            <a:normAutofit fontScale="90000"/>
          </a:bodyPr>
          <a:lstStyle/>
          <a:p>
            <a:r>
              <a:rPr lang="en-US" dirty="0"/>
              <a:t>128-bit moment shadow mapping is expensive (but good)</a:t>
            </a:r>
          </a:p>
        </p:txBody>
      </p:sp>
      <p:sp>
        <p:nvSpPr>
          <p:cNvPr id="4" name="Slide Number Placeholder 3">
            <a:extLst>
              <a:ext uri="{FF2B5EF4-FFF2-40B4-BE49-F238E27FC236}">
                <a16:creationId xmlns:a16="http://schemas.microsoft.com/office/drawing/2014/main" id="{778F3D32-2235-49A7-BFED-BB6AF33A3836}"/>
              </a:ext>
            </a:extLst>
          </p:cNvPr>
          <p:cNvSpPr>
            <a:spLocks noGrp="1"/>
          </p:cNvSpPr>
          <p:nvPr>
            <p:ph type="sldNum" sz="quarter" idx="12"/>
          </p:nvPr>
        </p:nvSpPr>
        <p:spPr/>
        <p:txBody>
          <a:bodyPr/>
          <a:lstStyle/>
          <a:p>
            <a:fld id="{062B80E9-F998-4C2E-8963-9273FA487322}" type="slidenum">
              <a:rPr lang="en-US" smtClean="0"/>
              <a:t>12</a:t>
            </a:fld>
            <a:endParaRPr lang="en-US"/>
          </a:p>
        </p:txBody>
      </p:sp>
    </p:spTree>
    <p:extLst>
      <p:ext uri="{BB962C8B-B14F-4D97-AF65-F5344CB8AC3E}">
        <p14:creationId xmlns:p14="http://schemas.microsoft.com/office/powerpoint/2010/main" val="188920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EE2F777-B60D-45F8-A0A3-A154B7E3C9C7}"/>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302C4C38-4AEA-4692-9E6F-EC060BE2CCB6}"/>
              </a:ext>
            </a:extLst>
          </p:cNvPr>
          <p:cNvSpPr>
            <a:spLocks noGrp="1"/>
          </p:cNvSpPr>
          <p:nvPr>
            <p:ph type="title"/>
          </p:nvPr>
        </p:nvSpPr>
        <p:spPr/>
        <p:txBody>
          <a:bodyPr>
            <a:normAutofit/>
          </a:bodyPr>
          <a:lstStyle/>
          <a:p>
            <a:r>
              <a:rPr lang="en-US" dirty="0"/>
              <a:t>64-bit quantization strengthens light leaking</a:t>
            </a:r>
          </a:p>
        </p:txBody>
      </p:sp>
      <p:sp>
        <p:nvSpPr>
          <p:cNvPr id="4" name="Slide Number Placeholder 3">
            <a:extLst>
              <a:ext uri="{FF2B5EF4-FFF2-40B4-BE49-F238E27FC236}">
                <a16:creationId xmlns:a16="http://schemas.microsoft.com/office/drawing/2014/main" id="{778F3D32-2235-49A7-BFED-BB6AF33A3836}"/>
              </a:ext>
            </a:extLst>
          </p:cNvPr>
          <p:cNvSpPr>
            <a:spLocks noGrp="1"/>
          </p:cNvSpPr>
          <p:nvPr>
            <p:ph type="sldNum" sz="quarter" idx="12"/>
          </p:nvPr>
        </p:nvSpPr>
        <p:spPr/>
        <p:txBody>
          <a:bodyPr/>
          <a:lstStyle/>
          <a:p>
            <a:fld id="{062B80E9-F998-4C2E-8963-9273FA487322}" type="slidenum">
              <a:rPr lang="en-US" smtClean="0"/>
              <a:t>13</a:t>
            </a:fld>
            <a:endParaRPr lang="en-US"/>
          </a:p>
        </p:txBody>
      </p:sp>
      <p:sp>
        <p:nvSpPr>
          <p:cNvPr id="3" name="TextBox 2">
            <a:extLst>
              <a:ext uri="{FF2B5EF4-FFF2-40B4-BE49-F238E27FC236}">
                <a16:creationId xmlns:a16="http://schemas.microsoft.com/office/drawing/2014/main" id="{6841D866-19DB-443F-A694-8690DAE94B4C}"/>
              </a:ext>
            </a:extLst>
          </p:cNvPr>
          <p:cNvSpPr txBox="1"/>
          <p:nvPr/>
        </p:nvSpPr>
        <p:spPr>
          <a:xfrm>
            <a:off x="-97276" y="3669742"/>
            <a:ext cx="4658006" cy="707886"/>
          </a:xfrm>
          <a:prstGeom prst="rect">
            <a:avLst/>
          </a:prstGeom>
          <a:noFill/>
        </p:spPr>
        <p:txBody>
          <a:bodyPr wrap="none" rtlCol="0">
            <a:spAutoFit/>
          </a:bodyPr>
          <a:lstStyle/>
          <a:p>
            <a:r>
              <a:rPr lang="en-US" sz="4000" dirty="0">
                <a:ln w="12700">
                  <a:solidFill>
                    <a:schemeClr val="tx1"/>
                  </a:solidFill>
                </a:ln>
                <a:solidFill>
                  <a:schemeClr val="accent2"/>
                </a:solidFill>
              </a:rPr>
              <a:t>Difference to 128 bits</a:t>
            </a:r>
          </a:p>
        </p:txBody>
      </p:sp>
    </p:spTree>
    <p:extLst>
      <p:ext uri="{BB962C8B-B14F-4D97-AF65-F5344CB8AC3E}">
        <p14:creationId xmlns:p14="http://schemas.microsoft.com/office/powerpoint/2010/main" val="619697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D41DCA8-B448-4FE0-9898-CBEA7C365EC8}"/>
              </a:ext>
            </a:extLst>
          </p:cNvPr>
          <p:cNvPicPr>
            <a:picLocks noGrp="1" noChangeAspect="1"/>
          </p:cNvPicPr>
          <p:nvPr>
            <p:ph idx="1"/>
          </p:nvPr>
        </p:nvPicPr>
        <p:blipFill>
          <a:blip r:embed="rId3"/>
          <a:stretch>
            <a:fillRect/>
          </a:stretch>
        </p:blipFill>
        <p:spPr>
          <a:xfrm>
            <a:off x="0" y="0"/>
            <a:ext cx="12192000" cy="6858000"/>
          </a:xfrm>
        </p:spPr>
      </p:pic>
      <p:sp>
        <p:nvSpPr>
          <p:cNvPr id="3" name="Title 2">
            <a:extLst>
              <a:ext uri="{FF2B5EF4-FFF2-40B4-BE49-F238E27FC236}">
                <a16:creationId xmlns:a16="http://schemas.microsoft.com/office/drawing/2014/main" id="{F85897C0-6837-4228-8BC2-E888BE85CA5A}"/>
              </a:ext>
            </a:extLst>
          </p:cNvPr>
          <p:cNvSpPr>
            <a:spLocks noGrp="1"/>
          </p:cNvSpPr>
          <p:nvPr>
            <p:ph type="title"/>
          </p:nvPr>
        </p:nvSpPr>
        <p:spPr/>
        <p:txBody>
          <a:bodyPr>
            <a:normAutofit/>
          </a:bodyPr>
          <a:lstStyle/>
          <a:p>
            <a:r>
              <a:rPr lang="en-US" dirty="0"/>
              <a:t>Non-linear 32-bit quantization does not </a:t>
            </a:r>
            <a:r>
              <a:rPr lang="en-US" dirty="0">
                <a:sym typeface="Wingdings" panose="05000000000000000000" pitchFamily="2" charset="2"/>
              </a:rPr>
              <a:t></a:t>
            </a:r>
            <a:endParaRPr lang="en-US" dirty="0"/>
          </a:p>
        </p:txBody>
      </p:sp>
      <p:sp>
        <p:nvSpPr>
          <p:cNvPr id="4" name="Slide Number Placeholder 3">
            <a:extLst>
              <a:ext uri="{FF2B5EF4-FFF2-40B4-BE49-F238E27FC236}">
                <a16:creationId xmlns:a16="http://schemas.microsoft.com/office/drawing/2014/main" id="{F32AE21B-A910-4086-895B-623CFB71B744}"/>
              </a:ext>
            </a:extLst>
          </p:cNvPr>
          <p:cNvSpPr>
            <a:spLocks noGrp="1"/>
          </p:cNvSpPr>
          <p:nvPr>
            <p:ph type="sldNum" sz="quarter" idx="12"/>
          </p:nvPr>
        </p:nvSpPr>
        <p:spPr/>
        <p:txBody>
          <a:bodyPr/>
          <a:lstStyle/>
          <a:p>
            <a:fld id="{062B80E9-F998-4C2E-8963-9273FA487322}" type="slidenum">
              <a:rPr lang="en-US" smtClean="0"/>
              <a:t>14</a:t>
            </a:fld>
            <a:endParaRPr lang="en-US"/>
          </a:p>
        </p:txBody>
      </p:sp>
      <p:sp>
        <p:nvSpPr>
          <p:cNvPr id="5" name="TextBox 4">
            <a:extLst>
              <a:ext uri="{FF2B5EF4-FFF2-40B4-BE49-F238E27FC236}">
                <a16:creationId xmlns:a16="http://schemas.microsoft.com/office/drawing/2014/main" id="{49B3E11E-0736-4C59-AF37-E116365B90DF}"/>
              </a:ext>
            </a:extLst>
          </p:cNvPr>
          <p:cNvSpPr txBox="1"/>
          <p:nvPr/>
        </p:nvSpPr>
        <p:spPr>
          <a:xfrm>
            <a:off x="-97276" y="3669742"/>
            <a:ext cx="4658006" cy="707886"/>
          </a:xfrm>
          <a:prstGeom prst="rect">
            <a:avLst/>
          </a:prstGeom>
          <a:noFill/>
        </p:spPr>
        <p:txBody>
          <a:bodyPr wrap="none" rtlCol="0">
            <a:spAutoFit/>
          </a:bodyPr>
          <a:lstStyle/>
          <a:p>
            <a:r>
              <a:rPr lang="en-US" sz="4000" dirty="0">
                <a:ln w="12700">
                  <a:solidFill>
                    <a:schemeClr val="tx1"/>
                  </a:solidFill>
                </a:ln>
                <a:solidFill>
                  <a:schemeClr val="accent2"/>
                </a:solidFill>
              </a:rPr>
              <a:t>Difference to 128 bits</a:t>
            </a:r>
          </a:p>
        </p:txBody>
      </p:sp>
    </p:spTree>
    <p:extLst>
      <p:ext uri="{BB962C8B-B14F-4D97-AF65-F5344CB8AC3E}">
        <p14:creationId xmlns:p14="http://schemas.microsoft.com/office/powerpoint/2010/main" val="522437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7DE207-EC7C-41F1-A6B2-66378EB46FB0}"/>
              </a:ext>
            </a:extLst>
          </p:cNvPr>
          <p:cNvSpPr>
            <a:spLocks noGrp="1"/>
          </p:cNvSpPr>
          <p:nvPr>
            <p:ph type="title"/>
          </p:nvPr>
        </p:nvSpPr>
        <p:spPr/>
        <p:txBody>
          <a:bodyPr/>
          <a:lstStyle/>
          <a:p>
            <a:r>
              <a:rPr lang="en-US" dirty="0"/>
              <a:t>Outline</a:t>
            </a:r>
          </a:p>
        </p:txBody>
      </p:sp>
      <p:sp>
        <p:nvSpPr>
          <p:cNvPr id="6" name="Content Placeholder 5">
            <a:extLst>
              <a:ext uri="{FF2B5EF4-FFF2-40B4-BE49-F238E27FC236}">
                <a16:creationId xmlns:a16="http://schemas.microsoft.com/office/drawing/2014/main" id="{D072771D-11EC-49EA-94E4-F702EB7CDEAD}"/>
              </a:ext>
            </a:extLst>
          </p:cNvPr>
          <p:cNvSpPr>
            <a:spLocks noGrp="1"/>
          </p:cNvSpPr>
          <p:nvPr>
            <p:ph idx="1"/>
          </p:nvPr>
        </p:nvSpPr>
        <p:spPr/>
        <p:txBody>
          <a:bodyPr/>
          <a:lstStyle/>
          <a:p>
            <a:r>
              <a:rPr lang="en-US" dirty="0"/>
              <a:t>Non-linear quantization,</a:t>
            </a:r>
          </a:p>
          <a:p>
            <a:endParaRPr lang="en-US" dirty="0"/>
          </a:p>
          <a:p>
            <a:r>
              <a:rPr lang="en-US" dirty="0"/>
              <a:t>Fast filtering,</a:t>
            </a:r>
          </a:p>
          <a:p>
            <a:endParaRPr lang="en-US" dirty="0"/>
          </a:p>
          <a:p>
            <a:r>
              <a:rPr lang="en-US" dirty="0"/>
              <a:t>Bilinear interpolation.</a:t>
            </a:r>
          </a:p>
        </p:txBody>
      </p:sp>
      <p:sp>
        <p:nvSpPr>
          <p:cNvPr id="4" name="Slide Number Placeholder 3">
            <a:extLst>
              <a:ext uri="{FF2B5EF4-FFF2-40B4-BE49-F238E27FC236}">
                <a16:creationId xmlns:a16="http://schemas.microsoft.com/office/drawing/2014/main" id="{C439DFD6-F01E-4950-B3C8-649E1FBCC407}"/>
              </a:ext>
            </a:extLst>
          </p:cNvPr>
          <p:cNvSpPr>
            <a:spLocks noGrp="1"/>
          </p:cNvSpPr>
          <p:nvPr>
            <p:ph type="sldNum" sz="quarter" idx="12"/>
          </p:nvPr>
        </p:nvSpPr>
        <p:spPr/>
        <p:txBody>
          <a:bodyPr/>
          <a:lstStyle/>
          <a:p>
            <a:fld id="{062B80E9-F998-4C2E-8963-9273FA487322}" type="slidenum">
              <a:rPr lang="en-US" smtClean="0"/>
              <a:t>15</a:t>
            </a:fld>
            <a:endParaRPr lang="en-US"/>
          </a:p>
        </p:txBody>
      </p:sp>
    </p:spTree>
    <p:extLst>
      <p:ext uri="{BB962C8B-B14F-4D97-AF65-F5344CB8AC3E}">
        <p14:creationId xmlns:p14="http://schemas.microsoft.com/office/powerpoint/2010/main" val="4219918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EFD5DE-3237-4D85-86B4-99D036B7253E}"/>
              </a:ext>
            </a:extLst>
          </p:cNvPr>
          <p:cNvSpPr>
            <a:spLocks noGrp="1"/>
          </p:cNvSpPr>
          <p:nvPr>
            <p:ph type="title"/>
          </p:nvPr>
        </p:nvSpPr>
        <p:spPr/>
        <p:txBody>
          <a:bodyPr/>
          <a:lstStyle/>
          <a:p>
            <a:r>
              <a:rPr lang="en-US" dirty="0"/>
              <a:t>Non-linearly quantized </a:t>
            </a:r>
            <a:br>
              <a:rPr lang="en-US" dirty="0"/>
            </a:br>
            <a:r>
              <a:rPr lang="en-US" dirty="0"/>
              <a:t>moment shadow maps</a:t>
            </a:r>
          </a:p>
        </p:txBody>
      </p:sp>
      <p:sp>
        <p:nvSpPr>
          <p:cNvPr id="6" name="Text Placeholder 5">
            <a:extLst>
              <a:ext uri="{FF2B5EF4-FFF2-40B4-BE49-F238E27FC236}">
                <a16:creationId xmlns:a16="http://schemas.microsoft.com/office/drawing/2014/main" id="{0DD24DF6-8DD0-43C9-A1F7-4D792D09A8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FA01B9-9298-450A-83E2-E19220BC94C1}"/>
              </a:ext>
            </a:extLst>
          </p:cNvPr>
          <p:cNvSpPr>
            <a:spLocks noGrp="1"/>
          </p:cNvSpPr>
          <p:nvPr>
            <p:ph type="sldNum" sz="quarter" idx="12"/>
          </p:nvPr>
        </p:nvSpPr>
        <p:spPr/>
        <p:txBody>
          <a:bodyPr/>
          <a:lstStyle/>
          <a:p>
            <a:fld id="{062B80E9-F998-4C2E-8963-9273FA487322}" type="slidenum">
              <a:rPr lang="en-US" smtClean="0"/>
              <a:t>16</a:t>
            </a:fld>
            <a:endParaRPr lang="en-US"/>
          </a:p>
        </p:txBody>
      </p:sp>
    </p:spTree>
    <p:extLst>
      <p:ext uri="{BB962C8B-B14F-4D97-AF65-F5344CB8AC3E}">
        <p14:creationId xmlns:p14="http://schemas.microsoft.com/office/powerpoint/2010/main" val="149215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A696FA-8849-464C-B567-E8E31580FE0E}"/>
              </a:ext>
            </a:extLst>
          </p:cNvPr>
          <p:cNvSpPr>
            <a:spLocks noGrp="1"/>
          </p:cNvSpPr>
          <p:nvPr>
            <p:ph type="title"/>
          </p:nvPr>
        </p:nvSpPr>
        <p:spPr/>
        <p:txBody>
          <a:bodyPr>
            <a:normAutofit fontScale="90000"/>
          </a:bodyPr>
          <a:lstStyle/>
          <a:p>
            <a:r>
              <a:rPr lang="en-US" dirty="0"/>
              <a:t>A non-linear representation of moments</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2268ABFD-38CD-4F78-82AB-83B319EB08AA}"/>
                  </a:ext>
                </a:extLst>
              </p:cNvPr>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d>
                        <m:dPr>
                          <m:ctrlPr>
                            <a:rPr lang="en-US" sz="5400" i="1" smtClean="0">
                              <a:latin typeface="Cambria Math" panose="02040503050406030204" pitchFamily="18" charset="0"/>
                            </a:rPr>
                          </m:ctrlPr>
                        </m:dPr>
                        <m:e>
                          <m:m>
                            <m:mPr>
                              <m:mcs>
                                <m:mc>
                                  <m:mcPr>
                                    <m:count m:val="1"/>
                                    <m:mcJc m:val="center"/>
                                  </m:mcPr>
                                </m:mc>
                              </m:mcs>
                              <m:ctrlPr>
                                <a:rPr lang="en-US" sz="5400" i="1">
                                  <a:latin typeface="Cambria Math" panose="02040503050406030204" pitchFamily="18" charset="0"/>
                                </a:rPr>
                              </m:ctrlPr>
                            </m:mPr>
                            <m:mr>
                              <m:e>
                                <m:sSub>
                                  <m:sSubPr>
                                    <m:ctrlPr>
                                      <a:rPr lang="en-US" sz="5400" i="1">
                                        <a:solidFill>
                                          <a:srgbClr val="FF0000"/>
                                        </a:solidFill>
                                        <a:latin typeface="Cambria Math" panose="02040503050406030204" pitchFamily="18" charset="0"/>
                                      </a:rPr>
                                    </m:ctrlPr>
                                  </m:sSubPr>
                                  <m:e>
                                    <m:r>
                                      <a:rPr lang="en-US" sz="5400" i="1">
                                        <a:solidFill>
                                          <a:srgbClr val="FF0000"/>
                                        </a:solidFill>
                                        <a:latin typeface="Cambria Math" panose="02040503050406030204" pitchFamily="18" charset="0"/>
                                      </a:rPr>
                                      <m:t>𝑏</m:t>
                                    </m:r>
                                  </m:e>
                                  <m:sub>
                                    <m:r>
                                      <a:rPr lang="en-US" sz="5400" i="1">
                                        <a:solidFill>
                                          <a:srgbClr val="FF0000"/>
                                        </a:solidFill>
                                        <a:latin typeface="Cambria Math" panose="02040503050406030204" pitchFamily="18" charset="0"/>
                                      </a:rPr>
                                      <m:t>1</m:t>
                                    </m:r>
                                  </m:sub>
                                </m:sSub>
                              </m:e>
                            </m:mr>
                            <m:mr>
                              <m:e>
                                <m:sSub>
                                  <m:sSubPr>
                                    <m:ctrlPr>
                                      <a:rPr lang="en-US" sz="5400" i="1">
                                        <a:solidFill>
                                          <a:srgbClr val="00B050"/>
                                        </a:solidFill>
                                        <a:latin typeface="Cambria Math" panose="02040503050406030204" pitchFamily="18" charset="0"/>
                                      </a:rPr>
                                    </m:ctrlPr>
                                  </m:sSubPr>
                                  <m:e>
                                    <m:r>
                                      <a:rPr lang="en-US" sz="5400" i="1">
                                        <a:solidFill>
                                          <a:srgbClr val="00B050"/>
                                        </a:solidFill>
                                        <a:latin typeface="Cambria Math" panose="02040503050406030204" pitchFamily="18" charset="0"/>
                                      </a:rPr>
                                      <m:t>𝑏</m:t>
                                    </m:r>
                                  </m:e>
                                  <m:sub>
                                    <m:r>
                                      <a:rPr lang="en-US" sz="5400" i="1">
                                        <a:solidFill>
                                          <a:srgbClr val="00B050"/>
                                        </a:solidFill>
                                        <a:latin typeface="Cambria Math" panose="02040503050406030204" pitchFamily="18" charset="0"/>
                                      </a:rPr>
                                      <m:t>2</m:t>
                                    </m:r>
                                  </m:sub>
                                </m:sSub>
                              </m:e>
                            </m:mr>
                            <m:mr>
                              <m:e>
                                <m:sSub>
                                  <m:sSubPr>
                                    <m:ctrlPr>
                                      <a:rPr lang="en-US" sz="5400" i="1">
                                        <a:solidFill>
                                          <a:srgbClr val="0070C0"/>
                                        </a:solidFill>
                                        <a:latin typeface="Cambria Math" panose="02040503050406030204" pitchFamily="18" charset="0"/>
                                      </a:rPr>
                                    </m:ctrlPr>
                                  </m:sSubPr>
                                  <m:e>
                                    <m:r>
                                      <a:rPr lang="en-US" sz="5400" i="1">
                                        <a:solidFill>
                                          <a:srgbClr val="0070C0"/>
                                        </a:solidFill>
                                        <a:latin typeface="Cambria Math" panose="02040503050406030204" pitchFamily="18" charset="0"/>
                                      </a:rPr>
                                      <m:t>𝑏</m:t>
                                    </m:r>
                                  </m:e>
                                  <m:sub>
                                    <m:r>
                                      <a:rPr lang="en-US" sz="5400" i="1">
                                        <a:solidFill>
                                          <a:srgbClr val="0070C0"/>
                                        </a:solidFill>
                                        <a:latin typeface="Cambria Math" panose="02040503050406030204" pitchFamily="18" charset="0"/>
                                      </a:rPr>
                                      <m:t>3</m:t>
                                    </m:r>
                                  </m:sub>
                                </m:sSub>
                              </m:e>
                            </m:mr>
                            <m:mr>
                              <m:e>
                                <m:sSub>
                                  <m:sSubPr>
                                    <m:ctrlPr>
                                      <a:rPr lang="en-US" sz="5400" i="1">
                                        <a:solidFill>
                                          <a:srgbClr val="4D4D4D"/>
                                        </a:solidFill>
                                        <a:latin typeface="Cambria Math" panose="02040503050406030204" pitchFamily="18" charset="0"/>
                                      </a:rPr>
                                    </m:ctrlPr>
                                  </m:sSubPr>
                                  <m:e>
                                    <m:r>
                                      <a:rPr lang="en-US" sz="5400" i="1">
                                        <a:solidFill>
                                          <a:srgbClr val="4D4D4D"/>
                                        </a:solidFill>
                                        <a:latin typeface="Cambria Math" panose="02040503050406030204" pitchFamily="18" charset="0"/>
                                      </a:rPr>
                                      <m:t>𝑏</m:t>
                                    </m:r>
                                  </m:e>
                                  <m:sub>
                                    <m:r>
                                      <a:rPr lang="en-US" sz="5400" i="1">
                                        <a:solidFill>
                                          <a:srgbClr val="4D4D4D"/>
                                        </a:solidFill>
                                        <a:latin typeface="Cambria Math" panose="02040503050406030204" pitchFamily="18" charset="0"/>
                                      </a:rPr>
                                      <m:t>4</m:t>
                                    </m:r>
                                  </m:sub>
                                </m:sSub>
                              </m:e>
                            </m:mr>
                          </m:m>
                        </m:e>
                      </m:d>
                      <m:r>
                        <a:rPr lang="en-US" sz="5400" b="0" i="1" smtClean="0">
                          <a:solidFill>
                            <a:srgbClr val="4D4D4D"/>
                          </a:solidFill>
                          <a:latin typeface="Cambria Math" panose="02040503050406030204" pitchFamily="18" charset="0"/>
                        </a:rPr>
                        <m:t>           </m:t>
                      </m:r>
                      <m:r>
                        <a:rPr lang="en-US" sz="5400" b="0" i="1" smtClean="0">
                          <a:solidFill>
                            <a:srgbClr val="4D4D4D"/>
                          </a:solidFill>
                          <a:latin typeface="Cambria Math" panose="02040503050406030204" pitchFamily="18" charset="0"/>
                          <a:ea typeface="Cambria Math" panose="02040503050406030204" pitchFamily="18" charset="0"/>
                        </a:rPr>
                        <m:t>         </m:t>
                      </m:r>
                      <m:r>
                        <a:rPr lang="en-US" sz="5400" b="0" i="1" smtClean="0">
                          <a:solidFill>
                            <a:srgbClr val="4D4D4D"/>
                          </a:solidFill>
                          <a:latin typeface="Cambria Math" panose="02040503050406030204" pitchFamily="18" charset="0"/>
                        </a:rPr>
                        <m:t>        </m:t>
                      </m:r>
                      <m:d>
                        <m:dPr>
                          <m:ctrlPr>
                            <a:rPr lang="en-US" sz="5400" i="1">
                              <a:latin typeface="Cambria Math" panose="02040503050406030204" pitchFamily="18" charset="0"/>
                            </a:rPr>
                          </m:ctrlPr>
                        </m:dPr>
                        <m:e>
                          <m:m>
                            <m:mPr>
                              <m:mcs>
                                <m:mc>
                                  <m:mcPr>
                                    <m:count m:val="1"/>
                                    <m:mcJc m:val="center"/>
                                  </m:mcPr>
                                </m:mc>
                              </m:mcs>
                              <m:ctrlPr>
                                <a:rPr lang="en-US" sz="5400" i="1">
                                  <a:latin typeface="Cambria Math" panose="02040503050406030204" pitchFamily="18" charset="0"/>
                                </a:rPr>
                              </m:ctrlPr>
                            </m:mPr>
                            <m:mr>
                              <m:e>
                                <m:sSub>
                                  <m:sSubPr>
                                    <m:ctrlPr>
                                      <a:rPr lang="en-US" sz="5400" b="0" i="1" smtClean="0">
                                        <a:solidFill>
                                          <a:schemeClr val="accent1"/>
                                        </a:solidFill>
                                        <a:latin typeface="Cambria Math" panose="02040503050406030204" pitchFamily="18" charset="0"/>
                                      </a:rPr>
                                    </m:ctrlPr>
                                  </m:sSubPr>
                                  <m:e>
                                    <m:r>
                                      <a:rPr lang="en-US" sz="5400" b="0" i="1" smtClean="0">
                                        <a:solidFill>
                                          <a:schemeClr val="accent1"/>
                                        </a:solidFill>
                                        <a:latin typeface="Cambria Math" panose="02040503050406030204" pitchFamily="18" charset="0"/>
                                      </a:rPr>
                                      <m:t>𝑦</m:t>
                                    </m:r>
                                  </m:e>
                                  <m:sub>
                                    <m:r>
                                      <a:rPr lang="en-US" sz="5400" b="0" i="1" smtClean="0">
                                        <a:solidFill>
                                          <a:schemeClr val="accent1"/>
                                        </a:solidFill>
                                        <a:latin typeface="Cambria Math" panose="02040503050406030204" pitchFamily="18" charset="0"/>
                                      </a:rPr>
                                      <m:t>1</m:t>
                                    </m:r>
                                  </m:sub>
                                </m:sSub>
                              </m:e>
                            </m:mr>
                            <m:mr>
                              <m:e>
                                <m:sSub>
                                  <m:sSubPr>
                                    <m:ctrlPr>
                                      <a:rPr lang="en-US" sz="5400" b="0" i="1" smtClean="0">
                                        <a:solidFill>
                                          <a:schemeClr val="accent2"/>
                                        </a:solidFill>
                                        <a:latin typeface="Cambria Math" panose="02040503050406030204" pitchFamily="18" charset="0"/>
                                      </a:rPr>
                                    </m:ctrlPr>
                                  </m:sSubPr>
                                  <m:e>
                                    <m:r>
                                      <a:rPr lang="en-US" sz="5400" b="0" i="1" smtClean="0">
                                        <a:solidFill>
                                          <a:schemeClr val="accent2"/>
                                        </a:solidFill>
                                        <a:latin typeface="Cambria Math" panose="02040503050406030204" pitchFamily="18" charset="0"/>
                                      </a:rPr>
                                      <m:t>𝑦</m:t>
                                    </m:r>
                                  </m:e>
                                  <m:sub>
                                    <m:r>
                                      <a:rPr lang="en-US" sz="5400" b="0" i="1" smtClean="0">
                                        <a:solidFill>
                                          <a:schemeClr val="accent2"/>
                                        </a:solidFill>
                                        <a:latin typeface="Cambria Math" panose="02040503050406030204" pitchFamily="18" charset="0"/>
                                      </a:rPr>
                                      <m:t>2</m:t>
                                    </m:r>
                                  </m:sub>
                                </m:sSub>
                              </m:e>
                            </m:mr>
                            <m:mr>
                              <m:e>
                                <m:sSub>
                                  <m:sSubPr>
                                    <m:ctrlPr>
                                      <a:rPr lang="en-US" sz="5400" b="0" i="1" smtClean="0">
                                        <a:solidFill>
                                          <a:schemeClr val="accent6"/>
                                        </a:solidFill>
                                        <a:latin typeface="Cambria Math" panose="02040503050406030204" pitchFamily="18" charset="0"/>
                                      </a:rPr>
                                    </m:ctrlPr>
                                  </m:sSubPr>
                                  <m:e>
                                    <m:r>
                                      <a:rPr lang="en-US" sz="5400" b="0" i="1" smtClean="0">
                                        <a:solidFill>
                                          <a:schemeClr val="accent6"/>
                                        </a:solidFill>
                                        <a:latin typeface="Cambria Math" panose="02040503050406030204" pitchFamily="18" charset="0"/>
                                      </a:rPr>
                                      <m:t>𝑣</m:t>
                                    </m:r>
                                  </m:e>
                                  <m:sub>
                                    <m:r>
                                      <a:rPr lang="en-US" sz="5400" b="0" i="1" smtClean="0">
                                        <a:solidFill>
                                          <a:schemeClr val="accent6"/>
                                        </a:solidFill>
                                        <a:latin typeface="Cambria Math" panose="02040503050406030204" pitchFamily="18" charset="0"/>
                                      </a:rPr>
                                      <m:t>2</m:t>
                                    </m:r>
                                  </m:sub>
                                </m:sSub>
                              </m:e>
                            </m:mr>
                            <m:mr>
                              <m:e>
                                <m:sSub>
                                  <m:sSubPr>
                                    <m:ctrlPr>
                                      <a:rPr lang="en-US" sz="5400" b="0" i="1" smtClean="0">
                                        <a:solidFill>
                                          <a:schemeClr val="accent4"/>
                                        </a:solidFill>
                                        <a:latin typeface="Cambria Math" panose="02040503050406030204" pitchFamily="18" charset="0"/>
                                      </a:rPr>
                                    </m:ctrlPr>
                                  </m:sSubPr>
                                  <m:e>
                                    <m:r>
                                      <a:rPr lang="en-US" sz="5400" b="0" i="1" smtClean="0">
                                        <a:solidFill>
                                          <a:schemeClr val="accent4"/>
                                        </a:solidFill>
                                        <a:latin typeface="Cambria Math" panose="02040503050406030204" pitchFamily="18" charset="0"/>
                                      </a:rPr>
                                      <m:t>𝜉</m:t>
                                    </m:r>
                                  </m:e>
                                  <m:sub>
                                    <m:r>
                                      <a:rPr lang="en-US" sz="5400" b="0" i="1" smtClean="0">
                                        <a:solidFill>
                                          <a:schemeClr val="accent4"/>
                                        </a:solidFill>
                                        <a:latin typeface="Cambria Math" panose="02040503050406030204" pitchFamily="18" charset="0"/>
                                      </a:rPr>
                                      <m:t>4</m:t>
                                    </m:r>
                                  </m:sub>
                                </m:sSub>
                              </m:e>
                            </m:mr>
                          </m:m>
                        </m:e>
                      </m:d>
                    </m:oMath>
                  </m:oMathPara>
                </a14:m>
                <a:endParaRPr lang="en-US" sz="5400" dirty="0"/>
              </a:p>
            </p:txBody>
          </p:sp>
        </mc:Choice>
        <mc:Fallback xmlns="">
          <p:sp>
            <p:nvSpPr>
              <p:cNvPr id="8" name="Content Placeholder 7">
                <a:extLst>
                  <a:ext uri="{FF2B5EF4-FFF2-40B4-BE49-F238E27FC236}">
                    <a16:creationId xmlns:a16="http://schemas.microsoft.com/office/drawing/2014/main" id="{2268ABFD-38CD-4F78-82AB-83B319EB08AA}"/>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BBC1DD3-9E47-4E57-8BE9-724B9BB8BBA5}"/>
              </a:ext>
            </a:extLst>
          </p:cNvPr>
          <p:cNvSpPr>
            <a:spLocks noGrp="1"/>
          </p:cNvSpPr>
          <p:nvPr>
            <p:ph type="sldNum" sz="quarter" idx="12"/>
          </p:nvPr>
        </p:nvSpPr>
        <p:spPr/>
        <p:txBody>
          <a:bodyPr/>
          <a:lstStyle/>
          <a:p>
            <a:fld id="{062B80E9-F998-4C2E-8963-9273FA487322}" type="slidenum">
              <a:rPr lang="en-US" smtClean="0"/>
              <a:t>17</a:t>
            </a:fld>
            <a:endParaRPr lang="en-US" dirty="0"/>
          </a:p>
        </p:txBody>
      </p:sp>
      <p:sp>
        <p:nvSpPr>
          <p:cNvPr id="9" name="TextBox 8">
            <a:extLst>
              <a:ext uri="{FF2B5EF4-FFF2-40B4-BE49-F238E27FC236}">
                <a16:creationId xmlns:a16="http://schemas.microsoft.com/office/drawing/2014/main" id="{4659AA3D-0F88-4C10-9F9E-673522EB4844}"/>
              </a:ext>
            </a:extLst>
          </p:cNvPr>
          <p:cNvSpPr txBox="1"/>
          <p:nvPr/>
        </p:nvSpPr>
        <p:spPr>
          <a:xfrm>
            <a:off x="1334959" y="4792710"/>
            <a:ext cx="3753976" cy="1446550"/>
          </a:xfrm>
          <a:prstGeom prst="rect">
            <a:avLst/>
          </a:prstGeom>
          <a:noFill/>
        </p:spPr>
        <p:txBody>
          <a:bodyPr wrap="none" rtlCol="0">
            <a:spAutoFit/>
          </a:bodyPr>
          <a:lstStyle/>
          <a:p>
            <a:pPr algn="ctr"/>
            <a:r>
              <a:rPr lang="en-US" sz="4400" dirty="0"/>
              <a:t>Vulnerable to </a:t>
            </a:r>
            <a:br>
              <a:rPr lang="en-US" sz="4400" dirty="0"/>
            </a:br>
            <a:r>
              <a:rPr lang="en-US" sz="4400" dirty="0"/>
              <a:t>rounding errors</a:t>
            </a:r>
          </a:p>
        </p:txBody>
      </p:sp>
      <p:sp>
        <p:nvSpPr>
          <p:cNvPr id="10" name="TextBox 9">
            <a:extLst>
              <a:ext uri="{FF2B5EF4-FFF2-40B4-BE49-F238E27FC236}">
                <a16:creationId xmlns:a16="http://schemas.microsoft.com/office/drawing/2014/main" id="{99D21D2E-A6FC-421B-8E8C-303632ED679A}"/>
              </a:ext>
            </a:extLst>
          </p:cNvPr>
          <p:cNvSpPr txBox="1"/>
          <p:nvPr/>
        </p:nvSpPr>
        <p:spPr>
          <a:xfrm>
            <a:off x="7294842" y="4792710"/>
            <a:ext cx="3753976" cy="1446550"/>
          </a:xfrm>
          <a:prstGeom prst="rect">
            <a:avLst/>
          </a:prstGeom>
          <a:noFill/>
        </p:spPr>
        <p:txBody>
          <a:bodyPr wrap="none" rtlCol="0">
            <a:spAutoFit/>
          </a:bodyPr>
          <a:lstStyle/>
          <a:p>
            <a:pPr algn="ctr"/>
            <a:r>
              <a:rPr lang="en-US" sz="4400" dirty="0"/>
              <a:t>Robust to </a:t>
            </a:r>
            <a:br>
              <a:rPr lang="en-US" sz="4400" dirty="0"/>
            </a:br>
            <a:r>
              <a:rPr lang="en-US" sz="4400" dirty="0"/>
              <a:t>rounding errors</a:t>
            </a:r>
          </a:p>
        </p:txBody>
      </p:sp>
      <p:cxnSp>
        <p:nvCxnSpPr>
          <p:cNvPr id="12" name="Straight Arrow Connector 11">
            <a:extLst>
              <a:ext uri="{FF2B5EF4-FFF2-40B4-BE49-F238E27FC236}">
                <a16:creationId xmlns:a16="http://schemas.microsoft.com/office/drawing/2014/main" id="{E3CE9E5F-C21A-4A8E-A85A-6B4D074B12EC}"/>
              </a:ext>
            </a:extLst>
          </p:cNvPr>
          <p:cNvCxnSpPr>
            <a:cxnSpLocks/>
          </p:cNvCxnSpPr>
          <p:nvPr/>
        </p:nvCxnSpPr>
        <p:spPr>
          <a:xfrm>
            <a:off x="4201376" y="3161489"/>
            <a:ext cx="3829942"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23E930-0DF8-4B5A-8E14-ADC17A00A0DE}"/>
              </a:ext>
            </a:extLst>
          </p:cNvPr>
          <p:cNvCxnSpPr/>
          <p:nvPr/>
        </p:nvCxnSpPr>
        <p:spPr>
          <a:xfrm>
            <a:off x="4201376" y="3005846"/>
            <a:ext cx="0" cy="3112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BE47EC4-0CD7-473F-978B-73B1DE91363B}"/>
              </a:ext>
            </a:extLst>
          </p:cNvPr>
          <p:cNvSpPr txBox="1"/>
          <p:nvPr/>
        </p:nvSpPr>
        <p:spPr>
          <a:xfrm>
            <a:off x="4157836" y="2198530"/>
            <a:ext cx="3767378" cy="769441"/>
          </a:xfrm>
          <a:prstGeom prst="rect">
            <a:avLst/>
          </a:prstGeom>
          <a:noFill/>
        </p:spPr>
        <p:txBody>
          <a:bodyPr wrap="none" rtlCol="0">
            <a:spAutoFit/>
          </a:bodyPr>
          <a:lstStyle/>
          <a:p>
            <a:pPr algn="ctr"/>
            <a:r>
              <a:rPr lang="en-US" sz="4400" dirty="0"/>
              <a:t>Non-linear map</a:t>
            </a:r>
          </a:p>
        </p:txBody>
      </p:sp>
    </p:spTree>
    <p:extLst>
      <p:ext uri="{BB962C8B-B14F-4D97-AF65-F5344CB8AC3E}">
        <p14:creationId xmlns:p14="http://schemas.microsoft.com/office/powerpoint/2010/main" val="845091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A760F-81C0-4847-951F-9F984476D914}"/>
              </a:ext>
            </a:extLst>
          </p:cNvPr>
          <p:cNvSpPr>
            <a:spLocks noGrp="1"/>
          </p:cNvSpPr>
          <p:nvPr>
            <p:ph type="title"/>
          </p:nvPr>
        </p:nvSpPr>
        <p:spPr/>
        <p:txBody>
          <a:bodyPr/>
          <a:lstStyle/>
          <a:p>
            <a:r>
              <a:rPr lang="en-US" dirty="0"/>
              <a:t>3 moments as 2 depths and 1 weight</a:t>
            </a:r>
          </a:p>
        </p:txBody>
      </p:sp>
      <p:sp>
        <p:nvSpPr>
          <p:cNvPr id="4" name="Slide Number Placeholder 3">
            <a:extLst>
              <a:ext uri="{FF2B5EF4-FFF2-40B4-BE49-F238E27FC236}">
                <a16:creationId xmlns:a16="http://schemas.microsoft.com/office/drawing/2014/main" id="{95BA1EF9-2965-4EBC-8888-1EFBBA53C9BB}"/>
              </a:ext>
            </a:extLst>
          </p:cNvPr>
          <p:cNvSpPr>
            <a:spLocks noGrp="1"/>
          </p:cNvSpPr>
          <p:nvPr>
            <p:ph type="sldNum" sz="quarter" idx="12"/>
          </p:nvPr>
        </p:nvSpPr>
        <p:spPr/>
        <p:txBody>
          <a:bodyPr/>
          <a:lstStyle/>
          <a:p>
            <a:fld id="{062B80E9-F998-4C2E-8963-9273FA487322}" type="slidenum">
              <a:rPr lang="en-US" smtClean="0"/>
              <a:t>18</a:t>
            </a:fld>
            <a:endParaRPr lang="en-US"/>
          </a:p>
        </p:txBody>
      </p:sp>
      <p:pic>
        <p:nvPicPr>
          <p:cNvPr id="7" name="Content Placeholder 6">
            <a:extLst>
              <a:ext uri="{FF2B5EF4-FFF2-40B4-BE49-F238E27FC236}">
                <a16:creationId xmlns:a16="http://schemas.microsoft.com/office/drawing/2014/main" id="{E75AE8D1-B3E2-4632-BD94-CF41C0EA122E}"/>
              </a:ext>
            </a:extLst>
          </p:cNvPr>
          <p:cNvPicPr>
            <a:picLocks noGrp="1" noChangeAspect="1"/>
          </p:cNvPicPr>
          <p:nvPr>
            <p:ph idx="4294967295"/>
          </p:nvPr>
        </p:nvPicPr>
        <p:blipFill>
          <a:blip r:embed="rId3"/>
          <a:stretch>
            <a:fillRect/>
          </a:stretch>
        </p:blipFill>
        <p:spPr>
          <a:xfrm>
            <a:off x="1028700" y="1303020"/>
            <a:ext cx="9270353" cy="5212080"/>
          </a:xfrm>
        </p:spPr>
      </p:pic>
      <p:sp>
        <p:nvSpPr>
          <p:cNvPr id="3" name="Rectangle 2">
            <a:extLst>
              <a:ext uri="{FF2B5EF4-FFF2-40B4-BE49-F238E27FC236}">
                <a16:creationId xmlns:a16="http://schemas.microsoft.com/office/drawing/2014/main" id="{580F0027-1677-4C6B-B39B-A10B53A53B2C}"/>
              </a:ext>
            </a:extLst>
          </p:cNvPr>
          <p:cNvSpPr/>
          <p:nvPr/>
        </p:nvSpPr>
        <p:spPr>
          <a:xfrm>
            <a:off x="7614984" y="4538198"/>
            <a:ext cx="346842" cy="4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1884925-903F-4E6A-8051-2F401596461B}"/>
                  </a:ext>
                </a:extLst>
              </p:cNvPr>
              <p:cNvSpPr txBox="1"/>
              <p:nvPr/>
            </p:nvSpPr>
            <p:spPr>
              <a:xfrm>
                <a:off x="3175215" y="3862293"/>
                <a:ext cx="6725687" cy="16777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3200" i="1" smtClean="0">
                              <a:latin typeface="Cambria Math" panose="02040503050406030204" pitchFamily="18" charset="0"/>
                            </a:rPr>
                          </m:ctrlPr>
                        </m:dPr>
                        <m:e>
                          <m:m>
                            <m:mPr>
                              <m:mcs>
                                <m:mc>
                                  <m:mcPr>
                                    <m:count m:val="1"/>
                                    <m:mcJc m:val="center"/>
                                  </m:mcPr>
                                </m:mc>
                              </m:mcs>
                              <m:ctrlPr>
                                <a:rPr lang="en-US" sz="3200" i="1" smtClean="0">
                                  <a:latin typeface="Cambria Math" panose="02040503050406030204" pitchFamily="18" charset="0"/>
                                </a:rPr>
                              </m:ctrlPr>
                            </m:mPr>
                            <m:mr>
                              <m:e>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𝑏</m:t>
                                    </m:r>
                                  </m:e>
                                  <m:sub>
                                    <m:r>
                                      <a:rPr lang="en-US" sz="3200" b="0" i="1" smtClean="0">
                                        <a:latin typeface="Cambria Math" panose="02040503050406030204" pitchFamily="18" charset="0"/>
                                      </a:rPr>
                                      <m:t>1</m:t>
                                    </m:r>
                                  </m:sub>
                                </m:sSub>
                              </m:e>
                            </m:mr>
                            <m:mr>
                              <m:e>
                                <m:sSub>
                                  <m:sSubPr>
                                    <m:ctrlPr>
                                      <a:rPr lang="en-US" sz="3200" i="1">
                                        <a:latin typeface="Cambria Math" panose="02040503050406030204" pitchFamily="18" charset="0"/>
                                      </a:rPr>
                                    </m:ctrlPr>
                                  </m:sSubPr>
                                  <m:e>
                                    <m:r>
                                      <a:rPr lang="en-US" sz="3200" i="1">
                                        <a:latin typeface="Cambria Math" panose="02040503050406030204" pitchFamily="18" charset="0"/>
                                      </a:rPr>
                                      <m:t>𝑏</m:t>
                                    </m:r>
                                  </m:e>
                                  <m:sub>
                                    <m:r>
                                      <a:rPr lang="en-US" sz="3200" b="0" i="1" smtClean="0">
                                        <a:latin typeface="Cambria Math" panose="02040503050406030204" pitchFamily="18" charset="0"/>
                                      </a:rPr>
                                      <m:t>2</m:t>
                                    </m:r>
                                  </m:sub>
                                </m:sSub>
                              </m:e>
                            </m:mr>
                            <m:mr>
                              <m:e>
                                <m:sSub>
                                  <m:sSubPr>
                                    <m:ctrlPr>
                                      <a:rPr lang="en-US" sz="3200" i="1">
                                        <a:latin typeface="Cambria Math" panose="02040503050406030204" pitchFamily="18" charset="0"/>
                                      </a:rPr>
                                    </m:ctrlPr>
                                  </m:sSubPr>
                                  <m:e>
                                    <m:r>
                                      <a:rPr lang="en-US" sz="3200" i="1">
                                        <a:latin typeface="Cambria Math" panose="02040503050406030204" pitchFamily="18" charset="0"/>
                                      </a:rPr>
                                      <m:t>𝑏</m:t>
                                    </m:r>
                                  </m:e>
                                  <m:sub>
                                    <m:r>
                                      <a:rPr lang="en-US" sz="3200" b="0" i="1" smtClean="0">
                                        <a:latin typeface="Cambria Math" panose="02040503050406030204" pitchFamily="18" charset="0"/>
                                      </a:rPr>
                                      <m:t>3</m:t>
                                    </m:r>
                                  </m:sub>
                                </m:sSub>
                              </m:e>
                            </m:mr>
                          </m:m>
                        </m:e>
                      </m:d>
                      <m:r>
                        <a:rPr lang="en-US" sz="3200" b="0" i="1" smtClean="0">
                          <a:latin typeface="Cambria Math" panose="02040503050406030204" pitchFamily="18" charset="0"/>
                        </a:rPr>
                        <m:t>=(1−</m:t>
                      </m:r>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b="0" i="1" smtClean="0">
                              <a:latin typeface="Cambria Math" panose="02040503050406030204" pitchFamily="18" charset="0"/>
                            </a:rPr>
                            <m:t>2</m:t>
                          </m:r>
                        </m:sub>
                      </m:sSub>
                      <m:r>
                        <a:rPr lang="en-US" sz="3200" b="0" i="1" smtClean="0">
                          <a:latin typeface="Cambria Math" panose="02040503050406030204" pitchFamily="18" charset="0"/>
                        </a:rPr>
                        <m:t>)</m:t>
                      </m:r>
                      <m:r>
                        <a:rPr lang="en-US" sz="3200" i="1">
                          <a:latin typeface="Cambria Math" panose="02040503050406030204" pitchFamily="18" charset="0"/>
                        </a:rPr>
                        <m:t>⋅</m:t>
                      </m:r>
                      <m:d>
                        <m:dPr>
                          <m:ctrlPr>
                            <a:rPr lang="en-US" sz="3200" i="1">
                              <a:latin typeface="Cambria Math" panose="02040503050406030204" pitchFamily="18" charset="0"/>
                            </a:rPr>
                          </m:ctrlPr>
                        </m:dPr>
                        <m:e>
                          <m:m>
                            <m:mPr>
                              <m:mcs>
                                <m:mc>
                                  <m:mcPr>
                                    <m:count m:val="1"/>
                                    <m:mcJc m:val="center"/>
                                  </m:mcPr>
                                </m:mc>
                              </m:mcs>
                              <m:ctrlPr>
                                <a:rPr lang="en-US" sz="3200" i="1">
                                  <a:latin typeface="Cambria Math" panose="02040503050406030204" pitchFamily="18" charset="0"/>
                                </a:rPr>
                              </m:ctrlPr>
                            </m:mPr>
                            <m:mr>
                              <m:e>
                                <m:sSub>
                                  <m:sSubPr>
                                    <m:ctrlPr>
                                      <a:rPr lang="en-US" sz="3200" i="1">
                                        <a:latin typeface="Cambria Math" panose="02040503050406030204" pitchFamily="18" charset="0"/>
                                      </a:rPr>
                                    </m:ctrlPr>
                                  </m:sSubPr>
                                  <m:e>
                                    <m:r>
                                      <a:rPr lang="en-US" sz="3200" i="1">
                                        <a:latin typeface="Cambria Math" panose="02040503050406030204" pitchFamily="18" charset="0"/>
                                      </a:rPr>
                                      <m:t>𝑦</m:t>
                                    </m:r>
                                  </m:e>
                                  <m:sub>
                                    <m:r>
                                      <a:rPr lang="en-US" sz="3200" i="1">
                                        <a:latin typeface="Cambria Math" panose="02040503050406030204" pitchFamily="18" charset="0"/>
                                      </a:rPr>
                                      <m:t>1</m:t>
                                    </m:r>
                                  </m:sub>
                                </m:sSub>
                              </m:e>
                            </m:mr>
                            <m:mr>
                              <m:e>
                                <m:sSubSup>
                                  <m:sSubSupPr>
                                    <m:ctrlPr>
                                      <a:rPr lang="en-US" sz="3200" i="1">
                                        <a:latin typeface="Cambria Math" panose="02040503050406030204" pitchFamily="18" charset="0"/>
                                      </a:rPr>
                                    </m:ctrlPr>
                                  </m:sSubSupPr>
                                  <m:e>
                                    <m:r>
                                      <a:rPr lang="en-US" sz="3200" i="1">
                                        <a:latin typeface="Cambria Math" panose="02040503050406030204" pitchFamily="18" charset="0"/>
                                      </a:rPr>
                                      <m:t>𝑦</m:t>
                                    </m:r>
                                  </m:e>
                                  <m:sub>
                                    <m:r>
                                      <a:rPr lang="en-US" sz="3200" i="1">
                                        <a:latin typeface="Cambria Math" panose="02040503050406030204" pitchFamily="18" charset="0"/>
                                      </a:rPr>
                                      <m:t>1</m:t>
                                    </m:r>
                                  </m:sub>
                                  <m:sup>
                                    <m:r>
                                      <a:rPr lang="en-US" sz="3200" i="1">
                                        <a:latin typeface="Cambria Math" panose="02040503050406030204" pitchFamily="18" charset="0"/>
                                      </a:rPr>
                                      <m:t>2</m:t>
                                    </m:r>
                                  </m:sup>
                                </m:sSubSup>
                              </m:e>
                            </m:mr>
                            <m:mr>
                              <m:e>
                                <m:sSubSup>
                                  <m:sSubSupPr>
                                    <m:ctrlPr>
                                      <a:rPr lang="en-US" sz="3200" i="1">
                                        <a:latin typeface="Cambria Math" panose="02040503050406030204" pitchFamily="18" charset="0"/>
                                      </a:rPr>
                                    </m:ctrlPr>
                                  </m:sSubSupPr>
                                  <m:e>
                                    <m:r>
                                      <a:rPr lang="en-US" sz="3200" i="1">
                                        <a:latin typeface="Cambria Math" panose="02040503050406030204" pitchFamily="18" charset="0"/>
                                      </a:rPr>
                                      <m:t>𝑦</m:t>
                                    </m:r>
                                  </m:e>
                                  <m:sub>
                                    <m:r>
                                      <a:rPr lang="en-US" sz="3200" i="1">
                                        <a:latin typeface="Cambria Math" panose="02040503050406030204" pitchFamily="18" charset="0"/>
                                      </a:rPr>
                                      <m:t>1</m:t>
                                    </m:r>
                                  </m:sub>
                                  <m:sup>
                                    <m:r>
                                      <a:rPr lang="en-US" sz="3200" i="1">
                                        <a:latin typeface="Cambria Math" panose="02040503050406030204" pitchFamily="18" charset="0"/>
                                      </a:rPr>
                                      <m:t>3</m:t>
                                    </m:r>
                                  </m:sup>
                                </m:sSubSup>
                              </m:e>
                            </m:mr>
                          </m:m>
                        </m:e>
                      </m:d>
                      <m:r>
                        <a:rPr lang="en-US" sz="3200" b="0" i="1" smtClean="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b="0" i="1" smtClean="0">
                              <a:latin typeface="Cambria Math" panose="02040503050406030204" pitchFamily="18" charset="0"/>
                            </a:rPr>
                            <m:t>2</m:t>
                          </m:r>
                        </m:sub>
                      </m:sSub>
                      <m:r>
                        <a:rPr lang="en-US" sz="3200" i="1">
                          <a:latin typeface="Cambria Math" panose="02040503050406030204" pitchFamily="18" charset="0"/>
                        </a:rPr>
                        <m:t>⋅</m:t>
                      </m:r>
                      <m:d>
                        <m:dPr>
                          <m:ctrlPr>
                            <a:rPr lang="en-US" sz="3200" i="1">
                              <a:latin typeface="Cambria Math" panose="02040503050406030204" pitchFamily="18" charset="0"/>
                            </a:rPr>
                          </m:ctrlPr>
                        </m:dPr>
                        <m:e>
                          <m:m>
                            <m:mPr>
                              <m:mcs>
                                <m:mc>
                                  <m:mcPr>
                                    <m:count m:val="1"/>
                                    <m:mcJc m:val="center"/>
                                  </m:mcPr>
                                </m:mc>
                              </m:mcs>
                              <m:ctrlPr>
                                <a:rPr lang="en-US" sz="3200" i="1">
                                  <a:latin typeface="Cambria Math" panose="02040503050406030204" pitchFamily="18" charset="0"/>
                                </a:rPr>
                              </m:ctrlPr>
                            </m:mPr>
                            <m:mr>
                              <m:e>
                                <m:sSub>
                                  <m:sSubPr>
                                    <m:ctrlPr>
                                      <a:rPr lang="en-US" sz="3200" i="1">
                                        <a:latin typeface="Cambria Math" panose="02040503050406030204" pitchFamily="18" charset="0"/>
                                      </a:rPr>
                                    </m:ctrlPr>
                                  </m:sSubPr>
                                  <m:e>
                                    <m:r>
                                      <a:rPr lang="en-US" sz="3200" i="1">
                                        <a:latin typeface="Cambria Math" panose="02040503050406030204" pitchFamily="18" charset="0"/>
                                      </a:rPr>
                                      <m:t>𝑦</m:t>
                                    </m:r>
                                  </m:e>
                                  <m:sub>
                                    <m:r>
                                      <a:rPr lang="en-US" sz="3200" b="0" i="1" smtClean="0">
                                        <a:latin typeface="Cambria Math" panose="02040503050406030204" pitchFamily="18" charset="0"/>
                                      </a:rPr>
                                      <m:t>2</m:t>
                                    </m:r>
                                  </m:sub>
                                </m:sSub>
                              </m:e>
                            </m:mr>
                            <m:mr>
                              <m:e>
                                <m:sSubSup>
                                  <m:sSubSupPr>
                                    <m:ctrlPr>
                                      <a:rPr lang="en-US" sz="3200" i="1">
                                        <a:latin typeface="Cambria Math" panose="02040503050406030204" pitchFamily="18" charset="0"/>
                                      </a:rPr>
                                    </m:ctrlPr>
                                  </m:sSubSupPr>
                                  <m:e>
                                    <m:r>
                                      <a:rPr lang="en-US" sz="3200" i="1">
                                        <a:latin typeface="Cambria Math" panose="02040503050406030204" pitchFamily="18" charset="0"/>
                                      </a:rPr>
                                      <m:t>𝑦</m:t>
                                    </m:r>
                                  </m:e>
                                  <m:sub>
                                    <m:r>
                                      <a:rPr lang="en-US" sz="3200" b="0" i="1" smtClean="0">
                                        <a:latin typeface="Cambria Math" panose="02040503050406030204" pitchFamily="18" charset="0"/>
                                      </a:rPr>
                                      <m:t>2</m:t>
                                    </m:r>
                                  </m:sub>
                                  <m:sup>
                                    <m:r>
                                      <a:rPr lang="en-US" sz="3200" i="1">
                                        <a:latin typeface="Cambria Math" panose="02040503050406030204" pitchFamily="18" charset="0"/>
                                      </a:rPr>
                                      <m:t>2</m:t>
                                    </m:r>
                                  </m:sup>
                                </m:sSubSup>
                              </m:e>
                            </m:mr>
                            <m:mr>
                              <m:e>
                                <m:sSubSup>
                                  <m:sSubSupPr>
                                    <m:ctrlPr>
                                      <a:rPr lang="en-US" sz="3200" i="1">
                                        <a:latin typeface="Cambria Math" panose="02040503050406030204" pitchFamily="18" charset="0"/>
                                      </a:rPr>
                                    </m:ctrlPr>
                                  </m:sSubSupPr>
                                  <m:e>
                                    <m:r>
                                      <a:rPr lang="en-US" sz="3200" i="1">
                                        <a:latin typeface="Cambria Math" panose="02040503050406030204" pitchFamily="18" charset="0"/>
                                      </a:rPr>
                                      <m:t>𝑦</m:t>
                                    </m:r>
                                  </m:e>
                                  <m:sub>
                                    <m:r>
                                      <a:rPr lang="en-US" sz="3200" b="0" i="1" smtClean="0">
                                        <a:latin typeface="Cambria Math" panose="02040503050406030204" pitchFamily="18" charset="0"/>
                                      </a:rPr>
                                      <m:t>2</m:t>
                                    </m:r>
                                  </m:sub>
                                  <m:sup>
                                    <m:r>
                                      <a:rPr lang="en-US" sz="3200" i="1">
                                        <a:latin typeface="Cambria Math" panose="02040503050406030204" pitchFamily="18" charset="0"/>
                                      </a:rPr>
                                      <m:t>3</m:t>
                                    </m:r>
                                  </m:sup>
                                </m:sSubSup>
                              </m:e>
                            </m:mr>
                          </m:m>
                        </m:e>
                      </m:d>
                    </m:oMath>
                  </m:oMathPara>
                </a14:m>
                <a:endParaRPr lang="en-US" sz="3200" dirty="0"/>
              </a:p>
            </p:txBody>
          </p:sp>
        </mc:Choice>
        <mc:Fallback xmlns="">
          <p:sp>
            <p:nvSpPr>
              <p:cNvPr id="8" name="TextBox 7">
                <a:extLst>
                  <a:ext uri="{FF2B5EF4-FFF2-40B4-BE49-F238E27FC236}">
                    <a16:creationId xmlns:a16="http://schemas.microsoft.com/office/drawing/2014/main" id="{91884925-903F-4E6A-8051-2F401596461B}"/>
                  </a:ext>
                </a:extLst>
              </p:cNvPr>
              <p:cNvSpPr txBox="1">
                <a:spLocks noRot="1" noChangeAspect="1" noMove="1" noResize="1" noEditPoints="1" noAdjustHandles="1" noChangeArrowheads="1" noChangeShapeType="1" noTextEdit="1"/>
              </p:cNvSpPr>
              <p:nvPr/>
            </p:nvSpPr>
            <p:spPr>
              <a:xfrm>
                <a:off x="3175215" y="3862293"/>
                <a:ext cx="6725687" cy="167776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030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A760F-81C0-4847-951F-9F984476D914}"/>
              </a:ext>
            </a:extLst>
          </p:cNvPr>
          <p:cNvSpPr>
            <a:spLocks noGrp="1"/>
          </p:cNvSpPr>
          <p:nvPr>
            <p:ph type="title"/>
          </p:nvPr>
        </p:nvSpPr>
        <p:spPr/>
        <p:txBody>
          <a:bodyPr/>
          <a:lstStyle/>
          <a:p>
            <a:r>
              <a:rPr lang="en-US" dirty="0"/>
              <a:t>The offset of the 4</a:t>
            </a:r>
            <a:r>
              <a:rPr lang="en-US" baseline="30000" dirty="0"/>
              <a:t>th</a:t>
            </a:r>
            <a:r>
              <a:rPr lang="en-US" dirty="0"/>
              <a:t> moment</a:t>
            </a:r>
          </a:p>
        </p:txBody>
      </p:sp>
      <p:sp>
        <p:nvSpPr>
          <p:cNvPr id="4" name="Slide Number Placeholder 3">
            <a:extLst>
              <a:ext uri="{FF2B5EF4-FFF2-40B4-BE49-F238E27FC236}">
                <a16:creationId xmlns:a16="http://schemas.microsoft.com/office/drawing/2014/main" id="{95BA1EF9-2965-4EBC-8888-1EFBBA53C9BB}"/>
              </a:ext>
            </a:extLst>
          </p:cNvPr>
          <p:cNvSpPr>
            <a:spLocks noGrp="1"/>
          </p:cNvSpPr>
          <p:nvPr>
            <p:ph type="sldNum" sz="quarter" idx="12"/>
          </p:nvPr>
        </p:nvSpPr>
        <p:spPr/>
        <p:txBody>
          <a:bodyPr/>
          <a:lstStyle/>
          <a:p>
            <a:fld id="{062B80E9-F998-4C2E-8963-9273FA487322}" type="slidenum">
              <a:rPr lang="en-US" smtClean="0"/>
              <a:t>19</a:t>
            </a:fld>
            <a:endParaRPr lang="en-US"/>
          </a:p>
        </p:txBody>
      </p:sp>
      <p:pic>
        <p:nvPicPr>
          <p:cNvPr id="7" name="Content Placeholder 6">
            <a:extLst>
              <a:ext uri="{FF2B5EF4-FFF2-40B4-BE49-F238E27FC236}">
                <a16:creationId xmlns:a16="http://schemas.microsoft.com/office/drawing/2014/main" id="{E75AE8D1-B3E2-4632-BD94-CF41C0EA122E}"/>
              </a:ext>
            </a:extLst>
          </p:cNvPr>
          <p:cNvPicPr>
            <a:picLocks noGrp="1" noChangeAspect="1"/>
          </p:cNvPicPr>
          <p:nvPr>
            <p:ph idx="4294967295"/>
          </p:nvPr>
        </p:nvPicPr>
        <p:blipFill>
          <a:blip r:embed="rId5"/>
          <a:stretch>
            <a:fillRect/>
          </a:stretch>
        </p:blipFill>
        <p:spPr>
          <a:xfrm>
            <a:off x="1028700" y="1303020"/>
            <a:ext cx="9270354" cy="5212080"/>
          </a:xfrm>
        </p:spPr>
      </p:pic>
      <p:pic>
        <p:nvPicPr>
          <p:cNvPr id="15" name="VariationOfFourthMomentOffset">
            <a:hlinkClick r:id="" action="ppaction://media"/>
            <a:extLst>
              <a:ext uri="{FF2B5EF4-FFF2-40B4-BE49-F238E27FC236}">
                <a16:creationId xmlns:a16="http://schemas.microsoft.com/office/drawing/2014/main" id="{0AB14FD7-DF03-479B-A031-CAB50745210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8701" y="1303020"/>
            <a:ext cx="9270211" cy="521208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2795E86-9A5A-46CF-B697-34C30AB1135B}"/>
                  </a:ext>
                </a:extLst>
              </p:cNvPr>
              <p:cNvSpPr txBox="1"/>
              <p:nvPr/>
            </p:nvSpPr>
            <p:spPr>
              <a:xfrm>
                <a:off x="3819158" y="2302784"/>
                <a:ext cx="50526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0</m:t>
                      </m:r>
                    </m:oMath>
                  </m:oMathPara>
                </a14:m>
                <a:endParaRPr lang="en-US" sz="3200" dirty="0"/>
              </a:p>
            </p:txBody>
          </p:sp>
        </mc:Choice>
        <mc:Fallback xmlns="">
          <p:sp>
            <p:nvSpPr>
              <p:cNvPr id="9" name="TextBox 8">
                <a:extLst>
                  <a:ext uri="{FF2B5EF4-FFF2-40B4-BE49-F238E27FC236}">
                    <a16:creationId xmlns:a16="http://schemas.microsoft.com/office/drawing/2014/main" id="{32795E86-9A5A-46CF-B697-34C30AB1135B}"/>
                  </a:ext>
                </a:extLst>
              </p:cNvPr>
              <p:cNvSpPr txBox="1">
                <a:spLocks noRot="1" noChangeAspect="1" noMove="1" noResize="1" noEditPoints="1" noAdjustHandles="1" noChangeArrowheads="1" noChangeShapeType="1" noTextEdit="1"/>
              </p:cNvSpPr>
              <p:nvPr/>
            </p:nvSpPr>
            <p:spPr>
              <a:xfrm>
                <a:off x="3819158" y="2302784"/>
                <a:ext cx="505267" cy="584775"/>
              </a:xfrm>
              <a:prstGeom prst="rect">
                <a:avLst/>
              </a:prstGeom>
              <a:blipFill>
                <a:blip r:embed="rId7"/>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CEBC61AF-7BBF-46F5-AB26-E3E2BCEAE234}"/>
              </a:ext>
            </a:extLst>
          </p:cNvPr>
          <p:cNvPicPr>
            <a:picLocks noChangeAspect="1"/>
          </p:cNvPicPr>
          <p:nvPr/>
        </p:nvPicPr>
        <p:blipFill>
          <a:blip r:embed="rId8"/>
          <a:stretch>
            <a:fillRect/>
          </a:stretch>
        </p:blipFill>
        <p:spPr>
          <a:xfrm>
            <a:off x="1028700" y="1303020"/>
            <a:ext cx="9271584" cy="521208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4AEF397-8233-44BC-AFE2-3F7FE8C71215}"/>
                  </a:ext>
                </a:extLst>
              </p:cNvPr>
              <p:cNvSpPr txBox="1"/>
              <p:nvPr/>
            </p:nvSpPr>
            <p:spPr>
              <a:xfrm>
                <a:off x="2966559" y="1786642"/>
                <a:ext cx="4794753" cy="10818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rPr>
                            <m:t>𝜉</m:t>
                          </m:r>
                        </m:e>
                        <m:sub>
                          <m:r>
                            <a:rPr lang="en-US" sz="3200" i="1">
                              <a:latin typeface="Cambria Math" panose="02040503050406030204" pitchFamily="18" charset="0"/>
                            </a:rPr>
                            <m:t>4</m:t>
                          </m:r>
                        </m:sub>
                      </m:sSub>
                      <m:r>
                        <m:rPr>
                          <m:aln/>
                        </m:rP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𝑏</m:t>
                          </m:r>
                        </m:e>
                        <m:sub>
                          <m:r>
                            <a:rPr lang="en-US" sz="3200" i="1">
                              <a:latin typeface="Cambria Math" panose="02040503050406030204" pitchFamily="18" charset="0"/>
                            </a:rPr>
                            <m:t>4</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i="1">
                              <a:latin typeface="Cambria Math" panose="02040503050406030204" pitchFamily="18" charset="0"/>
                            </a:rPr>
                            <m:t>1</m:t>
                          </m:r>
                        </m:sub>
                      </m:sSub>
                      <m:r>
                        <a:rPr lang="en-US" sz="3200" i="1">
                          <a:latin typeface="Cambria Math" panose="02040503050406030204" pitchFamily="18" charset="0"/>
                        </a:rPr>
                        <m:t>⋅</m:t>
                      </m:r>
                      <m:sSubSup>
                        <m:sSubSupPr>
                          <m:ctrlPr>
                            <a:rPr lang="en-US" sz="3200" i="1">
                              <a:latin typeface="Cambria Math" panose="02040503050406030204" pitchFamily="18" charset="0"/>
                            </a:rPr>
                          </m:ctrlPr>
                        </m:sSubSupPr>
                        <m:e>
                          <m:r>
                            <a:rPr lang="en-US" sz="3200" i="1">
                              <a:latin typeface="Cambria Math" panose="02040503050406030204" pitchFamily="18" charset="0"/>
                            </a:rPr>
                            <m:t>𝑦</m:t>
                          </m:r>
                        </m:e>
                        <m:sub>
                          <m:r>
                            <a:rPr lang="en-US" sz="3200" i="1">
                              <a:latin typeface="Cambria Math" panose="02040503050406030204" pitchFamily="18" charset="0"/>
                            </a:rPr>
                            <m:t>1</m:t>
                          </m:r>
                        </m:sub>
                        <m:sup>
                          <m:r>
                            <a:rPr lang="en-US" sz="3200" i="1">
                              <a:latin typeface="Cambria Math" panose="02040503050406030204" pitchFamily="18" charset="0"/>
                            </a:rPr>
                            <m:t>4</m:t>
                          </m:r>
                        </m:sup>
                      </m:sSubSup>
                      <m:r>
                        <a:rPr lang="en-US" sz="3200" b="0" i="1" smtClean="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i="1">
                              <a:latin typeface="Cambria Math" panose="02040503050406030204" pitchFamily="18" charset="0"/>
                            </a:rPr>
                            <m:t>2</m:t>
                          </m:r>
                        </m:sub>
                      </m:sSub>
                      <m:r>
                        <a:rPr lang="en-US" sz="3200" i="1">
                          <a:latin typeface="Cambria Math" panose="02040503050406030204" pitchFamily="18" charset="0"/>
                        </a:rPr>
                        <m:t>⋅</m:t>
                      </m:r>
                      <m:sSubSup>
                        <m:sSubSupPr>
                          <m:ctrlPr>
                            <a:rPr lang="en-US" sz="3200" i="1">
                              <a:latin typeface="Cambria Math" panose="02040503050406030204" pitchFamily="18" charset="0"/>
                            </a:rPr>
                          </m:ctrlPr>
                        </m:sSubSupPr>
                        <m:e>
                          <m:r>
                            <a:rPr lang="en-US" sz="3200" i="1">
                              <a:latin typeface="Cambria Math" panose="02040503050406030204" pitchFamily="18" charset="0"/>
                            </a:rPr>
                            <m:t>𝑦</m:t>
                          </m:r>
                        </m:e>
                        <m:sub>
                          <m:r>
                            <a:rPr lang="en-US" sz="3200" i="1">
                              <a:latin typeface="Cambria Math" panose="02040503050406030204" pitchFamily="18" charset="0"/>
                            </a:rPr>
                            <m:t>2</m:t>
                          </m:r>
                        </m:sub>
                        <m:sup>
                          <m:r>
                            <a:rPr lang="en-US" sz="3200" i="1">
                              <a:latin typeface="Cambria Math" panose="02040503050406030204" pitchFamily="18" charset="0"/>
                            </a:rPr>
                            <m:t>4</m:t>
                          </m:r>
                        </m:sup>
                      </m:sSubSup>
                    </m:oMath>
                    <m:oMath xmlns:m="http://schemas.openxmlformats.org/officeDocument/2006/math">
                      <m:r>
                        <m:rPr>
                          <m:aln/>
                        </m:rPr>
                        <a:rPr lang="en-US" sz="3200" b="0" i="1" smtClean="0">
                          <a:latin typeface="Cambria Math" panose="02040503050406030204" pitchFamily="18" charset="0"/>
                        </a:rPr>
                        <m:t>=</m:t>
                      </m:r>
                    </m:oMath>
                  </m:oMathPara>
                </a14:m>
                <a:endParaRPr lang="en-US" sz="3200" b="0" dirty="0"/>
              </a:p>
            </p:txBody>
          </p:sp>
        </mc:Choice>
        <mc:Fallback xmlns="">
          <p:sp>
            <p:nvSpPr>
              <p:cNvPr id="10" name="TextBox 9">
                <a:extLst>
                  <a:ext uri="{FF2B5EF4-FFF2-40B4-BE49-F238E27FC236}">
                    <a16:creationId xmlns:a16="http://schemas.microsoft.com/office/drawing/2014/main" id="{F4AEF397-8233-44BC-AFE2-3F7FE8C71215}"/>
                  </a:ext>
                </a:extLst>
              </p:cNvPr>
              <p:cNvSpPr txBox="1">
                <a:spLocks noRot="1" noChangeAspect="1" noMove="1" noResize="1" noEditPoints="1" noAdjustHandles="1" noChangeArrowheads="1" noChangeShapeType="1" noTextEdit="1"/>
              </p:cNvSpPr>
              <p:nvPr/>
            </p:nvSpPr>
            <p:spPr>
              <a:xfrm>
                <a:off x="2966559" y="1786642"/>
                <a:ext cx="4794753" cy="1081835"/>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586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9999" fill="hold"/>
                                        <p:tgtEl>
                                          <p:spTgt spid="15"/>
                                        </p:tgtEl>
                                      </p:cBhvr>
                                    </p:cmd>
                                  </p:childTnLst>
                                </p:cTn>
                              </p:par>
                              <p:par>
                                <p:cTn id="13" presetID="2" presetClass="mediacall" presetSubtype="0" fill="hold" nodeType="withEffect">
                                  <p:stCondLst>
                                    <p:cond delay="6660"/>
                                  </p:stCondLst>
                                  <p:childTnLst>
                                    <p:cmd type="call" cmd="togglePause">
                                      <p:cBhvr>
                                        <p:cTn id="14" dur="1" fill="hold"/>
                                        <p:tgtEl>
                                          <p:spTgt spid="15"/>
                                        </p:tgtEl>
                                      </p:cBhvr>
                                    </p:cmd>
                                  </p:childTnLst>
                                </p:cTn>
                              </p:par>
                              <p:par>
                                <p:cTn id="15" presetID="1" presetClass="entr" presetSubtype="0" fill="hold" nodeType="withEffect">
                                  <p:stCondLst>
                                    <p:cond delay="666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
                                      <p:cBhvr>
                                        <p:cTn id="22"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5"/>
                </p:tgtEl>
              </p:cMediaNode>
            </p:vide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14323-81A3-4E1A-B7BF-611294803AF5}"/>
              </a:ext>
            </a:extLst>
          </p:cNvPr>
          <p:cNvSpPr>
            <a:spLocks noGrp="1"/>
          </p:cNvSpPr>
          <p:nvPr>
            <p:ph type="title"/>
          </p:nvPr>
        </p:nvSpPr>
        <p:spPr/>
        <p:txBody>
          <a:bodyPr/>
          <a:lstStyle/>
          <a:p>
            <a:r>
              <a:rPr lang="en-US" dirty="0"/>
              <a:t>In a nutshell</a:t>
            </a:r>
          </a:p>
        </p:txBody>
      </p:sp>
      <p:sp>
        <p:nvSpPr>
          <p:cNvPr id="3" name="Content Placeholder 2">
            <a:extLst>
              <a:ext uri="{FF2B5EF4-FFF2-40B4-BE49-F238E27FC236}">
                <a16:creationId xmlns:a16="http://schemas.microsoft.com/office/drawing/2014/main" id="{64A28EB6-C862-4E93-B907-56C28FF48080}"/>
              </a:ext>
            </a:extLst>
          </p:cNvPr>
          <p:cNvSpPr>
            <a:spLocks noGrp="1"/>
          </p:cNvSpPr>
          <p:nvPr>
            <p:ph idx="1"/>
          </p:nvPr>
        </p:nvSpPr>
        <p:spPr>
          <a:xfrm>
            <a:off x="838200" y="1482874"/>
            <a:ext cx="10591800" cy="4768769"/>
          </a:xfrm>
        </p:spPr>
        <p:txBody>
          <a:bodyPr>
            <a:normAutofit/>
          </a:bodyPr>
          <a:lstStyle/>
          <a:p>
            <a:r>
              <a:rPr lang="en-US" dirty="0"/>
              <a:t>Fast </a:t>
            </a:r>
            <a:r>
              <a:rPr lang="en-US" dirty="0" err="1"/>
              <a:t>antialiased</a:t>
            </a:r>
            <a:r>
              <a:rPr lang="en-US" dirty="0"/>
              <a:t> hard shadows,</a:t>
            </a:r>
          </a:p>
          <a:p>
            <a:r>
              <a:rPr lang="en-US" dirty="0"/>
              <a:t>Minimal light leaking,</a:t>
            </a:r>
          </a:p>
          <a:p>
            <a:r>
              <a:rPr lang="en-US" dirty="0"/>
              <a:t>32 or 64 bits per shadow map </a:t>
            </a:r>
            <a:r>
              <a:rPr lang="en-US" dirty="0" err="1"/>
              <a:t>texel</a:t>
            </a:r>
            <a:r>
              <a:rPr lang="en-US" dirty="0"/>
              <a:t>,</a:t>
            </a:r>
          </a:p>
          <a:p>
            <a:r>
              <a:rPr lang="en-US" dirty="0"/>
              <a:t>Cost matches variance shadow mapping.</a:t>
            </a:r>
          </a:p>
        </p:txBody>
      </p:sp>
      <p:sp>
        <p:nvSpPr>
          <p:cNvPr id="4" name="Slide Number Placeholder 3">
            <a:extLst>
              <a:ext uri="{FF2B5EF4-FFF2-40B4-BE49-F238E27FC236}">
                <a16:creationId xmlns:a16="http://schemas.microsoft.com/office/drawing/2014/main" id="{4B7035BC-5FDD-4279-8D34-52E3BEC82F70}"/>
              </a:ext>
            </a:extLst>
          </p:cNvPr>
          <p:cNvSpPr>
            <a:spLocks noGrp="1"/>
          </p:cNvSpPr>
          <p:nvPr>
            <p:ph type="sldNum" sz="quarter" idx="12"/>
          </p:nvPr>
        </p:nvSpPr>
        <p:spPr/>
        <p:txBody>
          <a:bodyPr/>
          <a:lstStyle/>
          <a:p>
            <a:fld id="{062B80E9-F998-4C2E-8963-9273FA487322}" type="slidenum">
              <a:rPr lang="en-US" smtClean="0"/>
              <a:t>2</a:t>
            </a:fld>
            <a:endParaRPr lang="en-US"/>
          </a:p>
        </p:txBody>
      </p:sp>
    </p:spTree>
    <p:extLst>
      <p:ext uri="{BB962C8B-B14F-4D97-AF65-F5344CB8AC3E}">
        <p14:creationId xmlns:p14="http://schemas.microsoft.com/office/powerpoint/2010/main" val="320206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89B0-B236-4634-A1DF-A5F0F767B2CD}"/>
              </a:ext>
            </a:extLst>
          </p:cNvPr>
          <p:cNvSpPr>
            <a:spLocks noGrp="1"/>
          </p:cNvSpPr>
          <p:nvPr>
            <p:ph type="title"/>
          </p:nvPr>
        </p:nvSpPr>
        <p:spPr/>
        <p:txBody>
          <a:bodyPr>
            <a:normAutofit/>
          </a:bodyPr>
          <a:lstStyle/>
          <a:p>
            <a:r>
              <a:rPr lang="en-US" dirty="0"/>
              <a:t>The offset of the 4</a:t>
            </a:r>
            <a:r>
              <a:rPr lang="en-US" baseline="30000" dirty="0"/>
              <a:t>th</a:t>
            </a:r>
            <a:r>
              <a:rPr lang="en-US" dirty="0"/>
              <a:t> moment is small</a:t>
            </a:r>
          </a:p>
        </p:txBody>
      </p:sp>
      <p:pic>
        <p:nvPicPr>
          <p:cNvPr id="6" name="Content Placeholder 5">
            <a:extLst>
              <a:ext uri="{FF2B5EF4-FFF2-40B4-BE49-F238E27FC236}">
                <a16:creationId xmlns:a16="http://schemas.microsoft.com/office/drawing/2014/main" id="{F384A536-9CFC-42F3-81E7-E333ECC36D24}"/>
              </a:ext>
            </a:extLst>
          </p:cNvPr>
          <p:cNvPicPr>
            <a:picLocks noGrp="1" noChangeAspect="1"/>
          </p:cNvPicPr>
          <p:nvPr>
            <p:ph idx="1"/>
          </p:nvPr>
        </p:nvPicPr>
        <p:blipFill>
          <a:blip r:embed="rId3"/>
          <a:stretch>
            <a:fillRect/>
          </a:stretch>
        </p:blipFill>
        <p:spPr>
          <a:xfrm>
            <a:off x="4756244" y="1262624"/>
            <a:ext cx="6855059" cy="5276287"/>
          </a:xfrm>
        </p:spPr>
      </p:pic>
      <p:sp>
        <p:nvSpPr>
          <p:cNvPr id="4" name="Slide Number Placeholder 3">
            <a:extLst>
              <a:ext uri="{FF2B5EF4-FFF2-40B4-BE49-F238E27FC236}">
                <a16:creationId xmlns:a16="http://schemas.microsoft.com/office/drawing/2014/main" id="{C7BDE252-4FA1-43D5-A354-94470DE3F94B}"/>
              </a:ext>
            </a:extLst>
          </p:cNvPr>
          <p:cNvSpPr>
            <a:spLocks noGrp="1"/>
          </p:cNvSpPr>
          <p:nvPr>
            <p:ph type="sldNum" sz="quarter" idx="12"/>
          </p:nvPr>
        </p:nvSpPr>
        <p:spPr/>
        <p:txBody>
          <a:bodyPr/>
          <a:lstStyle/>
          <a:p>
            <a:fld id="{062B80E9-F998-4C2E-8963-9273FA487322}" type="slidenum">
              <a:rPr lang="en-US" smtClean="0"/>
              <a:t>20</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077F552-E578-40DC-9B27-4CEF4FBAA382}"/>
                  </a:ext>
                </a:extLst>
              </p:cNvPr>
              <p:cNvSpPr txBox="1"/>
              <p:nvPr/>
            </p:nvSpPr>
            <p:spPr>
              <a:xfrm>
                <a:off x="5777541" y="2768269"/>
                <a:ext cx="5292859" cy="1077218"/>
              </a:xfrm>
              <a:prstGeom prst="rect">
                <a:avLst/>
              </a:prstGeom>
              <a:noFill/>
            </p:spPr>
            <p:txBody>
              <a:bodyPr wrap="none" rtlCol="0">
                <a:spAutoFit/>
              </a:bodyPr>
              <a:lstStyle/>
              <a:p>
                <a:r>
                  <a:rPr lang="en-US" sz="3200" dirty="0"/>
                  <a:t>99.9% of </a:t>
                </a:r>
                <a:r>
                  <a:rPr lang="en-US" sz="3200" dirty="0" err="1"/>
                  <a:t>texels</a:t>
                </a:r>
                <a:r>
                  <a:rPr lang="en-US" sz="3200" dirty="0"/>
                  <a:t>: </a:t>
                </a:r>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𝜉</m:t>
                        </m:r>
                      </m:e>
                      <m:sub>
                        <m:r>
                          <a:rPr lang="en-US" sz="3200" b="0" i="1" smtClean="0">
                            <a:latin typeface="Cambria Math" panose="02040503050406030204" pitchFamily="18" charset="0"/>
                          </a:rPr>
                          <m:t>4</m:t>
                        </m:r>
                      </m:sub>
                    </m:sSub>
                    <m:r>
                      <a:rPr lang="en-US" sz="3200" b="0" i="1" smtClean="0">
                        <a:latin typeface="Cambria Math" panose="02040503050406030204" pitchFamily="18" charset="0"/>
                      </a:rPr>
                      <m:t>≤</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10</m:t>
                        </m:r>
                      </m:e>
                      <m:sup>
                        <m:r>
                          <a:rPr lang="en-US" sz="3200" b="0" i="1" smtClean="0">
                            <a:latin typeface="Cambria Math" panose="02040503050406030204" pitchFamily="18" charset="0"/>
                          </a:rPr>
                          <m:t>−4</m:t>
                        </m:r>
                      </m:sup>
                    </m:sSup>
                  </m:oMath>
                </a14:m>
                <a:endParaRPr lang="en-US" sz="3200" dirty="0"/>
              </a:p>
              <a:p>
                <a:r>
                  <a:rPr lang="en-US" sz="3200" dirty="0"/>
                  <a:t>0.00001% of </a:t>
                </a:r>
                <a:r>
                  <a:rPr lang="en-US" sz="3200" dirty="0" err="1"/>
                  <a:t>texels</a:t>
                </a:r>
                <a:r>
                  <a:rPr lang="en-US" sz="3200" dirty="0"/>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𝜉</m:t>
                        </m:r>
                      </m:e>
                      <m:sub>
                        <m:r>
                          <a:rPr lang="en-US" sz="3200" i="1">
                            <a:latin typeface="Cambria Math" panose="02040503050406030204" pitchFamily="18" charset="0"/>
                          </a:rPr>
                          <m:t>4</m:t>
                        </m:r>
                      </m:sub>
                    </m:sSub>
                    <m:r>
                      <a:rPr lang="en-US" sz="3200" b="0" i="1" smtClean="0">
                        <a:latin typeface="Cambria Math" panose="02040503050406030204" pitchFamily="18" charset="0"/>
                      </a:rPr>
                      <m:t>≥</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10</m:t>
                        </m:r>
                      </m:e>
                      <m:sup>
                        <m:r>
                          <a:rPr lang="en-US" sz="3200" b="0" i="1" smtClean="0">
                            <a:latin typeface="Cambria Math" panose="02040503050406030204" pitchFamily="18" charset="0"/>
                          </a:rPr>
                          <m:t>−2</m:t>
                        </m:r>
                      </m:sup>
                    </m:sSup>
                  </m:oMath>
                </a14:m>
                <a:endParaRPr lang="en-US" sz="3200" dirty="0"/>
              </a:p>
            </p:txBody>
          </p:sp>
        </mc:Choice>
        <mc:Fallback xmlns="">
          <p:sp>
            <p:nvSpPr>
              <p:cNvPr id="7" name="TextBox 6">
                <a:extLst>
                  <a:ext uri="{FF2B5EF4-FFF2-40B4-BE49-F238E27FC236}">
                    <a16:creationId xmlns:a16="http://schemas.microsoft.com/office/drawing/2014/main" id="{0077F552-E578-40DC-9B27-4CEF4FBAA382}"/>
                  </a:ext>
                </a:extLst>
              </p:cNvPr>
              <p:cNvSpPr txBox="1">
                <a:spLocks noRot="1" noChangeAspect="1" noMove="1" noResize="1" noEditPoints="1" noAdjustHandles="1" noChangeArrowheads="1" noChangeShapeType="1" noTextEdit="1"/>
              </p:cNvSpPr>
              <p:nvPr/>
            </p:nvSpPr>
            <p:spPr>
              <a:xfrm>
                <a:off x="5777541" y="2768269"/>
                <a:ext cx="5292859" cy="1077218"/>
              </a:xfrm>
              <a:prstGeom prst="rect">
                <a:avLst/>
              </a:prstGeom>
              <a:blipFill>
                <a:blip r:embed="rId4"/>
                <a:stretch>
                  <a:fillRect l="-2995" t="-6780" b="-1807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21EF1CF3-7158-47AC-B7CF-07FABF7447CF}"/>
              </a:ext>
            </a:extLst>
          </p:cNvPr>
          <p:cNvPicPr>
            <a:picLocks noChangeAspect="1"/>
          </p:cNvPicPr>
          <p:nvPr/>
        </p:nvPicPr>
        <p:blipFill>
          <a:blip r:embed="rId5"/>
          <a:stretch>
            <a:fillRect/>
          </a:stretch>
        </p:blipFill>
        <p:spPr>
          <a:xfrm>
            <a:off x="736037" y="1815577"/>
            <a:ext cx="3762704" cy="3762704"/>
          </a:xfrm>
          <a:prstGeom prst="rect">
            <a:avLst/>
          </a:prstGeom>
        </p:spPr>
      </p:pic>
      <p:sp>
        <p:nvSpPr>
          <p:cNvPr id="10" name="TextBox 9">
            <a:extLst>
              <a:ext uri="{FF2B5EF4-FFF2-40B4-BE49-F238E27FC236}">
                <a16:creationId xmlns:a16="http://schemas.microsoft.com/office/drawing/2014/main" id="{7DF1DE33-81DC-4D66-990E-A51475779686}"/>
              </a:ext>
            </a:extLst>
          </p:cNvPr>
          <p:cNvSpPr txBox="1"/>
          <p:nvPr/>
        </p:nvSpPr>
        <p:spPr>
          <a:xfrm>
            <a:off x="918013" y="1292357"/>
            <a:ext cx="3398751" cy="523220"/>
          </a:xfrm>
          <a:prstGeom prst="rect">
            <a:avLst/>
          </a:prstGeom>
          <a:noFill/>
        </p:spPr>
        <p:txBody>
          <a:bodyPr wrap="none" rtlCol="0">
            <a:spAutoFit/>
          </a:bodyPr>
          <a:lstStyle/>
          <a:p>
            <a:pPr algn="ctr"/>
            <a:r>
              <a:rPr lang="en-US" sz="2800" dirty="0"/>
              <a:t>Moment shadow map</a:t>
            </a:r>
          </a:p>
        </p:txBody>
      </p:sp>
    </p:spTree>
    <p:extLst>
      <p:ext uri="{BB962C8B-B14F-4D97-AF65-F5344CB8AC3E}">
        <p14:creationId xmlns:p14="http://schemas.microsoft.com/office/powerpoint/2010/main" val="2604894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8D941-021A-4CAE-A438-302758D212E5}"/>
              </a:ext>
            </a:extLst>
          </p:cNvPr>
          <p:cNvSpPr>
            <a:spLocks noGrp="1"/>
          </p:cNvSpPr>
          <p:nvPr>
            <p:ph type="title"/>
          </p:nvPr>
        </p:nvSpPr>
        <p:spPr/>
        <p:txBody>
          <a:bodyPr>
            <a:normAutofit/>
          </a:bodyPr>
          <a:lstStyle/>
          <a:p>
            <a:r>
              <a:rPr lang="en-US" dirty="0"/>
              <a:t>Warping the offset of the 4</a:t>
            </a:r>
            <a:r>
              <a:rPr lang="en-US" baseline="30000" dirty="0"/>
              <a:t>th</a:t>
            </a:r>
            <a:r>
              <a:rPr lang="en-US" dirty="0"/>
              <a:t> moment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F0436B-9BB8-417D-8819-4351DDE5FB68}"/>
                  </a:ext>
                </a:extLst>
              </p:cNvPr>
              <p:cNvSpPr>
                <a:spLocks noGrp="1"/>
              </p:cNvSpPr>
              <p:nvPr>
                <p:ph idx="1"/>
              </p:nvPr>
            </p:nvSpPr>
            <p:spPr/>
            <p:txBody>
              <a:bodyPr>
                <a:normAutofit fontScale="92500"/>
              </a:bodyPr>
              <a:lstStyle/>
              <a:p>
                <a:r>
                  <a:rPr lang="en-US" dirty="0"/>
                  <a:t>Warp offset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4</m:t>
                        </m:r>
                      </m:sub>
                    </m:sSub>
                  </m:oMath>
                </a14:m>
                <a:r>
                  <a:rPr lang="en-US" dirty="0"/>
                  <a:t> before storing it,</a:t>
                </a:r>
              </a:p>
              <a:p>
                <a:r>
                  <a:rPr lang="en-US" dirty="0"/>
                  <a:t>Make the histogram more uniform,</a:t>
                </a:r>
              </a:p>
              <a:p>
                <a:r>
                  <a:rPr lang="en-US" dirty="0"/>
                  <a:t>Solution independent of shadow map,</a:t>
                </a:r>
              </a:p>
              <a:p>
                <a:r>
                  <a:rPr lang="en-US" dirty="0"/>
                  <a:t>Should map well to GPU instruction set,</a:t>
                </a:r>
              </a:p>
              <a:p>
                <a:r>
                  <a:rPr lang="en-US" dirty="0"/>
                  <a:t>Experimentation leads to a scaled and shifted</a:t>
                </a:r>
              </a:p>
              <a:p>
                <a:pPr marL="0"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4</m:t>
                                  </m:r>
                                </m:sub>
                              </m:sSub>
                            </m:e>
                          </m:func>
                        </m:e>
                      </m:func>
                      <m:r>
                        <a:rPr lang="en-US" b="0" i="1" smtClean="0">
                          <a:latin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id="{99F0436B-9BB8-417D-8819-4351DDE5FB68}"/>
                  </a:ext>
                </a:extLst>
              </p:cNvPr>
              <p:cNvSpPr>
                <a:spLocks noGrp="1" noRot="1" noChangeAspect="1" noMove="1" noResize="1" noEditPoints="1" noAdjustHandles="1" noChangeArrowheads="1" noChangeShapeType="1" noTextEdit="1"/>
              </p:cNvSpPr>
              <p:nvPr>
                <p:ph idx="1"/>
              </p:nvPr>
            </p:nvSpPr>
            <p:spPr>
              <a:blipFill>
                <a:blip r:embed="rId3"/>
                <a:stretch>
                  <a:fillRect l="-1913" t="-217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48C261F-5DAE-4793-98AD-16FA32C18E10}"/>
              </a:ext>
            </a:extLst>
          </p:cNvPr>
          <p:cNvSpPr>
            <a:spLocks noGrp="1"/>
          </p:cNvSpPr>
          <p:nvPr>
            <p:ph type="sldNum" sz="quarter" idx="12"/>
          </p:nvPr>
        </p:nvSpPr>
        <p:spPr/>
        <p:txBody>
          <a:bodyPr/>
          <a:lstStyle/>
          <a:p>
            <a:fld id="{062B80E9-F998-4C2E-8963-9273FA487322}" type="slidenum">
              <a:rPr lang="en-US" smtClean="0"/>
              <a:t>21</a:t>
            </a:fld>
            <a:endParaRPr lang="en-US"/>
          </a:p>
        </p:txBody>
      </p:sp>
    </p:spTree>
    <p:extLst>
      <p:ext uri="{BB962C8B-B14F-4D97-AF65-F5344CB8AC3E}">
        <p14:creationId xmlns:p14="http://schemas.microsoft.com/office/powerpoint/2010/main" val="342772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89B0-B236-4634-A1DF-A5F0F767B2CD}"/>
              </a:ext>
            </a:extLst>
          </p:cNvPr>
          <p:cNvSpPr>
            <a:spLocks noGrp="1"/>
          </p:cNvSpPr>
          <p:nvPr>
            <p:ph type="title"/>
          </p:nvPr>
        </p:nvSpPr>
        <p:spPr/>
        <p:txBody>
          <a:bodyPr/>
          <a:lstStyle/>
          <a:p>
            <a:r>
              <a:rPr lang="en-US" dirty="0"/>
              <a:t>Warped values are more uniform</a:t>
            </a:r>
          </a:p>
        </p:txBody>
      </p:sp>
      <p:pic>
        <p:nvPicPr>
          <p:cNvPr id="6" name="Content Placeholder 5">
            <a:extLst>
              <a:ext uri="{FF2B5EF4-FFF2-40B4-BE49-F238E27FC236}">
                <a16:creationId xmlns:a16="http://schemas.microsoft.com/office/drawing/2014/main" id="{F384A536-9CFC-42F3-81E7-E333ECC36D24}"/>
              </a:ext>
            </a:extLst>
          </p:cNvPr>
          <p:cNvPicPr>
            <a:picLocks noGrp="1" noChangeAspect="1"/>
          </p:cNvPicPr>
          <p:nvPr>
            <p:ph idx="1"/>
          </p:nvPr>
        </p:nvPicPr>
        <p:blipFill>
          <a:blip r:embed="rId3"/>
          <a:stretch>
            <a:fillRect/>
          </a:stretch>
        </p:blipFill>
        <p:spPr>
          <a:xfrm>
            <a:off x="4756244" y="1355523"/>
            <a:ext cx="6855058" cy="5090489"/>
          </a:xfrm>
        </p:spPr>
      </p:pic>
      <p:sp>
        <p:nvSpPr>
          <p:cNvPr id="4" name="Slide Number Placeholder 3">
            <a:extLst>
              <a:ext uri="{FF2B5EF4-FFF2-40B4-BE49-F238E27FC236}">
                <a16:creationId xmlns:a16="http://schemas.microsoft.com/office/drawing/2014/main" id="{C7BDE252-4FA1-43D5-A354-94470DE3F94B}"/>
              </a:ext>
            </a:extLst>
          </p:cNvPr>
          <p:cNvSpPr>
            <a:spLocks noGrp="1"/>
          </p:cNvSpPr>
          <p:nvPr>
            <p:ph type="sldNum" sz="quarter" idx="12"/>
          </p:nvPr>
        </p:nvSpPr>
        <p:spPr/>
        <p:txBody>
          <a:bodyPr/>
          <a:lstStyle/>
          <a:p>
            <a:fld id="{062B80E9-F998-4C2E-8963-9273FA487322}" type="slidenum">
              <a:rPr lang="en-US" smtClean="0"/>
              <a:t>22</a:t>
            </a:fld>
            <a:endParaRPr lang="en-US"/>
          </a:p>
        </p:txBody>
      </p:sp>
      <p:pic>
        <p:nvPicPr>
          <p:cNvPr id="9" name="Picture 8">
            <a:extLst>
              <a:ext uri="{FF2B5EF4-FFF2-40B4-BE49-F238E27FC236}">
                <a16:creationId xmlns:a16="http://schemas.microsoft.com/office/drawing/2014/main" id="{21EF1CF3-7158-47AC-B7CF-07FABF7447CF}"/>
              </a:ext>
            </a:extLst>
          </p:cNvPr>
          <p:cNvPicPr>
            <a:picLocks noChangeAspect="1"/>
          </p:cNvPicPr>
          <p:nvPr/>
        </p:nvPicPr>
        <p:blipFill>
          <a:blip r:embed="rId4"/>
          <a:stretch>
            <a:fillRect/>
          </a:stretch>
        </p:blipFill>
        <p:spPr>
          <a:xfrm>
            <a:off x="736037" y="1815577"/>
            <a:ext cx="3762704" cy="3762704"/>
          </a:xfrm>
          <a:prstGeom prst="rect">
            <a:avLst/>
          </a:prstGeom>
        </p:spPr>
      </p:pic>
      <p:sp>
        <p:nvSpPr>
          <p:cNvPr id="10" name="TextBox 9">
            <a:extLst>
              <a:ext uri="{FF2B5EF4-FFF2-40B4-BE49-F238E27FC236}">
                <a16:creationId xmlns:a16="http://schemas.microsoft.com/office/drawing/2014/main" id="{7DF1DE33-81DC-4D66-990E-A51475779686}"/>
              </a:ext>
            </a:extLst>
          </p:cNvPr>
          <p:cNvSpPr txBox="1"/>
          <p:nvPr/>
        </p:nvSpPr>
        <p:spPr>
          <a:xfrm>
            <a:off x="918013" y="1292357"/>
            <a:ext cx="3398751" cy="523220"/>
          </a:xfrm>
          <a:prstGeom prst="rect">
            <a:avLst/>
          </a:prstGeom>
          <a:noFill/>
        </p:spPr>
        <p:txBody>
          <a:bodyPr wrap="none" rtlCol="0">
            <a:spAutoFit/>
          </a:bodyPr>
          <a:lstStyle/>
          <a:p>
            <a:pPr algn="ctr"/>
            <a:r>
              <a:rPr lang="en-US" sz="2800" dirty="0"/>
              <a:t>Moment shadow map</a:t>
            </a:r>
          </a:p>
        </p:txBody>
      </p:sp>
    </p:spTree>
    <p:extLst>
      <p:ext uri="{BB962C8B-B14F-4D97-AF65-F5344CB8AC3E}">
        <p14:creationId xmlns:p14="http://schemas.microsoft.com/office/powerpoint/2010/main" val="2507297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D51B-8CFA-4988-AC6C-9F99E04DAB4F}"/>
              </a:ext>
            </a:extLst>
          </p:cNvPr>
          <p:cNvSpPr>
            <a:spLocks noGrp="1"/>
          </p:cNvSpPr>
          <p:nvPr>
            <p:ph type="title"/>
          </p:nvPr>
        </p:nvSpPr>
        <p:spPr/>
        <p:txBody>
          <a:bodyPr/>
          <a:lstStyle/>
          <a:p>
            <a:r>
              <a:rPr lang="en-US" dirty="0"/>
              <a:t>Quantization in 64 or 32 bits</a:t>
            </a:r>
          </a:p>
        </p:txBody>
      </p:sp>
      <p:sp>
        <p:nvSpPr>
          <p:cNvPr id="4" name="Slide Number Placeholder 3">
            <a:extLst>
              <a:ext uri="{FF2B5EF4-FFF2-40B4-BE49-F238E27FC236}">
                <a16:creationId xmlns:a16="http://schemas.microsoft.com/office/drawing/2014/main" id="{D8D8FC68-DB52-4B68-A83B-A9544417F1EA}"/>
              </a:ext>
            </a:extLst>
          </p:cNvPr>
          <p:cNvSpPr>
            <a:spLocks noGrp="1"/>
          </p:cNvSpPr>
          <p:nvPr>
            <p:ph type="sldNum" sz="quarter" idx="12"/>
          </p:nvPr>
        </p:nvSpPr>
        <p:spPr/>
        <p:txBody>
          <a:bodyPr/>
          <a:lstStyle/>
          <a:p>
            <a:fld id="{062B80E9-F998-4C2E-8963-9273FA487322}" type="slidenum">
              <a:rPr lang="en-US" smtClean="0"/>
              <a:t>23</a:t>
            </a:fld>
            <a:endParaRPr lang="en-US"/>
          </a:p>
        </p:txBody>
      </p:sp>
      <p:grpSp>
        <p:nvGrpSpPr>
          <p:cNvPr id="141" name="Group 140">
            <a:extLst>
              <a:ext uri="{FF2B5EF4-FFF2-40B4-BE49-F238E27FC236}">
                <a16:creationId xmlns:a16="http://schemas.microsoft.com/office/drawing/2014/main" id="{4473CBD5-894E-41DB-9C49-D7429072FAC7}"/>
              </a:ext>
            </a:extLst>
          </p:cNvPr>
          <p:cNvGrpSpPr/>
          <p:nvPr/>
        </p:nvGrpSpPr>
        <p:grpSpPr>
          <a:xfrm>
            <a:off x="663116" y="2599126"/>
            <a:ext cx="10894976" cy="340468"/>
            <a:chOff x="663116" y="2188723"/>
            <a:chExt cx="10894976" cy="340468"/>
          </a:xfrm>
        </p:grpSpPr>
        <p:sp>
          <p:nvSpPr>
            <p:cNvPr id="9" name="Rectangle 8">
              <a:extLst>
                <a:ext uri="{FF2B5EF4-FFF2-40B4-BE49-F238E27FC236}">
                  <a16:creationId xmlns:a16="http://schemas.microsoft.com/office/drawing/2014/main" id="{E8D6251F-AC7E-488F-BA8A-3FACCAAFBBCB}"/>
                </a:ext>
              </a:extLst>
            </p:cNvPr>
            <p:cNvSpPr/>
            <p:nvPr/>
          </p:nvSpPr>
          <p:spPr>
            <a:xfrm>
              <a:off x="663116"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8FC492-DEA7-482D-B33F-613A1A9040C1}"/>
                </a:ext>
              </a:extLst>
            </p:cNvPr>
            <p:cNvSpPr/>
            <p:nvPr/>
          </p:nvSpPr>
          <p:spPr>
            <a:xfrm>
              <a:off x="1003584"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9CECEB-6D8B-464F-ADBA-83738CC51E5D}"/>
                </a:ext>
              </a:extLst>
            </p:cNvPr>
            <p:cNvSpPr/>
            <p:nvPr/>
          </p:nvSpPr>
          <p:spPr>
            <a:xfrm>
              <a:off x="1344052"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386258-D1F3-4C1A-BC2F-FA850C83238C}"/>
                </a:ext>
              </a:extLst>
            </p:cNvPr>
            <p:cNvSpPr/>
            <p:nvPr/>
          </p:nvSpPr>
          <p:spPr>
            <a:xfrm>
              <a:off x="1684520"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1259E72-E95B-4A4F-AA3A-F2FA54E68B6C}"/>
                </a:ext>
              </a:extLst>
            </p:cNvPr>
            <p:cNvSpPr/>
            <p:nvPr/>
          </p:nvSpPr>
          <p:spPr>
            <a:xfrm>
              <a:off x="2024988"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71388A-F5D2-4E7B-B984-B49F46016394}"/>
                </a:ext>
              </a:extLst>
            </p:cNvPr>
            <p:cNvSpPr/>
            <p:nvPr/>
          </p:nvSpPr>
          <p:spPr>
            <a:xfrm>
              <a:off x="2365456"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34F13C-66D1-4FA5-9237-03C1A468FDDD}"/>
                </a:ext>
              </a:extLst>
            </p:cNvPr>
            <p:cNvSpPr/>
            <p:nvPr/>
          </p:nvSpPr>
          <p:spPr>
            <a:xfrm>
              <a:off x="2705924"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906B3E-5F7A-48C7-A997-46638AAC485B}"/>
                </a:ext>
              </a:extLst>
            </p:cNvPr>
            <p:cNvSpPr/>
            <p:nvPr/>
          </p:nvSpPr>
          <p:spPr>
            <a:xfrm>
              <a:off x="3046392"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9E4B72-7F92-4914-88F0-BF5056F5D302}"/>
                </a:ext>
              </a:extLst>
            </p:cNvPr>
            <p:cNvSpPr/>
            <p:nvPr/>
          </p:nvSpPr>
          <p:spPr>
            <a:xfrm>
              <a:off x="3386860"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F927B13-771E-46AB-90D7-22C0EA24589D}"/>
                </a:ext>
              </a:extLst>
            </p:cNvPr>
            <p:cNvSpPr/>
            <p:nvPr/>
          </p:nvSpPr>
          <p:spPr>
            <a:xfrm>
              <a:off x="3727328"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D0D8EF-3B39-49BF-923B-CAE1438ACFF7}"/>
                </a:ext>
              </a:extLst>
            </p:cNvPr>
            <p:cNvSpPr/>
            <p:nvPr/>
          </p:nvSpPr>
          <p:spPr>
            <a:xfrm>
              <a:off x="4067796"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5F1BD6D-B098-453A-98FA-8F216A68AE6C}"/>
                </a:ext>
              </a:extLst>
            </p:cNvPr>
            <p:cNvSpPr/>
            <p:nvPr/>
          </p:nvSpPr>
          <p:spPr>
            <a:xfrm>
              <a:off x="4408264"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35810D-9FD1-4D56-9A2B-EB09DE767A51}"/>
                </a:ext>
              </a:extLst>
            </p:cNvPr>
            <p:cNvSpPr/>
            <p:nvPr/>
          </p:nvSpPr>
          <p:spPr>
            <a:xfrm>
              <a:off x="4748732"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83AEAE-D5A8-4E1A-BD26-D2398F25C57F}"/>
                </a:ext>
              </a:extLst>
            </p:cNvPr>
            <p:cNvSpPr/>
            <p:nvPr/>
          </p:nvSpPr>
          <p:spPr>
            <a:xfrm>
              <a:off x="5089200"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C922C4-A372-44A6-8784-602E1335D22F}"/>
                </a:ext>
              </a:extLst>
            </p:cNvPr>
            <p:cNvSpPr/>
            <p:nvPr/>
          </p:nvSpPr>
          <p:spPr>
            <a:xfrm>
              <a:off x="5429668"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EEDC321-2208-4C73-AC37-92755A57C896}"/>
                </a:ext>
              </a:extLst>
            </p:cNvPr>
            <p:cNvSpPr/>
            <p:nvPr/>
          </p:nvSpPr>
          <p:spPr>
            <a:xfrm>
              <a:off x="5770136" y="21887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418B06A-41A8-47D5-9D71-D0F93F24D762}"/>
                </a:ext>
              </a:extLst>
            </p:cNvPr>
            <p:cNvSpPr/>
            <p:nvPr/>
          </p:nvSpPr>
          <p:spPr>
            <a:xfrm>
              <a:off x="6110604"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9993E4F-4817-49C9-9ACD-B7E6CAB36C96}"/>
                </a:ext>
              </a:extLst>
            </p:cNvPr>
            <p:cNvSpPr/>
            <p:nvPr/>
          </p:nvSpPr>
          <p:spPr>
            <a:xfrm>
              <a:off x="6451072"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7B9471-4566-4ABB-A934-4DB84DDFDC77}"/>
                </a:ext>
              </a:extLst>
            </p:cNvPr>
            <p:cNvSpPr/>
            <p:nvPr/>
          </p:nvSpPr>
          <p:spPr>
            <a:xfrm>
              <a:off x="6791540"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D022E77-FC9D-4405-AC4A-7FC73D7CE814}"/>
                </a:ext>
              </a:extLst>
            </p:cNvPr>
            <p:cNvSpPr/>
            <p:nvPr/>
          </p:nvSpPr>
          <p:spPr>
            <a:xfrm>
              <a:off x="7132008"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AF2AD6F-04CE-4BF9-AAE6-6A17CDA6298F}"/>
                </a:ext>
              </a:extLst>
            </p:cNvPr>
            <p:cNvSpPr/>
            <p:nvPr/>
          </p:nvSpPr>
          <p:spPr>
            <a:xfrm>
              <a:off x="7472476"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6F084F3-5C3D-442A-B3EF-FC315852C15A}"/>
                </a:ext>
              </a:extLst>
            </p:cNvPr>
            <p:cNvSpPr/>
            <p:nvPr/>
          </p:nvSpPr>
          <p:spPr>
            <a:xfrm>
              <a:off x="7812944"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C912651-4279-421F-8280-66A8A2D21FC9}"/>
                </a:ext>
              </a:extLst>
            </p:cNvPr>
            <p:cNvSpPr/>
            <p:nvPr/>
          </p:nvSpPr>
          <p:spPr>
            <a:xfrm>
              <a:off x="8153412"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9223468-30C0-434B-B8BC-322D4EA2155D}"/>
                </a:ext>
              </a:extLst>
            </p:cNvPr>
            <p:cNvSpPr/>
            <p:nvPr/>
          </p:nvSpPr>
          <p:spPr>
            <a:xfrm>
              <a:off x="8493880"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EAD1892-68D9-42DD-A367-7087B078E282}"/>
                </a:ext>
              </a:extLst>
            </p:cNvPr>
            <p:cNvSpPr/>
            <p:nvPr/>
          </p:nvSpPr>
          <p:spPr>
            <a:xfrm>
              <a:off x="8834348"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6608F4A-CAC2-40D2-BD14-ACB0DD0707C7}"/>
                </a:ext>
              </a:extLst>
            </p:cNvPr>
            <p:cNvSpPr/>
            <p:nvPr/>
          </p:nvSpPr>
          <p:spPr>
            <a:xfrm>
              <a:off x="9174816"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FD2A28B-5EC8-4B95-AEF6-1D97D6A479D7}"/>
                </a:ext>
              </a:extLst>
            </p:cNvPr>
            <p:cNvSpPr/>
            <p:nvPr/>
          </p:nvSpPr>
          <p:spPr>
            <a:xfrm>
              <a:off x="9515284"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D8CACAA-BB38-4D77-9406-AD8DEDDBD360}"/>
                </a:ext>
              </a:extLst>
            </p:cNvPr>
            <p:cNvSpPr/>
            <p:nvPr/>
          </p:nvSpPr>
          <p:spPr>
            <a:xfrm>
              <a:off x="9855752"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FD563E4-8104-4E53-9085-D857A30B77F8}"/>
                </a:ext>
              </a:extLst>
            </p:cNvPr>
            <p:cNvSpPr/>
            <p:nvPr/>
          </p:nvSpPr>
          <p:spPr>
            <a:xfrm>
              <a:off x="10196220"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AEF579B-9B17-4F1D-8178-5193C99139A8}"/>
                </a:ext>
              </a:extLst>
            </p:cNvPr>
            <p:cNvSpPr/>
            <p:nvPr/>
          </p:nvSpPr>
          <p:spPr>
            <a:xfrm>
              <a:off x="10536688"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B16DA7D-E1F9-4F1C-B5D9-F9D6B8E7A91D}"/>
                </a:ext>
              </a:extLst>
            </p:cNvPr>
            <p:cNvSpPr/>
            <p:nvPr/>
          </p:nvSpPr>
          <p:spPr>
            <a:xfrm>
              <a:off x="10877156"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B5C0928-89E4-4394-8A99-D198480F8CE9}"/>
                </a:ext>
              </a:extLst>
            </p:cNvPr>
            <p:cNvSpPr/>
            <p:nvPr/>
          </p:nvSpPr>
          <p:spPr>
            <a:xfrm>
              <a:off x="11217624" y="21887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34FC163F-30BC-42C7-BE1F-4B0744E38696}"/>
              </a:ext>
            </a:extLst>
          </p:cNvPr>
          <p:cNvGrpSpPr/>
          <p:nvPr/>
        </p:nvGrpSpPr>
        <p:grpSpPr>
          <a:xfrm>
            <a:off x="663116" y="3709675"/>
            <a:ext cx="10894976" cy="340468"/>
            <a:chOff x="663116" y="3320292"/>
            <a:chExt cx="10894976" cy="340468"/>
          </a:xfrm>
        </p:grpSpPr>
        <p:sp>
          <p:nvSpPr>
            <p:cNvPr id="43" name="Rectangle 42">
              <a:extLst>
                <a:ext uri="{FF2B5EF4-FFF2-40B4-BE49-F238E27FC236}">
                  <a16:creationId xmlns:a16="http://schemas.microsoft.com/office/drawing/2014/main" id="{74D4CA58-C49B-40C0-AA1A-64B4FE0CFD3A}"/>
                </a:ext>
              </a:extLst>
            </p:cNvPr>
            <p:cNvSpPr/>
            <p:nvPr/>
          </p:nvSpPr>
          <p:spPr>
            <a:xfrm>
              <a:off x="6110604"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9F8A3FD-4FE6-45E2-8999-D8CE5622D3D3}"/>
                </a:ext>
              </a:extLst>
            </p:cNvPr>
            <p:cNvSpPr/>
            <p:nvPr/>
          </p:nvSpPr>
          <p:spPr>
            <a:xfrm>
              <a:off x="6451072"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30704D4-0EB9-49E4-944B-835DCEDE0715}"/>
                </a:ext>
              </a:extLst>
            </p:cNvPr>
            <p:cNvSpPr/>
            <p:nvPr/>
          </p:nvSpPr>
          <p:spPr>
            <a:xfrm>
              <a:off x="6791540"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5F77F11-BE75-47BE-BA0B-A1733D33C4BD}"/>
                </a:ext>
              </a:extLst>
            </p:cNvPr>
            <p:cNvSpPr/>
            <p:nvPr/>
          </p:nvSpPr>
          <p:spPr>
            <a:xfrm>
              <a:off x="7132008"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106299C-616B-44C4-9DCC-05D14A9D409D}"/>
                </a:ext>
              </a:extLst>
            </p:cNvPr>
            <p:cNvSpPr/>
            <p:nvPr/>
          </p:nvSpPr>
          <p:spPr>
            <a:xfrm>
              <a:off x="7472476"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978B5C-42C1-44DB-AB24-73D367818F9E}"/>
                </a:ext>
              </a:extLst>
            </p:cNvPr>
            <p:cNvSpPr/>
            <p:nvPr/>
          </p:nvSpPr>
          <p:spPr>
            <a:xfrm>
              <a:off x="7812944"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A6464B5-7C86-4C00-B5F4-AD29AB693F76}"/>
                </a:ext>
              </a:extLst>
            </p:cNvPr>
            <p:cNvSpPr/>
            <p:nvPr/>
          </p:nvSpPr>
          <p:spPr>
            <a:xfrm>
              <a:off x="8153412"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4BBB78A-4C08-4BC8-9002-5B6085DC27C9}"/>
                </a:ext>
              </a:extLst>
            </p:cNvPr>
            <p:cNvSpPr/>
            <p:nvPr/>
          </p:nvSpPr>
          <p:spPr>
            <a:xfrm>
              <a:off x="8493880"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A30E366-B934-4F27-9361-DABDD2926F40}"/>
                </a:ext>
              </a:extLst>
            </p:cNvPr>
            <p:cNvSpPr/>
            <p:nvPr/>
          </p:nvSpPr>
          <p:spPr>
            <a:xfrm>
              <a:off x="8834348"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F6C116B-BC57-4F19-807B-9E4B1A8304CE}"/>
                </a:ext>
              </a:extLst>
            </p:cNvPr>
            <p:cNvSpPr/>
            <p:nvPr/>
          </p:nvSpPr>
          <p:spPr>
            <a:xfrm>
              <a:off x="9174816"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94A58BE-5ED7-45E3-9099-EE5F95FF6796}"/>
                </a:ext>
              </a:extLst>
            </p:cNvPr>
            <p:cNvSpPr/>
            <p:nvPr/>
          </p:nvSpPr>
          <p:spPr>
            <a:xfrm>
              <a:off x="9515284"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F012163-A7EF-4C64-B7EE-84CDA1D5C324}"/>
                </a:ext>
              </a:extLst>
            </p:cNvPr>
            <p:cNvSpPr/>
            <p:nvPr/>
          </p:nvSpPr>
          <p:spPr>
            <a:xfrm>
              <a:off x="9855752"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AD6F9E7-B9E4-4C4C-AAEF-9D84E02954F3}"/>
                </a:ext>
              </a:extLst>
            </p:cNvPr>
            <p:cNvSpPr/>
            <p:nvPr/>
          </p:nvSpPr>
          <p:spPr>
            <a:xfrm>
              <a:off x="10196220"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E783B85-DBD9-481E-A9D1-A44B8A3B12C5}"/>
                </a:ext>
              </a:extLst>
            </p:cNvPr>
            <p:cNvSpPr/>
            <p:nvPr/>
          </p:nvSpPr>
          <p:spPr>
            <a:xfrm>
              <a:off x="10536688"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2513D69-AF63-4FC9-94F2-051E1E9215F6}"/>
                </a:ext>
              </a:extLst>
            </p:cNvPr>
            <p:cNvSpPr/>
            <p:nvPr/>
          </p:nvSpPr>
          <p:spPr>
            <a:xfrm>
              <a:off x="10877156"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9732095-B079-4C26-A17B-1E131ECAE434}"/>
                </a:ext>
              </a:extLst>
            </p:cNvPr>
            <p:cNvSpPr/>
            <p:nvPr/>
          </p:nvSpPr>
          <p:spPr>
            <a:xfrm>
              <a:off x="11217624" y="3320292"/>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CB6E000-DE22-49BD-9431-21A6BE58FD1A}"/>
                </a:ext>
              </a:extLst>
            </p:cNvPr>
            <p:cNvSpPr/>
            <p:nvPr/>
          </p:nvSpPr>
          <p:spPr>
            <a:xfrm>
              <a:off x="663116"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4BA0192-33DB-4C7C-9ADC-07FF08934784}"/>
                </a:ext>
              </a:extLst>
            </p:cNvPr>
            <p:cNvSpPr/>
            <p:nvPr/>
          </p:nvSpPr>
          <p:spPr>
            <a:xfrm>
              <a:off x="1003584"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96D46AE-2E32-4145-8608-3453844EC4F7}"/>
                </a:ext>
              </a:extLst>
            </p:cNvPr>
            <p:cNvSpPr/>
            <p:nvPr/>
          </p:nvSpPr>
          <p:spPr>
            <a:xfrm>
              <a:off x="1344052"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3CF1138-084E-4F6E-811E-0F30BBC9CA89}"/>
                </a:ext>
              </a:extLst>
            </p:cNvPr>
            <p:cNvSpPr/>
            <p:nvPr/>
          </p:nvSpPr>
          <p:spPr>
            <a:xfrm>
              <a:off x="1684520"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0BCB9F3-77BD-4456-886E-CD7E24C87D10}"/>
                </a:ext>
              </a:extLst>
            </p:cNvPr>
            <p:cNvSpPr/>
            <p:nvPr/>
          </p:nvSpPr>
          <p:spPr>
            <a:xfrm>
              <a:off x="2024988"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8B39ADB-4F48-4356-8B3F-5EC0BCC5737D}"/>
                </a:ext>
              </a:extLst>
            </p:cNvPr>
            <p:cNvSpPr/>
            <p:nvPr/>
          </p:nvSpPr>
          <p:spPr>
            <a:xfrm>
              <a:off x="2365456"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52A4A90-377A-4A5A-A752-C2F551CF7129}"/>
                </a:ext>
              </a:extLst>
            </p:cNvPr>
            <p:cNvSpPr/>
            <p:nvPr/>
          </p:nvSpPr>
          <p:spPr>
            <a:xfrm>
              <a:off x="2705924"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D615A06-20D8-48A8-B32F-AD569848ADAA}"/>
                </a:ext>
              </a:extLst>
            </p:cNvPr>
            <p:cNvSpPr/>
            <p:nvPr/>
          </p:nvSpPr>
          <p:spPr>
            <a:xfrm>
              <a:off x="3046392"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E03A5FC-B4C1-4AA1-A8DE-7AFA245B23B7}"/>
                </a:ext>
              </a:extLst>
            </p:cNvPr>
            <p:cNvSpPr/>
            <p:nvPr/>
          </p:nvSpPr>
          <p:spPr>
            <a:xfrm>
              <a:off x="3386860"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429AE73-BF16-4477-B258-D6FAEA1D083C}"/>
                </a:ext>
              </a:extLst>
            </p:cNvPr>
            <p:cNvSpPr/>
            <p:nvPr/>
          </p:nvSpPr>
          <p:spPr>
            <a:xfrm>
              <a:off x="3727328"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E6BE08ED-A98A-4A0A-9F0C-65FFE398F335}"/>
                </a:ext>
              </a:extLst>
            </p:cNvPr>
            <p:cNvSpPr/>
            <p:nvPr/>
          </p:nvSpPr>
          <p:spPr>
            <a:xfrm>
              <a:off x="4067796"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91F323E-5D65-438E-ABF9-5609AD88C8CB}"/>
                </a:ext>
              </a:extLst>
            </p:cNvPr>
            <p:cNvSpPr/>
            <p:nvPr/>
          </p:nvSpPr>
          <p:spPr>
            <a:xfrm>
              <a:off x="4408264"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01B6C95-7A83-4797-A62D-D84AF49843CE}"/>
                </a:ext>
              </a:extLst>
            </p:cNvPr>
            <p:cNvSpPr/>
            <p:nvPr/>
          </p:nvSpPr>
          <p:spPr>
            <a:xfrm>
              <a:off x="4748732"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911CD80-5554-440D-A345-9849548F66BE}"/>
                </a:ext>
              </a:extLst>
            </p:cNvPr>
            <p:cNvSpPr/>
            <p:nvPr/>
          </p:nvSpPr>
          <p:spPr>
            <a:xfrm>
              <a:off x="5089200"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8F3A4B1-470F-4AA3-A6E4-E915B5C60496}"/>
                </a:ext>
              </a:extLst>
            </p:cNvPr>
            <p:cNvSpPr/>
            <p:nvPr/>
          </p:nvSpPr>
          <p:spPr>
            <a:xfrm>
              <a:off x="5429668"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E453AE0-1724-49AD-95CB-1AF835FCE154}"/>
                </a:ext>
              </a:extLst>
            </p:cNvPr>
            <p:cNvSpPr/>
            <p:nvPr/>
          </p:nvSpPr>
          <p:spPr>
            <a:xfrm>
              <a:off x="5770136" y="3320292"/>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6B2488A8-CE8A-438E-9431-CEB0B2B1ACD5}"/>
                  </a:ext>
                </a:extLst>
              </p:cNvPr>
              <p:cNvSpPr txBox="1"/>
              <p:nvPr/>
            </p:nvSpPr>
            <p:spPr>
              <a:xfrm>
                <a:off x="2364178" y="1990972"/>
                <a:ext cx="2044086" cy="584775"/>
              </a:xfrm>
              <a:prstGeom prst="rect">
                <a:avLst/>
              </a:prstGeom>
              <a:noFill/>
            </p:spPr>
            <p:txBody>
              <a:bodyPr wrap="none" rtlCol="0">
                <a:spAutoFit/>
              </a:bodyPr>
              <a:lstStyle/>
              <a:p>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1</m:t>
                        </m:r>
                      </m:sub>
                    </m:sSub>
                  </m:oMath>
                </a14:m>
                <a:r>
                  <a:rPr lang="en-US" sz="3200" dirty="0"/>
                  <a:t> (16 bits)</a:t>
                </a:r>
              </a:p>
            </p:txBody>
          </p:sp>
        </mc:Choice>
        <mc:Fallback xmlns="">
          <p:sp>
            <p:nvSpPr>
              <p:cNvPr id="131" name="TextBox 130">
                <a:extLst>
                  <a:ext uri="{FF2B5EF4-FFF2-40B4-BE49-F238E27FC236}">
                    <a16:creationId xmlns:a16="http://schemas.microsoft.com/office/drawing/2014/main" id="{6B2488A8-CE8A-438E-9431-CEB0B2B1ACD5}"/>
                  </a:ext>
                </a:extLst>
              </p:cNvPr>
              <p:cNvSpPr txBox="1">
                <a:spLocks noRot="1" noChangeAspect="1" noMove="1" noResize="1" noEditPoints="1" noAdjustHandles="1" noChangeArrowheads="1" noChangeShapeType="1" noTextEdit="1"/>
              </p:cNvSpPr>
              <p:nvPr/>
            </p:nvSpPr>
            <p:spPr>
              <a:xfrm>
                <a:off x="2364178" y="1990972"/>
                <a:ext cx="2044086" cy="584775"/>
              </a:xfrm>
              <a:prstGeom prst="rect">
                <a:avLst/>
              </a:prstGeom>
              <a:blipFill>
                <a:blip r:embed="rId3"/>
                <a:stretch>
                  <a:fillRect t="-12500" r="-6269"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B662626E-A26E-48BB-9F8D-F27F92E37E84}"/>
                  </a:ext>
                </a:extLst>
              </p:cNvPr>
              <p:cNvSpPr txBox="1"/>
              <p:nvPr/>
            </p:nvSpPr>
            <p:spPr>
              <a:xfrm>
                <a:off x="7811666" y="1990972"/>
                <a:ext cx="2044086" cy="584775"/>
              </a:xfrm>
              <a:prstGeom prst="rect">
                <a:avLst/>
              </a:prstGeom>
              <a:noFill/>
            </p:spPr>
            <p:txBody>
              <a:bodyPr wrap="none" rtlCol="0">
                <a:spAutoFit/>
              </a:bodyPr>
              <a:lstStyle/>
              <a:p>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2</m:t>
                        </m:r>
                      </m:sub>
                    </m:sSub>
                  </m:oMath>
                </a14:m>
                <a:r>
                  <a:rPr lang="en-US" sz="3200" dirty="0"/>
                  <a:t> (16 bits)</a:t>
                </a:r>
              </a:p>
            </p:txBody>
          </p:sp>
        </mc:Choice>
        <mc:Fallback xmlns="">
          <p:sp>
            <p:nvSpPr>
              <p:cNvPr id="132" name="TextBox 131">
                <a:extLst>
                  <a:ext uri="{FF2B5EF4-FFF2-40B4-BE49-F238E27FC236}">
                    <a16:creationId xmlns:a16="http://schemas.microsoft.com/office/drawing/2014/main" id="{B662626E-A26E-48BB-9F8D-F27F92E37E84}"/>
                  </a:ext>
                </a:extLst>
              </p:cNvPr>
              <p:cNvSpPr txBox="1">
                <a:spLocks noRot="1" noChangeAspect="1" noMove="1" noResize="1" noEditPoints="1" noAdjustHandles="1" noChangeArrowheads="1" noChangeShapeType="1" noTextEdit="1"/>
              </p:cNvSpPr>
              <p:nvPr/>
            </p:nvSpPr>
            <p:spPr>
              <a:xfrm>
                <a:off x="7811666" y="1990972"/>
                <a:ext cx="2044086" cy="584775"/>
              </a:xfrm>
              <a:prstGeom prst="rect">
                <a:avLst/>
              </a:prstGeom>
              <a:blipFill>
                <a:blip r:embed="rId4"/>
                <a:stretch>
                  <a:fillRect t="-12500" r="-6548"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396BAD19-760C-48B7-8749-F2910C9B0C50}"/>
                  </a:ext>
                </a:extLst>
              </p:cNvPr>
              <p:cNvSpPr txBox="1"/>
              <p:nvPr/>
            </p:nvSpPr>
            <p:spPr>
              <a:xfrm>
                <a:off x="2364817" y="3095719"/>
                <a:ext cx="2116670" cy="584775"/>
              </a:xfrm>
              <a:prstGeom prst="rect">
                <a:avLst/>
              </a:prstGeom>
              <a:noFill/>
            </p:spPr>
            <p:txBody>
              <a:bodyPr wrap="none" rtlCol="0">
                <a:spAutoFit/>
              </a:bodyPr>
              <a:lstStyle/>
              <a:p>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𝑣</m:t>
                        </m:r>
                      </m:e>
                      <m:sub>
                        <m:r>
                          <a:rPr lang="en-US" sz="3200" b="0" i="1" smtClean="0">
                            <a:latin typeface="Cambria Math" panose="02040503050406030204" pitchFamily="18" charset="0"/>
                          </a:rPr>
                          <m:t>2</m:t>
                        </m:r>
                      </m:sub>
                    </m:sSub>
                  </m:oMath>
                </a14:m>
                <a:r>
                  <a:rPr lang="en-US" sz="3200" dirty="0"/>
                  <a:t> (16 bits)</a:t>
                </a:r>
              </a:p>
            </p:txBody>
          </p:sp>
        </mc:Choice>
        <mc:Fallback xmlns="">
          <p:sp>
            <p:nvSpPr>
              <p:cNvPr id="133" name="TextBox 132">
                <a:extLst>
                  <a:ext uri="{FF2B5EF4-FFF2-40B4-BE49-F238E27FC236}">
                    <a16:creationId xmlns:a16="http://schemas.microsoft.com/office/drawing/2014/main" id="{396BAD19-760C-48B7-8749-F2910C9B0C50}"/>
                  </a:ext>
                </a:extLst>
              </p:cNvPr>
              <p:cNvSpPr txBox="1">
                <a:spLocks noRot="1" noChangeAspect="1" noMove="1" noResize="1" noEditPoints="1" noAdjustHandles="1" noChangeArrowheads="1" noChangeShapeType="1" noTextEdit="1"/>
              </p:cNvSpPr>
              <p:nvPr/>
            </p:nvSpPr>
            <p:spPr>
              <a:xfrm>
                <a:off x="2364817" y="3095719"/>
                <a:ext cx="2116670" cy="584775"/>
              </a:xfrm>
              <a:prstGeom prst="rect">
                <a:avLst/>
              </a:prstGeom>
              <a:blipFill>
                <a:blip r:embed="rId5"/>
                <a:stretch>
                  <a:fillRect t="-12500" r="-2882"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58FCBF8C-0D8D-43A5-99CC-A27AD8F3923B}"/>
                  </a:ext>
                </a:extLst>
              </p:cNvPr>
              <p:cNvSpPr txBox="1"/>
              <p:nvPr/>
            </p:nvSpPr>
            <p:spPr>
              <a:xfrm>
                <a:off x="7113302" y="3107492"/>
                <a:ext cx="3440814" cy="584775"/>
              </a:xfrm>
              <a:prstGeom prst="rect">
                <a:avLst/>
              </a:prstGeom>
              <a:noFill/>
            </p:spPr>
            <p:txBody>
              <a:bodyPr wrap="none" rtlCol="0">
                <a:spAutoFit/>
              </a:bodyPr>
              <a:lstStyle/>
              <a:p>
                <a:r>
                  <a:rPr lang="en-US" sz="3200" dirty="0"/>
                  <a:t>Warped </a:t>
                </a:r>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𝜉</m:t>
                        </m:r>
                      </m:e>
                      <m:sub>
                        <m:r>
                          <a:rPr lang="en-US" sz="3200" b="0" i="1" smtClean="0">
                            <a:latin typeface="Cambria Math" panose="02040503050406030204" pitchFamily="18" charset="0"/>
                          </a:rPr>
                          <m:t>4</m:t>
                        </m:r>
                      </m:sub>
                    </m:sSub>
                  </m:oMath>
                </a14:m>
                <a:r>
                  <a:rPr lang="en-US" sz="3200" dirty="0"/>
                  <a:t> (16 bits)</a:t>
                </a:r>
              </a:p>
            </p:txBody>
          </p:sp>
        </mc:Choice>
        <mc:Fallback xmlns="">
          <p:sp>
            <p:nvSpPr>
              <p:cNvPr id="134" name="TextBox 133">
                <a:extLst>
                  <a:ext uri="{FF2B5EF4-FFF2-40B4-BE49-F238E27FC236}">
                    <a16:creationId xmlns:a16="http://schemas.microsoft.com/office/drawing/2014/main" id="{58FCBF8C-0D8D-43A5-99CC-A27AD8F3923B}"/>
                  </a:ext>
                </a:extLst>
              </p:cNvPr>
              <p:cNvSpPr txBox="1">
                <a:spLocks noRot="1" noChangeAspect="1" noMove="1" noResize="1" noEditPoints="1" noAdjustHandles="1" noChangeArrowheads="1" noChangeShapeType="1" noTextEdit="1"/>
              </p:cNvSpPr>
              <p:nvPr/>
            </p:nvSpPr>
            <p:spPr>
              <a:xfrm>
                <a:off x="7113302" y="3107492"/>
                <a:ext cx="3440814" cy="584775"/>
              </a:xfrm>
              <a:prstGeom prst="rect">
                <a:avLst/>
              </a:prstGeom>
              <a:blipFill>
                <a:blip r:embed="rId6"/>
                <a:stretch>
                  <a:fillRect l="-4610" t="-12500" r="-3369"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79445D2F-7A53-4CDE-BE88-78103ED3C402}"/>
                  </a:ext>
                </a:extLst>
              </p:cNvPr>
              <p:cNvSpPr txBox="1"/>
              <p:nvPr/>
            </p:nvSpPr>
            <p:spPr>
              <a:xfrm>
                <a:off x="1336172" y="5145029"/>
                <a:ext cx="2044086" cy="584775"/>
              </a:xfrm>
              <a:prstGeom prst="rect">
                <a:avLst/>
              </a:prstGeom>
              <a:noFill/>
            </p:spPr>
            <p:txBody>
              <a:bodyPr wrap="none" rtlCol="0">
                <a:spAutoFit/>
              </a:bodyPr>
              <a:lstStyle/>
              <a:p>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1</m:t>
                        </m:r>
                      </m:sub>
                    </m:sSub>
                  </m:oMath>
                </a14:m>
                <a:r>
                  <a:rPr lang="en-US" sz="3200" dirty="0"/>
                  <a:t> (10 bits)</a:t>
                </a:r>
              </a:p>
            </p:txBody>
          </p:sp>
        </mc:Choice>
        <mc:Fallback xmlns="">
          <p:sp>
            <p:nvSpPr>
              <p:cNvPr id="136" name="TextBox 135">
                <a:extLst>
                  <a:ext uri="{FF2B5EF4-FFF2-40B4-BE49-F238E27FC236}">
                    <a16:creationId xmlns:a16="http://schemas.microsoft.com/office/drawing/2014/main" id="{79445D2F-7A53-4CDE-BE88-78103ED3C402}"/>
                  </a:ext>
                </a:extLst>
              </p:cNvPr>
              <p:cNvSpPr txBox="1">
                <a:spLocks noRot="1" noChangeAspect="1" noMove="1" noResize="1" noEditPoints="1" noAdjustHandles="1" noChangeArrowheads="1" noChangeShapeType="1" noTextEdit="1"/>
              </p:cNvSpPr>
              <p:nvPr/>
            </p:nvSpPr>
            <p:spPr>
              <a:xfrm>
                <a:off x="1336172" y="5145029"/>
                <a:ext cx="2044086" cy="584775"/>
              </a:xfrm>
              <a:prstGeom prst="rect">
                <a:avLst/>
              </a:prstGeom>
              <a:blipFill>
                <a:blip r:embed="rId7"/>
                <a:stretch>
                  <a:fillRect t="-12500" r="-625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B8491F63-2A85-47B5-A4D6-169588930AC1}"/>
                  </a:ext>
                </a:extLst>
              </p:cNvPr>
              <p:cNvSpPr txBox="1"/>
              <p:nvPr/>
            </p:nvSpPr>
            <p:spPr>
              <a:xfrm>
                <a:off x="4406986" y="5143339"/>
                <a:ext cx="2044086" cy="584775"/>
              </a:xfrm>
              <a:prstGeom prst="rect">
                <a:avLst/>
              </a:prstGeom>
              <a:noFill/>
            </p:spPr>
            <p:txBody>
              <a:bodyPr wrap="none" rtlCol="0">
                <a:spAutoFit/>
              </a:bodyPr>
              <a:lstStyle/>
              <a:p>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2</m:t>
                        </m:r>
                      </m:sub>
                    </m:sSub>
                  </m:oMath>
                </a14:m>
                <a:r>
                  <a:rPr lang="en-US" sz="3200" dirty="0"/>
                  <a:t> (10 bits)</a:t>
                </a:r>
              </a:p>
            </p:txBody>
          </p:sp>
        </mc:Choice>
        <mc:Fallback xmlns="">
          <p:sp>
            <p:nvSpPr>
              <p:cNvPr id="137" name="TextBox 136">
                <a:extLst>
                  <a:ext uri="{FF2B5EF4-FFF2-40B4-BE49-F238E27FC236}">
                    <a16:creationId xmlns:a16="http://schemas.microsoft.com/office/drawing/2014/main" id="{B8491F63-2A85-47B5-A4D6-169588930AC1}"/>
                  </a:ext>
                </a:extLst>
              </p:cNvPr>
              <p:cNvSpPr txBox="1">
                <a:spLocks noRot="1" noChangeAspect="1" noMove="1" noResize="1" noEditPoints="1" noAdjustHandles="1" noChangeArrowheads="1" noChangeShapeType="1" noTextEdit="1"/>
              </p:cNvSpPr>
              <p:nvPr/>
            </p:nvSpPr>
            <p:spPr>
              <a:xfrm>
                <a:off x="4406986" y="5143339"/>
                <a:ext cx="2044086" cy="584775"/>
              </a:xfrm>
              <a:prstGeom prst="rect">
                <a:avLst/>
              </a:prstGeom>
              <a:blipFill>
                <a:blip r:embed="rId8"/>
                <a:stretch>
                  <a:fillRect t="-12500" r="-6567"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236A57F8-570A-4DDF-B281-9E9080DE71C5}"/>
                  </a:ext>
                </a:extLst>
              </p:cNvPr>
              <p:cNvSpPr txBox="1"/>
              <p:nvPr/>
            </p:nvSpPr>
            <p:spPr>
              <a:xfrm>
                <a:off x="7254044" y="5137216"/>
                <a:ext cx="2116733" cy="597023"/>
              </a:xfrm>
              <a:prstGeom prst="rect">
                <a:avLst/>
              </a:prstGeom>
              <a:noFill/>
            </p:spPr>
            <p:txBody>
              <a:bodyPr wrap="none" rtlCol="0">
                <a:spAutoFit/>
              </a:bodyPr>
              <a:lstStyle/>
              <a:p>
                <a14:m>
                  <m:oMath xmlns:m="http://schemas.openxmlformats.org/officeDocument/2006/math">
                    <m:rad>
                      <m:radPr>
                        <m:degHide m:val="on"/>
                        <m:ctrlPr>
                          <a:rPr lang="en-US" sz="3200" i="1" smtClean="0">
                            <a:latin typeface="Cambria Math" panose="02040503050406030204" pitchFamily="18" charset="0"/>
                          </a:rPr>
                        </m:ctrlPr>
                      </m:radPr>
                      <m:deg/>
                      <m:e>
                        <m:sSub>
                          <m:sSubPr>
                            <m:ctrlPr>
                              <a:rPr lang="en-US" sz="3200" i="1">
                                <a:latin typeface="Cambria Math" panose="02040503050406030204" pitchFamily="18" charset="0"/>
                              </a:rPr>
                            </m:ctrlPr>
                          </m:sSubPr>
                          <m:e>
                            <m:r>
                              <a:rPr lang="en-US" sz="3200" i="1">
                                <a:latin typeface="Cambria Math" panose="02040503050406030204" pitchFamily="18" charset="0"/>
                              </a:rPr>
                              <m:t>𝑣</m:t>
                            </m:r>
                          </m:e>
                          <m:sub>
                            <m:r>
                              <a:rPr lang="en-US" sz="3200" i="1">
                                <a:latin typeface="Cambria Math" panose="02040503050406030204" pitchFamily="18" charset="0"/>
                              </a:rPr>
                              <m:t>2</m:t>
                            </m:r>
                          </m:sub>
                        </m:sSub>
                      </m:e>
                    </m:rad>
                  </m:oMath>
                </a14:m>
                <a:r>
                  <a:rPr lang="en-US" sz="3200" dirty="0"/>
                  <a:t> (7 bits)</a:t>
                </a:r>
              </a:p>
            </p:txBody>
          </p:sp>
        </mc:Choice>
        <mc:Fallback xmlns="">
          <p:sp>
            <p:nvSpPr>
              <p:cNvPr id="138" name="TextBox 137">
                <a:extLst>
                  <a:ext uri="{FF2B5EF4-FFF2-40B4-BE49-F238E27FC236}">
                    <a16:creationId xmlns:a16="http://schemas.microsoft.com/office/drawing/2014/main" id="{236A57F8-570A-4DDF-B281-9E9080DE71C5}"/>
                  </a:ext>
                </a:extLst>
              </p:cNvPr>
              <p:cNvSpPr txBox="1">
                <a:spLocks noRot="1" noChangeAspect="1" noMove="1" noResize="1" noEditPoints="1" noAdjustHandles="1" noChangeArrowheads="1" noChangeShapeType="1" noTextEdit="1"/>
              </p:cNvSpPr>
              <p:nvPr/>
            </p:nvSpPr>
            <p:spPr>
              <a:xfrm>
                <a:off x="7254044" y="5137216"/>
                <a:ext cx="2116733" cy="597023"/>
              </a:xfrm>
              <a:prstGeom prst="rect">
                <a:avLst/>
              </a:prstGeom>
              <a:blipFill>
                <a:blip r:embed="rId9"/>
                <a:stretch>
                  <a:fillRect t="-12245" r="-5764" b="-316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04A7C856-1AC8-4E67-9290-459A9B7AE797}"/>
                  </a:ext>
                </a:extLst>
              </p:cNvPr>
              <p:cNvSpPr txBox="1"/>
              <p:nvPr/>
            </p:nvSpPr>
            <p:spPr>
              <a:xfrm>
                <a:off x="9547250" y="4657021"/>
                <a:ext cx="1978875" cy="1077218"/>
              </a:xfrm>
              <a:prstGeom prst="rect">
                <a:avLst/>
              </a:prstGeom>
              <a:noFill/>
            </p:spPr>
            <p:txBody>
              <a:bodyPr wrap="none" rtlCol="0">
                <a:spAutoFit/>
              </a:bodyPr>
              <a:lstStyle/>
              <a:p>
                <a:pPr algn="ctr"/>
                <a:r>
                  <a:rPr lang="en-US" sz="3200" dirty="0"/>
                  <a:t>Warped </a:t>
                </a:r>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𝜉</m:t>
                        </m:r>
                      </m:e>
                      <m:sub>
                        <m:r>
                          <a:rPr lang="en-US" sz="3200" b="0" i="1" smtClean="0">
                            <a:latin typeface="Cambria Math" panose="02040503050406030204" pitchFamily="18" charset="0"/>
                          </a:rPr>
                          <m:t>4</m:t>
                        </m:r>
                      </m:sub>
                    </m:sSub>
                  </m:oMath>
                </a14:m>
                <a:br>
                  <a:rPr lang="en-US" sz="3200" dirty="0"/>
                </a:br>
                <a:r>
                  <a:rPr lang="en-US" sz="3200" dirty="0"/>
                  <a:t>(6 bits)</a:t>
                </a:r>
              </a:p>
            </p:txBody>
          </p:sp>
        </mc:Choice>
        <mc:Fallback xmlns="">
          <p:sp>
            <p:nvSpPr>
              <p:cNvPr id="139" name="TextBox 138">
                <a:extLst>
                  <a:ext uri="{FF2B5EF4-FFF2-40B4-BE49-F238E27FC236}">
                    <a16:creationId xmlns:a16="http://schemas.microsoft.com/office/drawing/2014/main" id="{04A7C856-1AC8-4E67-9290-459A9B7AE797}"/>
                  </a:ext>
                </a:extLst>
              </p:cNvPr>
              <p:cNvSpPr txBox="1">
                <a:spLocks noRot="1" noChangeAspect="1" noMove="1" noResize="1" noEditPoints="1" noAdjustHandles="1" noChangeArrowheads="1" noChangeShapeType="1" noTextEdit="1"/>
              </p:cNvSpPr>
              <p:nvPr/>
            </p:nvSpPr>
            <p:spPr>
              <a:xfrm>
                <a:off x="9547250" y="4657021"/>
                <a:ext cx="1978875" cy="1077218"/>
              </a:xfrm>
              <a:prstGeom prst="rect">
                <a:avLst/>
              </a:prstGeom>
              <a:blipFill>
                <a:blip r:embed="rId10"/>
                <a:stretch>
                  <a:fillRect l="-7385" t="-6780" b="-17514"/>
                </a:stretch>
              </a:blipFill>
            </p:spPr>
            <p:txBody>
              <a:bodyPr/>
              <a:lstStyle/>
              <a:p>
                <a:r>
                  <a:rPr lang="en-US">
                    <a:noFill/>
                  </a:rPr>
                  <a:t> </a:t>
                </a:r>
              </a:p>
            </p:txBody>
          </p:sp>
        </mc:Fallback>
      </mc:AlternateContent>
      <p:sp>
        <p:nvSpPr>
          <p:cNvPr id="143" name="TextBox 142">
            <a:extLst>
              <a:ext uri="{FF2B5EF4-FFF2-40B4-BE49-F238E27FC236}">
                <a16:creationId xmlns:a16="http://schemas.microsoft.com/office/drawing/2014/main" id="{F3695431-3B11-4536-9E51-B0DBFE5D7C26}"/>
              </a:ext>
            </a:extLst>
          </p:cNvPr>
          <p:cNvSpPr txBox="1"/>
          <p:nvPr/>
        </p:nvSpPr>
        <p:spPr>
          <a:xfrm>
            <a:off x="569991" y="1385980"/>
            <a:ext cx="10884198" cy="646331"/>
          </a:xfrm>
          <a:prstGeom prst="rect">
            <a:avLst/>
          </a:prstGeom>
          <a:noFill/>
        </p:spPr>
        <p:txBody>
          <a:bodyPr wrap="none" rtlCol="0">
            <a:spAutoFit/>
          </a:bodyPr>
          <a:lstStyle/>
          <a:p>
            <a:r>
              <a:rPr lang="en-US" sz="3600" dirty="0"/>
              <a:t>Quantization in 64 bits (</a:t>
            </a:r>
            <a:r>
              <a:rPr lang="en-US" sz="3600" dirty="0">
                <a:solidFill>
                  <a:srgbClr val="FF0000"/>
                </a:solidFill>
              </a:rPr>
              <a:t>R</a:t>
            </a:r>
            <a:r>
              <a:rPr lang="en-US" sz="3600" dirty="0"/>
              <a:t>16</a:t>
            </a:r>
            <a:r>
              <a:rPr lang="en-US" sz="3600" dirty="0">
                <a:solidFill>
                  <a:srgbClr val="00B050"/>
                </a:solidFill>
              </a:rPr>
              <a:t>G</a:t>
            </a:r>
            <a:r>
              <a:rPr lang="en-US" sz="3600" dirty="0"/>
              <a:t>16</a:t>
            </a:r>
            <a:r>
              <a:rPr lang="en-US" sz="3600" dirty="0">
                <a:solidFill>
                  <a:srgbClr val="0070C0"/>
                </a:solidFill>
              </a:rPr>
              <a:t>B</a:t>
            </a:r>
            <a:r>
              <a:rPr lang="en-US" sz="3600" dirty="0"/>
              <a:t>16</a:t>
            </a:r>
            <a:r>
              <a:rPr lang="en-US" sz="3600" dirty="0">
                <a:solidFill>
                  <a:srgbClr val="4D4D4D"/>
                </a:solidFill>
              </a:rPr>
              <a:t>A</a:t>
            </a:r>
            <a:r>
              <a:rPr lang="en-US" sz="3600" dirty="0"/>
              <a:t>16 normalized </a:t>
            </a:r>
            <a:r>
              <a:rPr lang="en-US" sz="3600" dirty="0" err="1"/>
              <a:t>uint</a:t>
            </a:r>
            <a:r>
              <a:rPr lang="en-US" sz="3600" dirty="0"/>
              <a:t>):</a:t>
            </a:r>
          </a:p>
        </p:txBody>
      </p:sp>
      <p:sp>
        <p:nvSpPr>
          <p:cNvPr id="144" name="TextBox 143">
            <a:extLst>
              <a:ext uri="{FF2B5EF4-FFF2-40B4-BE49-F238E27FC236}">
                <a16:creationId xmlns:a16="http://schemas.microsoft.com/office/drawing/2014/main" id="{5585C826-B01E-48BF-ACF8-4A91B14CCED1}"/>
              </a:ext>
            </a:extLst>
          </p:cNvPr>
          <p:cNvSpPr txBox="1"/>
          <p:nvPr/>
        </p:nvSpPr>
        <p:spPr>
          <a:xfrm>
            <a:off x="569991" y="4454427"/>
            <a:ext cx="6635406" cy="646331"/>
          </a:xfrm>
          <a:prstGeom prst="rect">
            <a:avLst/>
          </a:prstGeom>
          <a:noFill/>
        </p:spPr>
        <p:txBody>
          <a:bodyPr wrap="none" rtlCol="0">
            <a:spAutoFit/>
          </a:bodyPr>
          <a:lstStyle/>
          <a:p>
            <a:r>
              <a:rPr lang="en-US" sz="3600" dirty="0"/>
              <a:t>Quantization in 32 bits (</a:t>
            </a:r>
            <a:r>
              <a:rPr lang="en-US" sz="3600" dirty="0">
                <a:solidFill>
                  <a:srgbClr val="FF0000"/>
                </a:solidFill>
              </a:rPr>
              <a:t>R</a:t>
            </a:r>
            <a:r>
              <a:rPr lang="en-US" sz="3600" dirty="0"/>
              <a:t>32</a:t>
            </a:r>
            <a:r>
              <a:rPr lang="en-US" sz="3600" dirty="0">
                <a:solidFill>
                  <a:srgbClr val="00B050"/>
                </a:solidFill>
              </a:rPr>
              <a:t> </a:t>
            </a:r>
            <a:r>
              <a:rPr lang="en-US" sz="3600" dirty="0" err="1"/>
              <a:t>uint</a:t>
            </a:r>
            <a:r>
              <a:rPr lang="en-US" sz="3600" dirty="0"/>
              <a:t>):</a:t>
            </a:r>
          </a:p>
        </p:txBody>
      </p:sp>
      <p:grpSp>
        <p:nvGrpSpPr>
          <p:cNvPr id="3" name="Group 2">
            <a:extLst>
              <a:ext uri="{FF2B5EF4-FFF2-40B4-BE49-F238E27FC236}">
                <a16:creationId xmlns:a16="http://schemas.microsoft.com/office/drawing/2014/main" id="{6FD5C00E-74FA-45AB-AB1D-9740A46B44B4}"/>
              </a:ext>
            </a:extLst>
          </p:cNvPr>
          <p:cNvGrpSpPr/>
          <p:nvPr/>
        </p:nvGrpSpPr>
        <p:grpSpPr>
          <a:xfrm>
            <a:off x="663116" y="5716622"/>
            <a:ext cx="10894976" cy="340469"/>
            <a:chOff x="663116" y="5716622"/>
            <a:chExt cx="10894976" cy="340469"/>
          </a:xfrm>
        </p:grpSpPr>
        <p:sp>
          <p:nvSpPr>
            <p:cNvPr id="75" name="Rectangle 74">
              <a:extLst>
                <a:ext uri="{FF2B5EF4-FFF2-40B4-BE49-F238E27FC236}">
                  <a16:creationId xmlns:a16="http://schemas.microsoft.com/office/drawing/2014/main" id="{77D568DB-7E2D-49D6-910F-423BE6D2EAD0}"/>
                </a:ext>
              </a:extLst>
            </p:cNvPr>
            <p:cNvSpPr/>
            <p:nvPr/>
          </p:nvSpPr>
          <p:spPr>
            <a:xfrm>
              <a:off x="663116" y="57166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514D3D1-2CBD-4C87-873B-8A5B2D998675}"/>
                </a:ext>
              </a:extLst>
            </p:cNvPr>
            <p:cNvSpPr/>
            <p:nvPr/>
          </p:nvSpPr>
          <p:spPr>
            <a:xfrm>
              <a:off x="1003584" y="57166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DC147DC-0D30-4406-9C97-6C0FBF5B4E44}"/>
                </a:ext>
              </a:extLst>
            </p:cNvPr>
            <p:cNvSpPr/>
            <p:nvPr/>
          </p:nvSpPr>
          <p:spPr>
            <a:xfrm>
              <a:off x="1344052" y="57166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CC22B75-85B3-4546-A9E9-51CE525D6FA8}"/>
                </a:ext>
              </a:extLst>
            </p:cNvPr>
            <p:cNvSpPr/>
            <p:nvPr/>
          </p:nvSpPr>
          <p:spPr>
            <a:xfrm>
              <a:off x="1684520" y="57166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E50780B-1DBA-41EC-A328-3E874ADDB575}"/>
                </a:ext>
              </a:extLst>
            </p:cNvPr>
            <p:cNvSpPr/>
            <p:nvPr/>
          </p:nvSpPr>
          <p:spPr>
            <a:xfrm>
              <a:off x="2024988" y="57166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C5A6E2D-B51D-45BF-918C-8FF26EE3B687}"/>
                </a:ext>
              </a:extLst>
            </p:cNvPr>
            <p:cNvSpPr/>
            <p:nvPr/>
          </p:nvSpPr>
          <p:spPr>
            <a:xfrm>
              <a:off x="2365456" y="57166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EC374894-E4DB-4185-882C-09404643DE23}"/>
                </a:ext>
              </a:extLst>
            </p:cNvPr>
            <p:cNvSpPr/>
            <p:nvPr/>
          </p:nvSpPr>
          <p:spPr>
            <a:xfrm>
              <a:off x="2705924" y="57166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11EDC8D-CB96-45A8-98BD-F204D0A1E41C}"/>
                </a:ext>
              </a:extLst>
            </p:cNvPr>
            <p:cNvSpPr/>
            <p:nvPr/>
          </p:nvSpPr>
          <p:spPr>
            <a:xfrm>
              <a:off x="3046392" y="57166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AD8FBC9-714E-4CE1-8393-CCC28E84FF6E}"/>
                </a:ext>
              </a:extLst>
            </p:cNvPr>
            <p:cNvSpPr/>
            <p:nvPr/>
          </p:nvSpPr>
          <p:spPr>
            <a:xfrm>
              <a:off x="3386860" y="5716623"/>
              <a:ext cx="340468" cy="340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C4F704CE-48F0-40FA-8293-11FFD52F08FE}"/>
                </a:ext>
              </a:extLst>
            </p:cNvPr>
            <p:cNvSpPr/>
            <p:nvPr/>
          </p:nvSpPr>
          <p:spPr>
            <a:xfrm>
              <a:off x="9515284" y="5716623"/>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1542F8E6-CE8A-4CD1-AC07-47C608A51E3B}"/>
                </a:ext>
              </a:extLst>
            </p:cNvPr>
            <p:cNvSpPr/>
            <p:nvPr/>
          </p:nvSpPr>
          <p:spPr>
            <a:xfrm>
              <a:off x="9855752" y="5716623"/>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8C8D236F-E582-4E3C-A9E4-8983B79AEDDA}"/>
                </a:ext>
              </a:extLst>
            </p:cNvPr>
            <p:cNvSpPr/>
            <p:nvPr/>
          </p:nvSpPr>
          <p:spPr>
            <a:xfrm>
              <a:off x="10196220" y="5716623"/>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A4D15416-4457-4734-8CD2-7715D8080C49}"/>
                </a:ext>
              </a:extLst>
            </p:cNvPr>
            <p:cNvSpPr/>
            <p:nvPr/>
          </p:nvSpPr>
          <p:spPr>
            <a:xfrm>
              <a:off x="10536688" y="5716623"/>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75D53146-E601-4AFE-8BDE-ADA08328654E}"/>
                </a:ext>
              </a:extLst>
            </p:cNvPr>
            <p:cNvSpPr/>
            <p:nvPr/>
          </p:nvSpPr>
          <p:spPr>
            <a:xfrm>
              <a:off x="10877156" y="5716623"/>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96DA2D20-1EFD-4F98-8679-88910572CF3D}"/>
                </a:ext>
              </a:extLst>
            </p:cNvPr>
            <p:cNvSpPr/>
            <p:nvPr/>
          </p:nvSpPr>
          <p:spPr>
            <a:xfrm>
              <a:off x="11217624" y="5716623"/>
              <a:ext cx="340468" cy="340468"/>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6584215-4803-400F-B399-C2605B52737C}"/>
                </a:ext>
              </a:extLst>
            </p:cNvPr>
            <p:cNvSpPr/>
            <p:nvPr/>
          </p:nvSpPr>
          <p:spPr>
            <a:xfrm>
              <a:off x="7132008" y="5716623"/>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395C6DF4-5D26-466E-AB1F-6761543A1683}"/>
                </a:ext>
              </a:extLst>
            </p:cNvPr>
            <p:cNvSpPr/>
            <p:nvPr/>
          </p:nvSpPr>
          <p:spPr>
            <a:xfrm>
              <a:off x="7472476" y="5716623"/>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EC2516A5-8213-4608-81F3-96D19758A614}"/>
                </a:ext>
              </a:extLst>
            </p:cNvPr>
            <p:cNvSpPr/>
            <p:nvPr/>
          </p:nvSpPr>
          <p:spPr>
            <a:xfrm>
              <a:off x="7812944" y="5716623"/>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7966044-5E31-4D5F-B25A-E5C16F02CD56}"/>
                </a:ext>
              </a:extLst>
            </p:cNvPr>
            <p:cNvSpPr/>
            <p:nvPr/>
          </p:nvSpPr>
          <p:spPr>
            <a:xfrm>
              <a:off x="8153412" y="5716623"/>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DD5DBC2F-505E-4B40-934E-AD01C6F97711}"/>
                </a:ext>
              </a:extLst>
            </p:cNvPr>
            <p:cNvSpPr/>
            <p:nvPr/>
          </p:nvSpPr>
          <p:spPr>
            <a:xfrm>
              <a:off x="8493880" y="5716623"/>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0E8EFAA0-9DD7-4DD1-9F09-F3A1CEB05524}"/>
                </a:ext>
              </a:extLst>
            </p:cNvPr>
            <p:cNvSpPr/>
            <p:nvPr/>
          </p:nvSpPr>
          <p:spPr>
            <a:xfrm>
              <a:off x="8834348" y="5716623"/>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F66645D6-10E0-4F1E-875D-666CDA2DC866}"/>
                </a:ext>
              </a:extLst>
            </p:cNvPr>
            <p:cNvSpPr/>
            <p:nvPr/>
          </p:nvSpPr>
          <p:spPr>
            <a:xfrm>
              <a:off x="9174816" y="5716623"/>
              <a:ext cx="340468" cy="340468"/>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8AE74456-FB0F-4AAA-80FE-D27267ADF89D}"/>
                </a:ext>
              </a:extLst>
            </p:cNvPr>
            <p:cNvSpPr/>
            <p:nvPr/>
          </p:nvSpPr>
          <p:spPr>
            <a:xfrm>
              <a:off x="4408264" y="57166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F2506F50-DD8E-4A19-89D9-244D87303482}"/>
                </a:ext>
              </a:extLst>
            </p:cNvPr>
            <p:cNvSpPr/>
            <p:nvPr/>
          </p:nvSpPr>
          <p:spPr>
            <a:xfrm>
              <a:off x="4748732" y="57166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CB45552B-E222-421E-9B38-8F2D9DDEA227}"/>
                </a:ext>
              </a:extLst>
            </p:cNvPr>
            <p:cNvSpPr/>
            <p:nvPr/>
          </p:nvSpPr>
          <p:spPr>
            <a:xfrm>
              <a:off x="5089200" y="57166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669BA1E-552F-4154-9153-8EA1D7EE51A4}"/>
                </a:ext>
              </a:extLst>
            </p:cNvPr>
            <p:cNvSpPr/>
            <p:nvPr/>
          </p:nvSpPr>
          <p:spPr>
            <a:xfrm>
              <a:off x="5429668" y="57166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B93B93E-34B6-4771-A670-8856EEA862FC}"/>
                </a:ext>
              </a:extLst>
            </p:cNvPr>
            <p:cNvSpPr/>
            <p:nvPr/>
          </p:nvSpPr>
          <p:spPr>
            <a:xfrm>
              <a:off x="5770136" y="57166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2F03F843-BD58-4C76-A4F3-EEC8F7CB8565}"/>
                </a:ext>
              </a:extLst>
            </p:cNvPr>
            <p:cNvSpPr/>
            <p:nvPr/>
          </p:nvSpPr>
          <p:spPr>
            <a:xfrm>
              <a:off x="6110604" y="57166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390EA8A0-5FFA-486F-806A-9EF4DA23F747}"/>
                </a:ext>
              </a:extLst>
            </p:cNvPr>
            <p:cNvSpPr/>
            <p:nvPr/>
          </p:nvSpPr>
          <p:spPr>
            <a:xfrm>
              <a:off x="6451072" y="57166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190B2C82-173F-4459-8E62-B812F0F55DE2}"/>
                </a:ext>
              </a:extLst>
            </p:cNvPr>
            <p:cNvSpPr/>
            <p:nvPr/>
          </p:nvSpPr>
          <p:spPr>
            <a:xfrm>
              <a:off x="6791540" y="5716623"/>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ight Triangle 128">
              <a:extLst>
                <a:ext uri="{FF2B5EF4-FFF2-40B4-BE49-F238E27FC236}">
                  <a16:creationId xmlns:a16="http://schemas.microsoft.com/office/drawing/2014/main" id="{7B70D1AD-30EE-4A89-B1BD-B028F7B0FE5D}"/>
                </a:ext>
              </a:extLst>
            </p:cNvPr>
            <p:cNvSpPr/>
            <p:nvPr/>
          </p:nvSpPr>
          <p:spPr>
            <a:xfrm>
              <a:off x="3730655" y="5716623"/>
              <a:ext cx="340468" cy="340468"/>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ight Triangle 129">
              <a:extLst>
                <a:ext uri="{FF2B5EF4-FFF2-40B4-BE49-F238E27FC236}">
                  <a16:creationId xmlns:a16="http://schemas.microsoft.com/office/drawing/2014/main" id="{0973768A-FDE6-4B7B-B009-CA542288F3FD}"/>
                </a:ext>
              </a:extLst>
            </p:cNvPr>
            <p:cNvSpPr/>
            <p:nvPr/>
          </p:nvSpPr>
          <p:spPr>
            <a:xfrm rot="10800000">
              <a:off x="3730655" y="5716622"/>
              <a:ext cx="340468" cy="340468"/>
            </a:xfrm>
            <a:prstGeom prst="rtTriangle">
              <a:avLst/>
            </a:prstGeom>
            <a:solidFill>
              <a:srgbClr val="ED7D31"/>
            </a:solidFill>
            <a:ln>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CF41B41C-C798-4E99-805A-6E10A43E5DB4}"/>
                </a:ext>
              </a:extLst>
            </p:cNvPr>
            <p:cNvSpPr/>
            <p:nvPr/>
          </p:nvSpPr>
          <p:spPr>
            <a:xfrm>
              <a:off x="4073821" y="5716622"/>
              <a:ext cx="340468" cy="34046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972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38" grpId="0"/>
      <p:bldP spid="139" grpId="0"/>
      <p:bldP spid="1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B066-E0BA-4975-8ACF-B64AD7AC7C3E}"/>
              </a:ext>
            </a:extLst>
          </p:cNvPr>
          <p:cNvSpPr>
            <a:spLocks noGrp="1"/>
          </p:cNvSpPr>
          <p:nvPr>
            <p:ph type="title"/>
          </p:nvPr>
        </p:nvSpPr>
        <p:spPr/>
        <p:txBody>
          <a:bodyPr/>
          <a:lstStyle/>
          <a:p>
            <a:r>
              <a:rPr lang="en-US" dirty="0"/>
              <a:t>Optimized shading</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4D0285CA-E83D-4A47-A75E-A414967EB8C9}"/>
                  </a:ext>
                </a:extLst>
              </p:cNvPr>
              <p:cNvSpPr>
                <a:spLocks noGrp="1"/>
              </p:cNvSpPr>
              <p:nvPr>
                <p:ph idx="1"/>
              </p:nvPr>
            </p:nvSpPr>
            <p:spPr/>
            <p:txBody>
              <a:bodyPr>
                <a:normAutofit/>
              </a:bodyPr>
              <a:lstStyle/>
              <a:p>
                <a:r>
                  <a:rPr lang="en-US" dirty="0"/>
                  <a:t>No need to convert back to 4 moments,</a:t>
                </a:r>
              </a:p>
              <a:p>
                <a:r>
                  <a:rPr lang="en-US" dirty="0"/>
                  <a:t>Optimized algorithm computes shadow directly from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4</m:t>
                        </m:r>
                      </m:sub>
                    </m:sSub>
                  </m:oMath>
                </a14:m>
                <a:r>
                  <a:rPr lang="en-US" dirty="0"/>
                  <a:t>,</a:t>
                </a:r>
              </a:p>
              <a:p>
                <a:r>
                  <a:rPr lang="en-US" dirty="0"/>
                  <a:t>See the paper.</a:t>
                </a:r>
              </a:p>
            </p:txBody>
          </p:sp>
        </mc:Choice>
        <mc:Fallback xmlns="">
          <p:sp>
            <p:nvSpPr>
              <p:cNvPr id="4" name="Content Placeholder 3">
                <a:extLst>
                  <a:ext uri="{FF2B5EF4-FFF2-40B4-BE49-F238E27FC236}">
                    <a16:creationId xmlns:a16="http://schemas.microsoft.com/office/drawing/2014/main" id="{4D0285CA-E83D-4A47-A75E-A414967EB8C9}"/>
                  </a:ext>
                </a:extLst>
              </p:cNvPr>
              <p:cNvSpPr>
                <a:spLocks noGrp="1" noRot="1" noChangeAspect="1" noMove="1" noResize="1" noEditPoints="1" noAdjustHandles="1" noChangeArrowheads="1" noChangeShapeType="1" noTextEdit="1"/>
              </p:cNvSpPr>
              <p:nvPr>
                <p:ph idx="1"/>
              </p:nvPr>
            </p:nvSpPr>
            <p:spPr>
              <a:blipFill>
                <a:blip r:embed="rId3"/>
                <a:stretch>
                  <a:fillRect l="-2145" t="-255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106E87E-5251-41DC-9D8F-F9DCB9713FE3}"/>
              </a:ext>
            </a:extLst>
          </p:cNvPr>
          <p:cNvSpPr>
            <a:spLocks noGrp="1"/>
          </p:cNvSpPr>
          <p:nvPr>
            <p:ph type="sldNum" sz="quarter" idx="12"/>
          </p:nvPr>
        </p:nvSpPr>
        <p:spPr/>
        <p:txBody>
          <a:bodyPr/>
          <a:lstStyle/>
          <a:p>
            <a:fld id="{062B80E9-F998-4C2E-8963-9273FA487322}" type="slidenum">
              <a:rPr lang="en-US" smtClean="0"/>
              <a:t>24</a:t>
            </a:fld>
            <a:endParaRPr lang="en-US"/>
          </a:p>
        </p:txBody>
      </p:sp>
    </p:spTree>
    <p:extLst>
      <p:ext uri="{BB962C8B-B14F-4D97-AF65-F5344CB8AC3E}">
        <p14:creationId xmlns:p14="http://schemas.microsoft.com/office/powerpoint/2010/main" val="45965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F063DC-58CA-4342-8A6C-EB2299B7D2A5}"/>
              </a:ext>
            </a:extLst>
          </p:cNvPr>
          <p:cNvSpPr>
            <a:spLocks noGrp="1"/>
          </p:cNvSpPr>
          <p:nvPr>
            <p:ph type="title"/>
          </p:nvPr>
        </p:nvSpPr>
        <p:spPr/>
        <p:txBody>
          <a:bodyPr/>
          <a:lstStyle/>
          <a:p>
            <a:r>
              <a:rPr lang="en-US" dirty="0"/>
              <a:t>Results</a:t>
            </a:r>
          </a:p>
        </p:txBody>
      </p:sp>
      <p:sp>
        <p:nvSpPr>
          <p:cNvPr id="8" name="Text Placeholder 7">
            <a:extLst>
              <a:ext uri="{FF2B5EF4-FFF2-40B4-BE49-F238E27FC236}">
                <a16:creationId xmlns:a16="http://schemas.microsoft.com/office/drawing/2014/main" id="{0B0FCE9F-8FE5-4006-BA92-5990BE763B5E}"/>
              </a:ext>
            </a:extLst>
          </p:cNvPr>
          <p:cNvSpPr>
            <a:spLocks noGrp="1"/>
          </p:cNvSpPr>
          <p:nvPr>
            <p:ph type="body" idx="1"/>
          </p:nvPr>
        </p:nvSpPr>
        <p:spPr/>
        <p:txBody>
          <a:bodyPr/>
          <a:lstStyle/>
          <a:p>
            <a:r>
              <a:rPr lang="en-US" dirty="0"/>
              <a:t>Of the non-linear quantization</a:t>
            </a:r>
          </a:p>
        </p:txBody>
      </p:sp>
      <p:sp>
        <p:nvSpPr>
          <p:cNvPr id="4" name="Slide Number Placeholder 3">
            <a:extLst>
              <a:ext uri="{FF2B5EF4-FFF2-40B4-BE49-F238E27FC236}">
                <a16:creationId xmlns:a16="http://schemas.microsoft.com/office/drawing/2014/main" id="{7E2344CE-A1D5-4E7B-82C4-1B486BD3D574}"/>
              </a:ext>
            </a:extLst>
          </p:cNvPr>
          <p:cNvSpPr>
            <a:spLocks noGrp="1"/>
          </p:cNvSpPr>
          <p:nvPr>
            <p:ph type="sldNum" sz="quarter" idx="12"/>
          </p:nvPr>
        </p:nvSpPr>
        <p:spPr/>
        <p:txBody>
          <a:bodyPr/>
          <a:lstStyle/>
          <a:p>
            <a:fld id="{062B80E9-F998-4C2E-8963-9273FA487322}" type="slidenum">
              <a:rPr lang="en-US" smtClean="0"/>
              <a:t>25</a:t>
            </a:fld>
            <a:endParaRPr lang="en-US"/>
          </a:p>
        </p:txBody>
      </p:sp>
    </p:spTree>
    <p:extLst>
      <p:ext uri="{BB962C8B-B14F-4D97-AF65-F5344CB8AC3E}">
        <p14:creationId xmlns:p14="http://schemas.microsoft.com/office/powerpoint/2010/main" val="1544992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8EAE6B7-3310-49F1-9765-5E8476BB85EA}"/>
              </a:ext>
            </a:extLst>
          </p:cNvPr>
          <p:cNvPicPr>
            <a:picLocks noGrp="1" noChangeAspect="1"/>
          </p:cNvPicPr>
          <p:nvPr>
            <p:ph idx="1"/>
          </p:nvPr>
        </p:nvPicPr>
        <p:blipFill>
          <a:blip r:embed="rId3"/>
          <a:stretch>
            <a:fillRect/>
          </a:stretch>
        </p:blipFill>
        <p:spPr>
          <a:xfrm>
            <a:off x="0" y="0"/>
            <a:ext cx="12191999" cy="6857999"/>
          </a:xfrm>
        </p:spPr>
      </p:pic>
      <p:sp>
        <p:nvSpPr>
          <p:cNvPr id="5" name="Title 4">
            <a:extLst>
              <a:ext uri="{FF2B5EF4-FFF2-40B4-BE49-F238E27FC236}">
                <a16:creationId xmlns:a16="http://schemas.microsoft.com/office/drawing/2014/main" id="{413AF740-2AB8-4377-BB37-31D9177DDC7C}"/>
              </a:ext>
            </a:extLst>
          </p:cNvPr>
          <p:cNvSpPr>
            <a:spLocks noGrp="1"/>
          </p:cNvSpPr>
          <p:nvPr>
            <p:ph type="title"/>
          </p:nvPr>
        </p:nvSpPr>
        <p:spPr/>
        <p:txBody>
          <a:bodyPr/>
          <a:lstStyle/>
          <a:p>
            <a:r>
              <a:rPr lang="en-US" dirty="0"/>
              <a:t>Moment shadow mapping (128 bits)</a:t>
            </a:r>
          </a:p>
        </p:txBody>
      </p:sp>
      <p:sp>
        <p:nvSpPr>
          <p:cNvPr id="4" name="Slide Number Placeholder 3">
            <a:extLst>
              <a:ext uri="{FF2B5EF4-FFF2-40B4-BE49-F238E27FC236}">
                <a16:creationId xmlns:a16="http://schemas.microsoft.com/office/drawing/2014/main" id="{2BD8548F-606D-44D9-A7CB-47D150C0C9BC}"/>
              </a:ext>
            </a:extLst>
          </p:cNvPr>
          <p:cNvSpPr>
            <a:spLocks noGrp="1"/>
          </p:cNvSpPr>
          <p:nvPr>
            <p:ph type="sldNum" sz="quarter" idx="12"/>
          </p:nvPr>
        </p:nvSpPr>
        <p:spPr/>
        <p:txBody>
          <a:bodyPr/>
          <a:lstStyle/>
          <a:p>
            <a:fld id="{062B80E9-F998-4C2E-8963-9273FA487322}" type="slidenum">
              <a:rPr lang="en-US" smtClean="0"/>
              <a:t>26</a:t>
            </a:fld>
            <a:endParaRPr lang="en-US"/>
          </a:p>
        </p:txBody>
      </p:sp>
    </p:spTree>
    <p:extLst>
      <p:ext uri="{BB962C8B-B14F-4D97-AF65-F5344CB8AC3E}">
        <p14:creationId xmlns:p14="http://schemas.microsoft.com/office/powerpoint/2010/main" val="3917210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6F86D117-E33F-4A93-8CA6-253098F900AC}"/>
              </a:ext>
            </a:extLst>
          </p:cNvPr>
          <p:cNvPicPr>
            <a:picLocks noGrp="1" noChangeAspect="1"/>
          </p:cNvPicPr>
          <p:nvPr>
            <p:ph idx="1"/>
          </p:nvPr>
        </p:nvPicPr>
        <p:blipFill>
          <a:blip r:embed="rId3"/>
          <a:stretch>
            <a:fillRect/>
          </a:stretch>
        </p:blipFill>
        <p:spPr>
          <a:xfrm>
            <a:off x="0" y="0"/>
            <a:ext cx="12192000" cy="6858000"/>
          </a:xfrm>
        </p:spPr>
      </p:pic>
      <p:sp>
        <p:nvSpPr>
          <p:cNvPr id="5" name="Title 4">
            <a:extLst>
              <a:ext uri="{FF2B5EF4-FFF2-40B4-BE49-F238E27FC236}">
                <a16:creationId xmlns:a16="http://schemas.microsoft.com/office/drawing/2014/main" id="{413AF740-2AB8-4377-BB37-31D9177DDC7C}"/>
              </a:ext>
            </a:extLst>
          </p:cNvPr>
          <p:cNvSpPr>
            <a:spLocks noGrp="1"/>
          </p:cNvSpPr>
          <p:nvPr>
            <p:ph type="title"/>
          </p:nvPr>
        </p:nvSpPr>
        <p:spPr/>
        <p:txBody>
          <a:bodyPr>
            <a:normAutofit fontScale="90000"/>
          </a:bodyPr>
          <a:lstStyle/>
          <a:p>
            <a:r>
              <a:rPr lang="en-US" dirty="0"/>
              <a:t>Non-linear moment shadow mapping (64 bits)</a:t>
            </a:r>
          </a:p>
        </p:txBody>
      </p:sp>
      <p:sp>
        <p:nvSpPr>
          <p:cNvPr id="4" name="Slide Number Placeholder 3">
            <a:extLst>
              <a:ext uri="{FF2B5EF4-FFF2-40B4-BE49-F238E27FC236}">
                <a16:creationId xmlns:a16="http://schemas.microsoft.com/office/drawing/2014/main" id="{2BD8548F-606D-44D9-A7CB-47D150C0C9BC}"/>
              </a:ext>
            </a:extLst>
          </p:cNvPr>
          <p:cNvSpPr>
            <a:spLocks noGrp="1"/>
          </p:cNvSpPr>
          <p:nvPr>
            <p:ph type="sldNum" sz="quarter" idx="12"/>
          </p:nvPr>
        </p:nvSpPr>
        <p:spPr/>
        <p:txBody>
          <a:bodyPr/>
          <a:lstStyle/>
          <a:p>
            <a:fld id="{062B80E9-F998-4C2E-8963-9273FA487322}" type="slidenum">
              <a:rPr lang="en-US" smtClean="0"/>
              <a:t>27</a:t>
            </a:fld>
            <a:endParaRPr lang="en-US"/>
          </a:p>
        </p:txBody>
      </p:sp>
      <p:sp>
        <p:nvSpPr>
          <p:cNvPr id="6" name="TextBox 5">
            <a:extLst>
              <a:ext uri="{FF2B5EF4-FFF2-40B4-BE49-F238E27FC236}">
                <a16:creationId xmlns:a16="http://schemas.microsoft.com/office/drawing/2014/main" id="{0545868F-9132-4B06-961D-0271F62E9904}"/>
              </a:ext>
            </a:extLst>
          </p:cNvPr>
          <p:cNvSpPr txBox="1"/>
          <p:nvPr/>
        </p:nvSpPr>
        <p:spPr>
          <a:xfrm>
            <a:off x="7653197" y="3669742"/>
            <a:ext cx="4658006" cy="707886"/>
          </a:xfrm>
          <a:prstGeom prst="rect">
            <a:avLst/>
          </a:prstGeom>
          <a:noFill/>
        </p:spPr>
        <p:txBody>
          <a:bodyPr wrap="none" rtlCol="0">
            <a:spAutoFit/>
          </a:bodyPr>
          <a:lstStyle/>
          <a:p>
            <a:r>
              <a:rPr lang="en-US" sz="4000" dirty="0">
                <a:ln w="12700">
                  <a:solidFill>
                    <a:schemeClr val="tx1"/>
                  </a:solidFill>
                </a:ln>
                <a:solidFill>
                  <a:schemeClr val="accent2"/>
                </a:solidFill>
              </a:rPr>
              <a:t>Difference to 128 bits</a:t>
            </a:r>
          </a:p>
        </p:txBody>
      </p:sp>
      <p:sp>
        <p:nvSpPr>
          <p:cNvPr id="2" name="TextBox 1">
            <a:extLst>
              <a:ext uri="{FF2B5EF4-FFF2-40B4-BE49-F238E27FC236}">
                <a16:creationId xmlns:a16="http://schemas.microsoft.com/office/drawing/2014/main" id="{B8A2CFF2-13CD-47FE-9CFC-0C900C9D9576}"/>
              </a:ext>
            </a:extLst>
          </p:cNvPr>
          <p:cNvSpPr txBox="1"/>
          <p:nvPr/>
        </p:nvSpPr>
        <p:spPr>
          <a:xfrm>
            <a:off x="8100728" y="4756438"/>
            <a:ext cx="3762944" cy="1446550"/>
          </a:xfrm>
          <a:prstGeom prst="rect">
            <a:avLst/>
          </a:prstGeom>
          <a:noFill/>
        </p:spPr>
        <p:txBody>
          <a:bodyPr wrap="square" rtlCol="0">
            <a:spAutoFit/>
          </a:bodyPr>
          <a:lstStyle/>
          <a:p>
            <a:pPr algn="ctr"/>
            <a:r>
              <a:rPr lang="en-US" sz="4400" dirty="0">
                <a:solidFill>
                  <a:schemeClr val="bg1"/>
                </a:solidFill>
              </a:rPr>
              <a:t>Error above 3% for 69 pixels</a:t>
            </a:r>
          </a:p>
        </p:txBody>
      </p:sp>
    </p:spTree>
    <p:extLst>
      <p:ext uri="{BB962C8B-B14F-4D97-AF65-F5344CB8AC3E}">
        <p14:creationId xmlns:p14="http://schemas.microsoft.com/office/powerpoint/2010/main" val="324703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ACAF1EC-6425-4366-912E-FBD63018E0E1}"/>
              </a:ext>
            </a:extLst>
          </p:cNvPr>
          <p:cNvPicPr>
            <a:picLocks noGrp="1" noChangeAspect="1"/>
          </p:cNvPicPr>
          <p:nvPr>
            <p:ph idx="1"/>
          </p:nvPr>
        </p:nvPicPr>
        <p:blipFill>
          <a:blip r:embed="rId3"/>
          <a:stretch>
            <a:fillRect/>
          </a:stretch>
        </p:blipFill>
        <p:spPr>
          <a:xfrm>
            <a:off x="0" y="0"/>
            <a:ext cx="12192000" cy="6858000"/>
          </a:xfrm>
        </p:spPr>
      </p:pic>
      <p:sp>
        <p:nvSpPr>
          <p:cNvPr id="5" name="Title 4">
            <a:extLst>
              <a:ext uri="{FF2B5EF4-FFF2-40B4-BE49-F238E27FC236}">
                <a16:creationId xmlns:a16="http://schemas.microsoft.com/office/drawing/2014/main" id="{413AF740-2AB8-4377-BB37-31D9177DDC7C}"/>
              </a:ext>
            </a:extLst>
          </p:cNvPr>
          <p:cNvSpPr>
            <a:spLocks noGrp="1"/>
          </p:cNvSpPr>
          <p:nvPr>
            <p:ph type="title"/>
          </p:nvPr>
        </p:nvSpPr>
        <p:spPr/>
        <p:txBody>
          <a:bodyPr>
            <a:normAutofit fontScale="90000"/>
          </a:bodyPr>
          <a:lstStyle/>
          <a:p>
            <a:r>
              <a:rPr lang="en-US" dirty="0"/>
              <a:t>Non-linear moment shadow mapping (32 bits)</a:t>
            </a:r>
          </a:p>
        </p:txBody>
      </p:sp>
      <p:sp>
        <p:nvSpPr>
          <p:cNvPr id="4" name="Slide Number Placeholder 3">
            <a:extLst>
              <a:ext uri="{FF2B5EF4-FFF2-40B4-BE49-F238E27FC236}">
                <a16:creationId xmlns:a16="http://schemas.microsoft.com/office/drawing/2014/main" id="{2BD8548F-606D-44D9-A7CB-47D150C0C9BC}"/>
              </a:ext>
            </a:extLst>
          </p:cNvPr>
          <p:cNvSpPr>
            <a:spLocks noGrp="1"/>
          </p:cNvSpPr>
          <p:nvPr>
            <p:ph type="sldNum" sz="quarter" idx="12"/>
          </p:nvPr>
        </p:nvSpPr>
        <p:spPr/>
        <p:txBody>
          <a:bodyPr/>
          <a:lstStyle/>
          <a:p>
            <a:fld id="{062B80E9-F998-4C2E-8963-9273FA487322}" type="slidenum">
              <a:rPr lang="en-US" smtClean="0"/>
              <a:t>28</a:t>
            </a:fld>
            <a:endParaRPr lang="en-US"/>
          </a:p>
        </p:txBody>
      </p:sp>
      <p:sp>
        <p:nvSpPr>
          <p:cNvPr id="6" name="TextBox 5">
            <a:extLst>
              <a:ext uri="{FF2B5EF4-FFF2-40B4-BE49-F238E27FC236}">
                <a16:creationId xmlns:a16="http://schemas.microsoft.com/office/drawing/2014/main" id="{34FC65F0-9988-4C75-829E-8800A2AF47A2}"/>
              </a:ext>
            </a:extLst>
          </p:cNvPr>
          <p:cNvSpPr txBox="1"/>
          <p:nvPr/>
        </p:nvSpPr>
        <p:spPr>
          <a:xfrm>
            <a:off x="7653197" y="3669742"/>
            <a:ext cx="4658006" cy="707886"/>
          </a:xfrm>
          <a:prstGeom prst="rect">
            <a:avLst/>
          </a:prstGeom>
          <a:noFill/>
        </p:spPr>
        <p:txBody>
          <a:bodyPr wrap="none" rtlCol="0">
            <a:spAutoFit/>
          </a:bodyPr>
          <a:lstStyle/>
          <a:p>
            <a:r>
              <a:rPr lang="en-US" sz="4000" dirty="0">
                <a:ln w="12700">
                  <a:solidFill>
                    <a:schemeClr val="tx1"/>
                  </a:solidFill>
                </a:ln>
                <a:solidFill>
                  <a:schemeClr val="accent2"/>
                </a:solidFill>
              </a:rPr>
              <a:t>Difference to 128 bits</a:t>
            </a:r>
          </a:p>
        </p:txBody>
      </p:sp>
    </p:spTree>
    <p:extLst>
      <p:ext uri="{BB962C8B-B14F-4D97-AF65-F5344CB8AC3E}">
        <p14:creationId xmlns:p14="http://schemas.microsoft.com/office/powerpoint/2010/main" val="583420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853A2E3-C1E5-4C4B-8959-FA1768FD2B6C}"/>
              </a:ext>
            </a:extLst>
          </p:cNvPr>
          <p:cNvPicPr>
            <a:picLocks noGrp="1" noChangeAspect="1"/>
          </p:cNvPicPr>
          <p:nvPr>
            <p:ph idx="1"/>
          </p:nvPr>
        </p:nvPicPr>
        <p:blipFill>
          <a:blip r:embed="rId3"/>
          <a:stretch>
            <a:fillRect/>
          </a:stretch>
        </p:blipFill>
        <p:spPr>
          <a:xfrm>
            <a:off x="0" y="0"/>
            <a:ext cx="12191999" cy="6858000"/>
          </a:xfrm>
        </p:spPr>
      </p:pic>
      <p:sp>
        <p:nvSpPr>
          <p:cNvPr id="5" name="Title 4">
            <a:extLst>
              <a:ext uri="{FF2B5EF4-FFF2-40B4-BE49-F238E27FC236}">
                <a16:creationId xmlns:a16="http://schemas.microsoft.com/office/drawing/2014/main" id="{413AF740-2AB8-4377-BB37-31D9177DDC7C}"/>
              </a:ext>
            </a:extLst>
          </p:cNvPr>
          <p:cNvSpPr>
            <a:spLocks noGrp="1"/>
          </p:cNvSpPr>
          <p:nvPr>
            <p:ph type="title"/>
          </p:nvPr>
        </p:nvSpPr>
        <p:spPr/>
        <p:txBody>
          <a:bodyPr>
            <a:normAutofit fontScale="90000"/>
          </a:bodyPr>
          <a:lstStyle/>
          <a:p>
            <a:r>
              <a:rPr lang="en-US" dirty="0"/>
              <a:t>Non-linear moment shadow mapping (64 bits)</a:t>
            </a:r>
          </a:p>
        </p:txBody>
      </p:sp>
      <p:sp>
        <p:nvSpPr>
          <p:cNvPr id="4" name="Slide Number Placeholder 3">
            <a:extLst>
              <a:ext uri="{FF2B5EF4-FFF2-40B4-BE49-F238E27FC236}">
                <a16:creationId xmlns:a16="http://schemas.microsoft.com/office/drawing/2014/main" id="{2BD8548F-606D-44D9-A7CB-47D150C0C9BC}"/>
              </a:ext>
            </a:extLst>
          </p:cNvPr>
          <p:cNvSpPr>
            <a:spLocks noGrp="1"/>
          </p:cNvSpPr>
          <p:nvPr>
            <p:ph type="sldNum" sz="quarter" idx="12"/>
          </p:nvPr>
        </p:nvSpPr>
        <p:spPr/>
        <p:txBody>
          <a:bodyPr/>
          <a:lstStyle/>
          <a:p>
            <a:fld id="{062B80E9-F998-4C2E-8963-9273FA487322}" type="slidenum">
              <a:rPr lang="en-US" smtClean="0"/>
              <a:t>29</a:t>
            </a:fld>
            <a:endParaRPr lang="en-US"/>
          </a:p>
        </p:txBody>
      </p:sp>
    </p:spTree>
    <p:extLst>
      <p:ext uri="{BB962C8B-B14F-4D97-AF65-F5344CB8AC3E}">
        <p14:creationId xmlns:p14="http://schemas.microsoft.com/office/powerpoint/2010/main" val="3355598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Moment shadow mapping</a:t>
            </a:r>
          </a:p>
        </p:txBody>
      </p:sp>
      <p:sp>
        <p:nvSpPr>
          <p:cNvPr id="6" name="Text Placeholder 5"/>
          <p:cNvSpPr>
            <a:spLocks noGrp="1"/>
          </p:cNvSpPr>
          <p:nvPr>
            <p:ph type="body" idx="1"/>
          </p:nvPr>
        </p:nvSpPr>
        <p:spPr/>
        <p:txBody>
          <a:bodyPr/>
          <a:lstStyle/>
          <a:p>
            <a:r>
              <a:rPr lang="en-US" dirty="0"/>
              <a:t>A recap</a:t>
            </a:r>
          </a:p>
        </p:txBody>
      </p:sp>
      <p:sp>
        <p:nvSpPr>
          <p:cNvPr id="4" name="Slide Number Placeholder 3"/>
          <p:cNvSpPr>
            <a:spLocks noGrp="1"/>
          </p:cNvSpPr>
          <p:nvPr>
            <p:ph type="sldNum" sz="quarter" idx="12"/>
          </p:nvPr>
        </p:nvSpPr>
        <p:spPr/>
        <p:txBody>
          <a:bodyPr/>
          <a:lstStyle/>
          <a:p>
            <a:fld id="{6F3D02FB-E233-4246-BE42-EE51AE2C1CAD}" type="slidenum">
              <a:rPr lang="en-US" smtClean="0"/>
              <a:t>3</a:t>
            </a:fld>
            <a:endParaRPr lang="en-US"/>
          </a:p>
        </p:txBody>
      </p:sp>
      <p:pic>
        <p:nvPicPr>
          <p:cNvPr id="7" name="Picture 6">
            <a:extLst>
              <a:ext uri="{FF2B5EF4-FFF2-40B4-BE49-F238E27FC236}">
                <a16:creationId xmlns:a16="http://schemas.microsoft.com/office/drawing/2014/main" id="{963C67AB-80BD-476D-8B2C-68DCEF0DC9CB}"/>
              </a:ext>
            </a:extLst>
          </p:cNvPr>
          <p:cNvPicPr>
            <a:picLocks noChangeAspect="1"/>
          </p:cNvPicPr>
          <p:nvPr/>
        </p:nvPicPr>
        <p:blipFill>
          <a:blip r:embed="rId3"/>
          <a:stretch>
            <a:fillRect/>
          </a:stretch>
        </p:blipFill>
        <p:spPr>
          <a:xfrm>
            <a:off x="919400" y="5185043"/>
            <a:ext cx="2533650" cy="752475"/>
          </a:xfrm>
          <a:prstGeom prst="rect">
            <a:avLst/>
          </a:prstGeom>
        </p:spPr>
      </p:pic>
    </p:spTree>
    <p:extLst>
      <p:ext uri="{BB962C8B-B14F-4D97-AF65-F5344CB8AC3E}">
        <p14:creationId xmlns:p14="http://schemas.microsoft.com/office/powerpoint/2010/main" val="3578042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D992669C-B89B-465A-9677-A8BEDCE5C2BA}"/>
              </a:ext>
            </a:extLst>
          </p:cNvPr>
          <p:cNvPicPr>
            <a:picLocks noGrp="1" noChangeAspect="1"/>
          </p:cNvPicPr>
          <p:nvPr>
            <p:ph idx="1"/>
          </p:nvPr>
        </p:nvPicPr>
        <p:blipFill>
          <a:blip r:embed="rId3"/>
          <a:stretch>
            <a:fillRect/>
          </a:stretch>
        </p:blipFill>
        <p:spPr>
          <a:xfrm>
            <a:off x="0" y="0"/>
            <a:ext cx="12191999" cy="6858000"/>
          </a:xfrm>
        </p:spPr>
      </p:pic>
      <p:sp>
        <p:nvSpPr>
          <p:cNvPr id="5" name="Title 4">
            <a:extLst>
              <a:ext uri="{FF2B5EF4-FFF2-40B4-BE49-F238E27FC236}">
                <a16:creationId xmlns:a16="http://schemas.microsoft.com/office/drawing/2014/main" id="{413AF740-2AB8-4377-BB37-31D9177DDC7C}"/>
              </a:ext>
            </a:extLst>
          </p:cNvPr>
          <p:cNvSpPr>
            <a:spLocks noGrp="1"/>
          </p:cNvSpPr>
          <p:nvPr>
            <p:ph type="title"/>
          </p:nvPr>
        </p:nvSpPr>
        <p:spPr/>
        <p:txBody>
          <a:bodyPr>
            <a:normAutofit fontScale="90000"/>
          </a:bodyPr>
          <a:lstStyle/>
          <a:p>
            <a:r>
              <a:rPr lang="en-US" dirty="0"/>
              <a:t>Non-linear moment shadow mapping (32 bits)</a:t>
            </a:r>
          </a:p>
        </p:txBody>
      </p:sp>
      <p:sp>
        <p:nvSpPr>
          <p:cNvPr id="4" name="Slide Number Placeholder 3">
            <a:extLst>
              <a:ext uri="{FF2B5EF4-FFF2-40B4-BE49-F238E27FC236}">
                <a16:creationId xmlns:a16="http://schemas.microsoft.com/office/drawing/2014/main" id="{2BD8548F-606D-44D9-A7CB-47D150C0C9BC}"/>
              </a:ext>
            </a:extLst>
          </p:cNvPr>
          <p:cNvSpPr>
            <a:spLocks noGrp="1"/>
          </p:cNvSpPr>
          <p:nvPr>
            <p:ph type="sldNum" sz="quarter" idx="12"/>
          </p:nvPr>
        </p:nvSpPr>
        <p:spPr/>
        <p:txBody>
          <a:bodyPr/>
          <a:lstStyle/>
          <a:p>
            <a:fld id="{062B80E9-F998-4C2E-8963-9273FA487322}" type="slidenum">
              <a:rPr lang="en-US" smtClean="0"/>
              <a:t>30</a:t>
            </a:fld>
            <a:endParaRPr lang="en-US"/>
          </a:p>
        </p:txBody>
      </p:sp>
    </p:spTree>
    <p:extLst>
      <p:ext uri="{BB962C8B-B14F-4D97-AF65-F5344CB8AC3E}">
        <p14:creationId xmlns:p14="http://schemas.microsoft.com/office/powerpoint/2010/main" val="2101653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D24B5C-8890-475C-8F32-B3F9418BE6F8}"/>
              </a:ext>
            </a:extLst>
          </p:cNvPr>
          <p:cNvSpPr>
            <a:spLocks noGrp="1"/>
          </p:cNvSpPr>
          <p:nvPr>
            <p:ph type="title"/>
          </p:nvPr>
        </p:nvSpPr>
        <p:spPr/>
        <p:txBody>
          <a:bodyPr/>
          <a:lstStyle/>
          <a:p>
            <a:r>
              <a:rPr lang="en-US" dirty="0"/>
              <a:t>Filtering in shared memory</a:t>
            </a:r>
          </a:p>
        </p:txBody>
      </p:sp>
      <p:sp>
        <p:nvSpPr>
          <p:cNvPr id="6" name="Text Placeholder 5">
            <a:extLst>
              <a:ext uri="{FF2B5EF4-FFF2-40B4-BE49-F238E27FC236}">
                <a16:creationId xmlns:a16="http://schemas.microsoft.com/office/drawing/2014/main" id="{AD05C0BE-9F44-4B76-B7FD-FAAF6EDA58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BCE2EF-A599-437E-8A57-D16E3681383D}"/>
              </a:ext>
            </a:extLst>
          </p:cNvPr>
          <p:cNvSpPr>
            <a:spLocks noGrp="1"/>
          </p:cNvSpPr>
          <p:nvPr>
            <p:ph type="sldNum" sz="quarter" idx="12"/>
          </p:nvPr>
        </p:nvSpPr>
        <p:spPr/>
        <p:txBody>
          <a:bodyPr/>
          <a:lstStyle/>
          <a:p>
            <a:fld id="{062B80E9-F998-4C2E-8963-9273FA487322}" type="slidenum">
              <a:rPr lang="en-US" smtClean="0"/>
              <a:t>31</a:t>
            </a:fld>
            <a:endParaRPr lang="en-US"/>
          </a:p>
        </p:txBody>
      </p:sp>
    </p:spTree>
    <p:extLst>
      <p:ext uri="{BB962C8B-B14F-4D97-AF65-F5344CB8AC3E}">
        <p14:creationId xmlns:p14="http://schemas.microsoft.com/office/powerpoint/2010/main" val="2919621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132864-6AEC-4A33-A4C1-EC9DEE7BC40E}"/>
              </a:ext>
            </a:extLst>
          </p:cNvPr>
          <p:cNvSpPr>
            <a:spLocks noGrp="1"/>
          </p:cNvSpPr>
          <p:nvPr>
            <p:ph type="title"/>
          </p:nvPr>
        </p:nvSpPr>
        <p:spPr/>
        <p:txBody>
          <a:bodyPr>
            <a:normAutofit/>
          </a:bodyPr>
          <a:lstStyle/>
          <a:p>
            <a:r>
              <a:rPr lang="en-US" dirty="0"/>
              <a:t>Three-pass filtering</a:t>
            </a:r>
          </a:p>
        </p:txBody>
      </p:sp>
      <p:sp>
        <p:nvSpPr>
          <p:cNvPr id="4" name="Slide Number Placeholder 3">
            <a:extLst>
              <a:ext uri="{FF2B5EF4-FFF2-40B4-BE49-F238E27FC236}">
                <a16:creationId xmlns:a16="http://schemas.microsoft.com/office/drawing/2014/main" id="{F621E422-93E3-4CA0-991F-B9E0A3F69A24}"/>
              </a:ext>
            </a:extLst>
          </p:cNvPr>
          <p:cNvSpPr>
            <a:spLocks noGrp="1"/>
          </p:cNvSpPr>
          <p:nvPr>
            <p:ph type="sldNum" sz="quarter" idx="12"/>
          </p:nvPr>
        </p:nvSpPr>
        <p:spPr/>
        <p:txBody>
          <a:bodyPr/>
          <a:lstStyle/>
          <a:p>
            <a:fld id="{062B80E9-F998-4C2E-8963-9273FA487322}" type="slidenum">
              <a:rPr lang="en-US" smtClean="0"/>
              <a:t>32</a:t>
            </a:fld>
            <a:endParaRPr lang="en-US"/>
          </a:p>
        </p:txBody>
      </p:sp>
      <p:sp>
        <p:nvSpPr>
          <p:cNvPr id="3" name="TextBox 2">
            <a:extLst>
              <a:ext uri="{FF2B5EF4-FFF2-40B4-BE49-F238E27FC236}">
                <a16:creationId xmlns:a16="http://schemas.microsoft.com/office/drawing/2014/main" id="{FD6407BE-D390-428C-8B03-052400A947C9}"/>
              </a:ext>
            </a:extLst>
          </p:cNvPr>
          <p:cNvSpPr txBox="1"/>
          <p:nvPr/>
        </p:nvSpPr>
        <p:spPr>
          <a:xfrm>
            <a:off x="616079" y="1365572"/>
            <a:ext cx="3044757"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200" dirty="0"/>
              <a:t>Compute </a:t>
            </a:r>
            <a:r>
              <a:rPr lang="en-US" sz="3200" dirty="0" err="1"/>
              <a:t>shader</a:t>
            </a:r>
            <a:r>
              <a:rPr lang="en-US" sz="3200" dirty="0"/>
              <a:t>:</a:t>
            </a:r>
            <a:br>
              <a:rPr lang="en-US" sz="3200" dirty="0"/>
            </a:br>
            <a:r>
              <a:rPr lang="en-US" sz="3200" dirty="0"/>
              <a:t>Resolve</a:t>
            </a:r>
          </a:p>
        </p:txBody>
      </p:sp>
      <p:sp>
        <p:nvSpPr>
          <p:cNvPr id="7" name="TextBox 6">
            <a:extLst>
              <a:ext uri="{FF2B5EF4-FFF2-40B4-BE49-F238E27FC236}">
                <a16:creationId xmlns:a16="http://schemas.microsoft.com/office/drawing/2014/main" id="{A40DDEBD-4381-4D4F-A8FB-36CE948FF8FA}"/>
              </a:ext>
            </a:extLst>
          </p:cNvPr>
          <p:cNvSpPr txBox="1"/>
          <p:nvPr/>
        </p:nvSpPr>
        <p:spPr>
          <a:xfrm>
            <a:off x="9891412" y="1378167"/>
            <a:ext cx="1750979"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gn="ctr"/>
            <a:r>
              <a:rPr lang="en-US" sz="3200" dirty="0"/>
              <a:t>Main</a:t>
            </a:r>
            <a:br>
              <a:rPr lang="en-US" sz="3200" dirty="0"/>
            </a:br>
            <a:r>
              <a:rPr lang="en-US" sz="3200" dirty="0"/>
              <a:t>memory</a:t>
            </a:r>
          </a:p>
        </p:txBody>
      </p:sp>
      <p:sp>
        <p:nvSpPr>
          <p:cNvPr id="8" name="TextBox 7">
            <a:extLst>
              <a:ext uri="{FF2B5EF4-FFF2-40B4-BE49-F238E27FC236}">
                <a16:creationId xmlns:a16="http://schemas.microsoft.com/office/drawing/2014/main" id="{BBF5DAB4-C25E-4741-A4EA-734B2F801DC2}"/>
              </a:ext>
            </a:extLst>
          </p:cNvPr>
          <p:cNvSpPr txBox="1"/>
          <p:nvPr/>
        </p:nvSpPr>
        <p:spPr>
          <a:xfrm>
            <a:off x="622568" y="3265751"/>
            <a:ext cx="3044757"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200" dirty="0"/>
              <a:t>Compute </a:t>
            </a:r>
            <a:r>
              <a:rPr lang="en-US" sz="3200" dirty="0" err="1"/>
              <a:t>shader</a:t>
            </a:r>
            <a:r>
              <a:rPr lang="en-US" sz="3200" dirty="0"/>
              <a:t>: Horizontal blur</a:t>
            </a:r>
          </a:p>
        </p:txBody>
      </p:sp>
      <p:sp>
        <p:nvSpPr>
          <p:cNvPr id="9" name="TextBox 8">
            <a:extLst>
              <a:ext uri="{FF2B5EF4-FFF2-40B4-BE49-F238E27FC236}">
                <a16:creationId xmlns:a16="http://schemas.microsoft.com/office/drawing/2014/main" id="{90A257C3-A62A-4EBD-AF03-9EC22ACD3C96}"/>
              </a:ext>
            </a:extLst>
          </p:cNvPr>
          <p:cNvSpPr txBox="1"/>
          <p:nvPr/>
        </p:nvSpPr>
        <p:spPr>
          <a:xfrm>
            <a:off x="622567" y="5165930"/>
            <a:ext cx="3044757"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200" dirty="0"/>
              <a:t>Compute </a:t>
            </a:r>
            <a:r>
              <a:rPr lang="en-US" sz="3200" dirty="0" err="1"/>
              <a:t>shader</a:t>
            </a:r>
            <a:r>
              <a:rPr lang="en-US" sz="3200" dirty="0"/>
              <a:t>:</a:t>
            </a:r>
            <a:br>
              <a:rPr lang="en-US" sz="3200" dirty="0"/>
            </a:br>
            <a:r>
              <a:rPr lang="en-US" sz="3200" dirty="0"/>
              <a:t>Vertical blur</a:t>
            </a:r>
          </a:p>
        </p:txBody>
      </p:sp>
      <p:sp>
        <p:nvSpPr>
          <p:cNvPr id="16" name="Arrow: Left 15">
            <a:extLst>
              <a:ext uri="{FF2B5EF4-FFF2-40B4-BE49-F238E27FC236}">
                <a16:creationId xmlns:a16="http://schemas.microsoft.com/office/drawing/2014/main" id="{CDE378C5-1A4C-4A83-92F7-222B26EB8AC7}"/>
              </a:ext>
            </a:extLst>
          </p:cNvPr>
          <p:cNvSpPr/>
          <p:nvPr/>
        </p:nvSpPr>
        <p:spPr>
          <a:xfrm>
            <a:off x="3949426" y="1139523"/>
            <a:ext cx="5593404" cy="8150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Multisampled</a:t>
            </a:r>
            <a:r>
              <a:rPr lang="en-US" sz="3200" dirty="0"/>
              <a:t> shadow map</a:t>
            </a:r>
          </a:p>
        </p:txBody>
      </p:sp>
      <p:sp>
        <p:nvSpPr>
          <p:cNvPr id="17" name="Arrow: Right 16">
            <a:extLst>
              <a:ext uri="{FF2B5EF4-FFF2-40B4-BE49-F238E27FC236}">
                <a16:creationId xmlns:a16="http://schemas.microsoft.com/office/drawing/2014/main" id="{0BC6187E-B48A-4F1A-B94E-DA060B976A74}"/>
              </a:ext>
            </a:extLst>
          </p:cNvPr>
          <p:cNvSpPr/>
          <p:nvPr/>
        </p:nvSpPr>
        <p:spPr>
          <a:xfrm>
            <a:off x="4009416" y="1892317"/>
            <a:ext cx="5593404" cy="815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Moment shadow map</a:t>
            </a:r>
          </a:p>
        </p:txBody>
      </p:sp>
      <p:sp>
        <p:nvSpPr>
          <p:cNvPr id="18" name="Arrow: Left 17">
            <a:extLst>
              <a:ext uri="{FF2B5EF4-FFF2-40B4-BE49-F238E27FC236}">
                <a16:creationId xmlns:a16="http://schemas.microsoft.com/office/drawing/2014/main" id="{CE5D85B6-AC5D-466A-894B-578C3FF8E2AC}"/>
              </a:ext>
            </a:extLst>
          </p:cNvPr>
          <p:cNvSpPr/>
          <p:nvPr/>
        </p:nvSpPr>
        <p:spPr>
          <a:xfrm>
            <a:off x="3949426" y="3040910"/>
            <a:ext cx="5593404" cy="8150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Moment shadow map</a:t>
            </a:r>
          </a:p>
        </p:txBody>
      </p:sp>
      <p:sp>
        <p:nvSpPr>
          <p:cNvPr id="19" name="Arrow: Right 18">
            <a:extLst>
              <a:ext uri="{FF2B5EF4-FFF2-40B4-BE49-F238E27FC236}">
                <a16:creationId xmlns:a16="http://schemas.microsoft.com/office/drawing/2014/main" id="{68C2BB2F-7C00-40F2-BAAC-5FAFD14D738F}"/>
              </a:ext>
            </a:extLst>
          </p:cNvPr>
          <p:cNvSpPr/>
          <p:nvPr/>
        </p:nvSpPr>
        <p:spPr>
          <a:xfrm>
            <a:off x="4009416" y="3793704"/>
            <a:ext cx="5593404" cy="815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Moment shadow map</a:t>
            </a:r>
          </a:p>
        </p:txBody>
      </p:sp>
      <p:sp>
        <p:nvSpPr>
          <p:cNvPr id="20" name="Arrow: Left 19">
            <a:extLst>
              <a:ext uri="{FF2B5EF4-FFF2-40B4-BE49-F238E27FC236}">
                <a16:creationId xmlns:a16="http://schemas.microsoft.com/office/drawing/2014/main" id="{AC5F6000-3249-456F-87E0-B86F2F98C3A1}"/>
              </a:ext>
            </a:extLst>
          </p:cNvPr>
          <p:cNvSpPr/>
          <p:nvPr/>
        </p:nvSpPr>
        <p:spPr>
          <a:xfrm>
            <a:off x="3949426" y="4942297"/>
            <a:ext cx="5593404" cy="8150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Moment shadow map</a:t>
            </a:r>
          </a:p>
        </p:txBody>
      </p:sp>
      <p:sp>
        <p:nvSpPr>
          <p:cNvPr id="21" name="Arrow: Right 20">
            <a:extLst>
              <a:ext uri="{FF2B5EF4-FFF2-40B4-BE49-F238E27FC236}">
                <a16:creationId xmlns:a16="http://schemas.microsoft.com/office/drawing/2014/main" id="{DA000CF6-164F-444F-B049-341EF3A3DA5F}"/>
              </a:ext>
            </a:extLst>
          </p:cNvPr>
          <p:cNvSpPr/>
          <p:nvPr/>
        </p:nvSpPr>
        <p:spPr>
          <a:xfrm>
            <a:off x="4009416" y="5695091"/>
            <a:ext cx="5593404" cy="815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Moment shadow map</a:t>
            </a:r>
          </a:p>
        </p:txBody>
      </p:sp>
    </p:spTree>
    <p:extLst>
      <p:ext uri="{BB962C8B-B14F-4D97-AF65-F5344CB8AC3E}">
        <p14:creationId xmlns:p14="http://schemas.microsoft.com/office/powerpoint/2010/main" val="109252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right)">
                                      <p:cBhvr>
                                        <p:cTn id="9" dur="500"/>
                                        <p:tgtEl>
                                          <p:spTgt spid="1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22" presetClass="entr" presetSubtype="2"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22" presetClass="entr" presetSubtype="2"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right)">
                                      <p:cBhvr>
                                        <p:cTn id="31" dur="500"/>
                                        <p:tgtEl>
                                          <p:spTgt spid="2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6" grpId="0" animBg="1"/>
      <p:bldP spid="17" grpId="0" animBg="1"/>
      <p:bldP spid="18" grpId="0" animBg="1"/>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132864-6AEC-4A33-A4C1-EC9DEE7BC40E}"/>
              </a:ext>
            </a:extLst>
          </p:cNvPr>
          <p:cNvSpPr>
            <a:spLocks noGrp="1"/>
          </p:cNvSpPr>
          <p:nvPr>
            <p:ph type="title"/>
          </p:nvPr>
        </p:nvSpPr>
        <p:spPr>
          <a:xfrm>
            <a:off x="838200" y="52604"/>
            <a:ext cx="10515600" cy="1325563"/>
          </a:xfrm>
        </p:spPr>
        <p:txBody>
          <a:bodyPr>
            <a:normAutofit fontScale="90000"/>
          </a:bodyPr>
          <a:lstStyle/>
          <a:p>
            <a:r>
              <a:rPr lang="en-US" dirty="0"/>
              <a:t>Three-pass filtering in shared memory</a:t>
            </a:r>
          </a:p>
        </p:txBody>
      </p:sp>
      <p:sp>
        <p:nvSpPr>
          <p:cNvPr id="4" name="Slide Number Placeholder 3">
            <a:extLst>
              <a:ext uri="{FF2B5EF4-FFF2-40B4-BE49-F238E27FC236}">
                <a16:creationId xmlns:a16="http://schemas.microsoft.com/office/drawing/2014/main" id="{F621E422-93E3-4CA0-991F-B9E0A3F69A24}"/>
              </a:ext>
            </a:extLst>
          </p:cNvPr>
          <p:cNvSpPr>
            <a:spLocks noGrp="1"/>
          </p:cNvSpPr>
          <p:nvPr>
            <p:ph type="sldNum" sz="quarter" idx="12"/>
          </p:nvPr>
        </p:nvSpPr>
        <p:spPr/>
        <p:txBody>
          <a:bodyPr/>
          <a:lstStyle/>
          <a:p>
            <a:fld id="{062B80E9-F998-4C2E-8963-9273FA487322}" type="slidenum">
              <a:rPr lang="en-US" smtClean="0"/>
              <a:t>33</a:t>
            </a:fld>
            <a:endParaRPr lang="en-US"/>
          </a:p>
        </p:txBody>
      </p:sp>
      <p:sp>
        <p:nvSpPr>
          <p:cNvPr id="3" name="TextBox 2">
            <a:extLst>
              <a:ext uri="{FF2B5EF4-FFF2-40B4-BE49-F238E27FC236}">
                <a16:creationId xmlns:a16="http://schemas.microsoft.com/office/drawing/2014/main" id="{FD6407BE-D390-428C-8B03-052400A947C9}"/>
              </a:ext>
            </a:extLst>
          </p:cNvPr>
          <p:cNvSpPr txBox="1"/>
          <p:nvPr/>
        </p:nvSpPr>
        <p:spPr>
          <a:xfrm>
            <a:off x="599072" y="1378165"/>
            <a:ext cx="3044757" cy="5066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a:r>
              <a:rPr lang="en-US" sz="3200" dirty="0"/>
              <a:t>Compute </a:t>
            </a:r>
            <a:r>
              <a:rPr lang="en-US" sz="3200" dirty="0" err="1"/>
              <a:t>shader</a:t>
            </a:r>
            <a:r>
              <a:rPr lang="en-US" sz="3200" dirty="0"/>
              <a:t>:</a:t>
            </a:r>
            <a:br>
              <a:rPr lang="en-US" sz="3200" dirty="0"/>
            </a:br>
            <a:r>
              <a:rPr lang="en-US" sz="3200" dirty="0"/>
              <a:t>Resolve</a:t>
            </a:r>
          </a:p>
          <a:p>
            <a:pPr algn="ctr">
              <a:lnSpc>
                <a:spcPct val="80000"/>
              </a:lnSpc>
            </a:pPr>
            <a:endParaRPr lang="en-US" sz="3200" dirty="0"/>
          </a:p>
          <a:p>
            <a:pPr algn="ctr"/>
            <a:r>
              <a:rPr lang="en-US" sz="3200" dirty="0"/>
              <a:t>9x1 horizontal blur</a:t>
            </a:r>
          </a:p>
          <a:p>
            <a:pPr algn="ctr">
              <a:lnSpc>
                <a:spcPct val="120000"/>
              </a:lnSpc>
            </a:pPr>
            <a:endParaRPr lang="en-US" sz="3200" dirty="0"/>
          </a:p>
          <a:p>
            <a:pPr algn="ctr"/>
            <a:r>
              <a:rPr lang="en-US" sz="3200" dirty="0"/>
              <a:t>1x9 vertical blur</a:t>
            </a:r>
          </a:p>
          <a:p>
            <a:pPr algn="ctr">
              <a:lnSpc>
                <a:spcPct val="110000"/>
              </a:lnSpc>
            </a:pPr>
            <a:endParaRPr lang="en-US" sz="3200" dirty="0"/>
          </a:p>
          <a:p>
            <a:pPr algn="ctr"/>
            <a:r>
              <a:rPr lang="en-US" sz="3200" dirty="0"/>
              <a:t>Readout / quantization</a:t>
            </a:r>
          </a:p>
        </p:txBody>
      </p:sp>
      <p:sp>
        <p:nvSpPr>
          <p:cNvPr id="7" name="TextBox 6">
            <a:extLst>
              <a:ext uri="{FF2B5EF4-FFF2-40B4-BE49-F238E27FC236}">
                <a16:creationId xmlns:a16="http://schemas.microsoft.com/office/drawing/2014/main" id="{A40DDEBD-4381-4D4F-A8FB-36CE948FF8FA}"/>
              </a:ext>
            </a:extLst>
          </p:cNvPr>
          <p:cNvSpPr txBox="1"/>
          <p:nvPr/>
        </p:nvSpPr>
        <p:spPr>
          <a:xfrm>
            <a:off x="9891412" y="1378167"/>
            <a:ext cx="1750979"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gn="ctr"/>
            <a:r>
              <a:rPr lang="en-US" sz="3200" dirty="0"/>
              <a:t>Main</a:t>
            </a:r>
            <a:br>
              <a:rPr lang="en-US" sz="3200" dirty="0"/>
            </a:br>
            <a:r>
              <a:rPr lang="en-US" sz="3200" dirty="0"/>
              <a:t>memory</a:t>
            </a:r>
          </a:p>
        </p:txBody>
      </p:sp>
      <p:sp>
        <p:nvSpPr>
          <p:cNvPr id="10" name="Arrow: Left 9">
            <a:extLst>
              <a:ext uri="{FF2B5EF4-FFF2-40B4-BE49-F238E27FC236}">
                <a16:creationId xmlns:a16="http://schemas.microsoft.com/office/drawing/2014/main" id="{D21A5A30-1A9C-4C1B-8177-6D216DC930DB}"/>
              </a:ext>
            </a:extLst>
          </p:cNvPr>
          <p:cNvSpPr/>
          <p:nvPr/>
        </p:nvSpPr>
        <p:spPr>
          <a:xfrm>
            <a:off x="4009415" y="1103726"/>
            <a:ext cx="5593404" cy="8150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Multisampled</a:t>
            </a:r>
            <a:r>
              <a:rPr lang="en-US" sz="3200" dirty="0"/>
              <a:t> shadow map</a:t>
            </a:r>
          </a:p>
        </p:txBody>
      </p:sp>
      <p:sp>
        <p:nvSpPr>
          <p:cNvPr id="11" name="Arrow: Right 10">
            <a:extLst>
              <a:ext uri="{FF2B5EF4-FFF2-40B4-BE49-F238E27FC236}">
                <a16:creationId xmlns:a16="http://schemas.microsoft.com/office/drawing/2014/main" id="{FAC0F96B-DD6D-4F4F-85F5-FAD6235DA7CF}"/>
              </a:ext>
            </a:extLst>
          </p:cNvPr>
          <p:cNvSpPr/>
          <p:nvPr/>
        </p:nvSpPr>
        <p:spPr>
          <a:xfrm>
            <a:off x="3964011" y="1777937"/>
            <a:ext cx="2089827" cy="829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Moments</a:t>
            </a:r>
          </a:p>
        </p:txBody>
      </p:sp>
      <p:sp>
        <p:nvSpPr>
          <p:cNvPr id="14" name="Arrow: Right 13">
            <a:extLst>
              <a:ext uri="{FF2B5EF4-FFF2-40B4-BE49-F238E27FC236}">
                <a16:creationId xmlns:a16="http://schemas.microsoft.com/office/drawing/2014/main" id="{3EAFEAFB-3AB8-47DD-85F8-3373A47A6D46}"/>
              </a:ext>
            </a:extLst>
          </p:cNvPr>
          <p:cNvSpPr/>
          <p:nvPr/>
        </p:nvSpPr>
        <p:spPr>
          <a:xfrm>
            <a:off x="4040237" y="5898404"/>
            <a:ext cx="5593404" cy="815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Non-linear moment shadow map</a:t>
            </a:r>
          </a:p>
        </p:txBody>
      </p:sp>
      <p:sp>
        <p:nvSpPr>
          <p:cNvPr id="18" name="TextBox 17">
            <a:extLst>
              <a:ext uri="{FF2B5EF4-FFF2-40B4-BE49-F238E27FC236}">
                <a16:creationId xmlns:a16="http://schemas.microsoft.com/office/drawing/2014/main" id="{98B7EF01-9DA3-4F96-B403-FD7D968FBC20}"/>
              </a:ext>
            </a:extLst>
          </p:cNvPr>
          <p:cNvSpPr txBox="1"/>
          <p:nvPr/>
        </p:nvSpPr>
        <p:spPr>
          <a:xfrm>
            <a:off x="6387833" y="2066383"/>
            <a:ext cx="1750979"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gn="ctr"/>
            <a:r>
              <a:rPr lang="en-US" sz="3200" dirty="0"/>
              <a:t>Shared memory</a:t>
            </a:r>
          </a:p>
        </p:txBody>
      </p:sp>
      <p:cxnSp>
        <p:nvCxnSpPr>
          <p:cNvPr id="6" name="Straight Connector 5">
            <a:extLst>
              <a:ext uri="{FF2B5EF4-FFF2-40B4-BE49-F238E27FC236}">
                <a16:creationId xmlns:a16="http://schemas.microsoft.com/office/drawing/2014/main" id="{65FC9993-B0E0-4743-BC47-D21EB76EB112}"/>
              </a:ext>
            </a:extLst>
          </p:cNvPr>
          <p:cNvCxnSpPr>
            <a:cxnSpLocks/>
          </p:cNvCxnSpPr>
          <p:nvPr/>
        </p:nvCxnSpPr>
        <p:spPr>
          <a:xfrm>
            <a:off x="616079" y="2626471"/>
            <a:ext cx="3044757" cy="0"/>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Arrow: Left 19">
            <a:extLst>
              <a:ext uri="{FF2B5EF4-FFF2-40B4-BE49-F238E27FC236}">
                <a16:creationId xmlns:a16="http://schemas.microsoft.com/office/drawing/2014/main" id="{7DF3D37E-87A6-4C98-B534-25A380D8FC44}"/>
              </a:ext>
            </a:extLst>
          </p:cNvPr>
          <p:cNvSpPr/>
          <p:nvPr/>
        </p:nvSpPr>
        <p:spPr>
          <a:xfrm>
            <a:off x="3994833" y="2469257"/>
            <a:ext cx="2089827" cy="8291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Moments</a:t>
            </a:r>
          </a:p>
        </p:txBody>
      </p:sp>
      <p:sp>
        <p:nvSpPr>
          <p:cNvPr id="21" name="Arrow: Right 20">
            <a:extLst>
              <a:ext uri="{FF2B5EF4-FFF2-40B4-BE49-F238E27FC236}">
                <a16:creationId xmlns:a16="http://schemas.microsoft.com/office/drawing/2014/main" id="{CCD912AF-48AC-4986-8681-2575A3E1013B}"/>
              </a:ext>
            </a:extLst>
          </p:cNvPr>
          <p:cNvSpPr/>
          <p:nvPr/>
        </p:nvSpPr>
        <p:spPr>
          <a:xfrm>
            <a:off x="3964011" y="3138494"/>
            <a:ext cx="2089827" cy="829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Moments</a:t>
            </a:r>
          </a:p>
        </p:txBody>
      </p:sp>
      <p:sp>
        <p:nvSpPr>
          <p:cNvPr id="22" name="Arrow: Left 21">
            <a:extLst>
              <a:ext uri="{FF2B5EF4-FFF2-40B4-BE49-F238E27FC236}">
                <a16:creationId xmlns:a16="http://schemas.microsoft.com/office/drawing/2014/main" id="{994A99B3-BC23-4280-8046-B3F945D6BF44}"/>
              </a:ext>
            </a:extLst>
          </p:cNvPr>
          <p:cNvSpPr/>
          <p:nvPr/>
        </p:nvSpPr>
        <p:spPr>
          <a:xfrm>
            <a:off x="3994833" y="3829814"/>
            <a:ext cx="2089827" cy="8291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Moments</a:t>
            </a:r>
          </a:p>
        </p:txBody>
      </p:sp>
      <p:sp>
        <p:nvSpPr>
          <p:cNvPr id="23" name="Arrow: Right 22">
            <a:extLst>
              <a:ext uri="{FF2B5EF4-FFF2-40B4-BE49-F238E27FC236}">
                <a16:creationId xmlns:a16="http://schemas.microsoft.com/office/drawing/2014/main" id="{EE2892BA-C8EB-46DA-BE94-DB5512CDDE79}"/>
              </a:ext>
            </a:extLst>
          </p:cNvPr>
          <p:cNvSpPr/>
          <p:nvPr/>
        </p:nvSpPr>
        <p:spPr>
          <a:xfrm>
            <a:off x="4009415" y="4518030"/>
            <a:ext cx="2089827" cy="829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Moments</a:t>
            </a:r>
          </a:p>
        </p:txBody>
      </p:sp>
      <p:sp>
        <p:nvSpPr>
          <p:cNvPr id="24" name="Arrow: Left 23">
            <a:extLst>
              <a:ext uri="{FF2B5EF4-FFF2-40B4-BE49-F238E27FC236}">
                <a16:creationId xmlns:a16="http://schemas.microsoft.com/office/drawing/2014/main" id="{396503DF-A35C-40F4-8EB0-DC23D2D1CB57}"/>
              </a:ext>
            </a:extLst>
          </p:cNvPr>
          <p:cNvSpPr/>
          <p:nvPr/>
        </p:nvSpPr>
        <p:spPr>
          <a:xfrm>
            <a:off x="4040237" y="5209350"/>
            <a:ext cx="2089827" cy="8291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Moments</a:t>
            </a:r>
          </a:p>
        </p:txBody>
      </p:sp>
      <p:cxnSp>
        <p:nvCxnSpPr>
          <p:cNvPr id="25" name="Straight Connector 24">
            <a:extLst>
              <a:ext uri="{FF2B5EF4-FFF2-40B4-BE49-F238E27FC236}">
                <a16:creationId xmlns:a16="http://schemas.microsoft.com/office/drawing/2014/main" id="{B9A2BBFE-4C65-47CE-BDC9-37FB1509D03F}"/>
              </a:ext>
            </a:extLst>
          </p:cNvPr>
          <p:cNvCxnSpPr>
            <a:cxnSpLocks/>
          </p:cNvCxnSpPr>
          <p:nvPr/>
        </p:nvCxnSpPr>
        <p:spPr>
          <a:xfrm>
            <a:off x="601495" y="3967597"/>
            <a:ext cx="3044757" cy="0"/>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C86E13-08BB-411F-8D1A-D22018A2D112}"/>
              </a:ext>
            </a:extLst>
          </p:cNvPr>
          <p:cNvCxnSpPr>
            <a:cxnSpLocks/>
          </p:cNvCxnSpPr>
          <p:nvPr/>
        </p:nvCxnSpPr>
        <p:spPr>
          <a:xfrm>
            <a:off x="616079" y="5287172"/>
            <a:ext cx="3044757" cy="0"/>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00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righ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2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22" presetClass="entr" presetSubtype="2"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200"/>
                                        <p:tgtEl>
                                          <p:spTgt spid="20"/>
                                        </p:tgtEl>
                                      </p:cBhvr>
                                    </p:animEffect>
                                  </p:childTnLst>
                                </p:cTn>
                              </p:par>
                            </p:childTnLst>
                          </p:cTn>
                        </p:par>
                        <p:par>
                          <p:cTn id="24" fill="hold">
                            <p:stCondLst>
                              <p:cond delay="2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2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22" presetClass="entr" presetSubtype="2"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right)">
                                      <p:cBhvr>
                                        <p:cTn id="36" dur="200"/>
                                        <p:tgtEl>
                                          <p:spTgt spid="22"/>
                                        </p:tgtEl>
                                      </p:cBhvr>
                                    </p:animEffect>
                                  </p:childTnLst>
                                </p:cTn>
                              </p:par>
                            </p:childTnLst>
                          </p:cTn>
                        </p:par>
                        <p:par>
                          <p:cTn id="37" fill="hold">
                            <p:stCondLst>
                              <p:cond delay="200"/>
                            </p:stCondLst>
                            <p:childTnLst>
                              <p:par>
                                <p:cTn id="38" presetID="22" presetClass="entr" presetSubtype="8"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2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par>
                                <p:cTn id="45" presetID="22" presetClass="entr" presetSubtype="2"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right)">
                                      <p:cBhvr>
                                        <p:cTn id="47" dur="200"/>
                                        <p:tgtEl>
                                          <p:spTgt spid="24"/>
                                        </p:tgtEl>
                                      </p:cBhvr>
                                    </p:animEffect>
                                  </p:childTnLst>
                                </p:cTn>
                              </p:par>
                              <p:par>
                                <p:cTn id="48" presetID="1"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20" grpId="0" animBg="1"/>
      <p:bldP spid="21" grpId="0" animBg="1"/>
      <p:bldP spid="22" grpId="0" animBg="1"/>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6DB1FC-C41B-4AE6-B649-D8FFAF5A8735}"/>
              </a:ext>
            </a:extLst>
          </p:cNvPr>
          <p:cNvSpPr>
            <a:spLocks noGrp="1"/>
          </p:cNvSpPr>
          <p:nvPr>
            <p:ph type="title"/>
          </p:nvPr>
        </p:nvSpPr>
        <p:spPr/>
        <p:txBody>
          <a:bodyPr/>
          <a:lstStyle/>
          <a:p>
            <a:r>
              <a:rPr lang="en-US" dirty="0"/>
              <a:t>Accomplished design goals</a:t>
            </a:r>
          </a:p>
        </p:txBody>
      </p:sp>
      <p:sp>
        <p:nvSpPr>
          <p:cNvPr id="5" name="Content Placeholder 4">
            <a:extLst>
              <a:ext uri="{FF2B5EF4-FFF2-40B4-BE49-F238E27FC236}">
                <a16:creationId xmlns:a16="http://schemas.microsoft.com/office/drawing/2014/main" id="{277B0129-BBAF-4DA6-A19B-A987F60423CA}"/>
              </a:ext>
            </a:extLst>
          </p:cNvPr>
          <p:cNvSpPr>
            <a:spLocks noGrp="1"/>
          </p:cNvSpPr>
          <p:nvPr>
            <p:ph idx="1"/>
          </p:nvPr>
        </p:nvSpPr>
        <p:spPr/>
        <p:txBody>
          <a:bodyPr>
            <a:normAutofit/>
          </a:bodyPr>
          <a:lstStyle/>
          <a:p>
            <a:pPr marL="0" indent="0">
              <a:buNone/>
            </a:pPr>
            <a:r>
              <a:rPr lang="en-US" sz="4800" b="1" dirty="0">
                <a:solidFill>
                  <a:srgbClr val="00B050"/>
                </a:solidFill>
              </a:rPr>
              <a:t>✓</a:t>
            </a:r>
            <a:r>
              <a:rPr lang="en-US" b="1" dirty="0">
                <a:solidFill>
                  <a:srgbClr val="00B050"/>
                </a:solidFill>
              </a:rPr>
              <a:t> </a:t>
            </a:r>
            <a:r>
              <a:rPr lang="en-US" dirty="0"/>
              <a:t>High occupancy,</a:t>
            </a:r>
            <a:endParaRPr lang="en-US" b="1" dirty="0">
              <a:solidFill>
                <a:srgbClr val="00B050"/>
              </a:solidFill>
            </a:endParaRPr>
          </a:p>
          <a:p>
            <a:pPr marL="0" indent="0">
              <a:buNone/>
            </a:pPr>
            <a:r>
              <a:rPr lang="en-US" sz="4800" b="1" dirty="0">
                <a:solidFill>
                  <a:srgbClr val="00B050"/>
                </a:solidFill>
              </a:rPr>
              <a:t>✓ </a:t>
            </a:r>
            <a:r>
              <a:rPr lang="en-US" dirty="0"/>
              <a:t>All 256 threads busy in all steps,</a:t>
            </a:r>
          </a:p>
          <a:p>
            <a:pPr marL="0" indent="0">
              <a:buNone/>
            </a:pPr>
            <a:r>
              <a:rPr lang="en-US" sz="4800" b="1" dirty="0">
                <a:solidFill>
                  <a:srgbClr val="00B050"/>
                </a:solidFill>
              </a:rPr>
              <a:t>✓</a:t>
            </a:r>
            <a:r>
              <a:rPr lang="en-US" b="1" dirty="0">
                <a:solidFill>
                  <a:srgbClr val="00B050"/>
                </a:solidFill>
              </a:rPr>
              <a:t> </a:t>
            </a:r>
            <a:r>
              <a:rPr lang="en-US" dirty="0"/>
              <a:t>Few redundant reads,</a:t>
            </a:r>
          </a:p>
          <a:p>
            <a:pPr marL="0" indent="0">
              <a:buNone/>
            </a:pPr>
            <a:r>
              <a:rPr lang="en-US" sz="4800" b="1" dirty="0">
                <a:solidFill>
                  <a:srgbClr val="00B050"/>
                </a:solidFill>
              </a:rPr>
              <a:t>✓</a:t>
            </a:r>
            <a:r>
              <a:rPr lang="en-US" b="1" dirty="0">
                <a:solidFill>
                  <a:srgbClr val="00B050"/>
                </a:solidFill>
              </a:rPr>
              <a:t> </a:t>
            </a:r>
            <a:r>
              <a:rPr lang="en-US" dirty="0"/>
              <a:t>No bank conflicts,</a:t>
            </a:r>
          </a:p>
          <a:p>
            <a:pPr marL="0" indent="0">
              <a:buNone/>
            </a:pPr>
            <a:r>
              <a:rPr lang="en-US" sz="4800" b="1" dirty="0">
                <a:solidFill>
                  <a:srgbClr val="00B050"/>
                </a:solidFill>
              </a:rPr>
              <a:t>✓</a:t>
            </a:r>
            <a:r>
              <a:rPr lang="en-US" b="1" dirty="0">
                <a:solidFill>
                  <a:srgbClr val="00B050"/>
                </a:solidFill>
              </a:rPr>
              <a:t> </a:t>
            </a:r>
            <a:r>
              <a:rPr lang="en-US" dirty="0"/>
              <a:t>Only two barriers.</a:t>
            </a:r>
          </a:p>
        </p:txBody>
      </p:sp>
      <p:sp>
        <p:nvSpPr>
          <p:cNvPr id="3" name="Slide Number Placeholder 2">
            <a:extLst>
              <a:ext uri="{FF2B5EF4-FFF2-40B4-BE49-F238E27FC236}">
                <a16:creationId xmlns:a16="http://schemas.microsoft.com/office/drawing/2014/main" id="{45496C8B-93D6-4B75-890D-EDC81FA6436C}"/>
              </a:ext>
            </a:extLst>
          </p:cNvPr>
          <p:cNvSpPr>
            <a:spLocks noGrp="1"/>
          </p:cNvSpPr>
          <p:nvPr>
            <p:ph type="sldNum" sz="quarter" idx="12"/>
          </p:nvPr>
        </p:nvSpPr>
        <p:spPr/>
        <p:txBody>
          <a:bodyPr/>
          <a:lstStyle/>
          <a:p>
            <a:fld id="{062B80E9-F998-4C2E-8963-9273FA487322}" type="slidenum">
              <a:rPr lang="en-US" smtClean="0"/>
              <a:t>34</a:t>
            </a:fld>
            <a:endParaRPr lang="en-US"/>
          </a:p>
        </p:txBody>
      </p:sp>
    </p:spTree>
    <p:extLst>
      <p:ext uri="{BB962C8B-B14F-4D97-AF65-F5344CB8AC3E}">
        <p14:creationId xmlns:p14="http://schemas.microsoft.com/office/powerpoint/2010/main" val="1649159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D24B5C-8890-475C-8F32-B3F9418BE6F8}"/>
              </a:ext>
            </a:extLst>
          </p:cNvPr>
          <p:cNvSpPr>
            <a:spLocks noGrp="1"/>
          </p:cNvSpPr>
          <p:nvPr>
            <p:ph type="title"/>
          </p:nvPr>
        </p:nvSpPr>
        <p:spPr/>
        <p:txBody>
          <a:bodyPr/>
          <a:lstStyle/>
          <a:p>
            <a:r>
              <a:rPr lang="en-US" dirty="0"/>
              <a:t>Interpolation and dithering</a:t>
            </a:r>
          </a:p>
        </p:txBody>
      </p:sp>
      <p:sp>
        <p:nvSpPr>
          <p:cNvPr id="6" name="Text Placeholder 5">
            <a:extLst>
              <a:ext uri="{FF2B5EF4-FFF2-40B4-BE49-F238E27FC236}">
                <a16:creationId xmlns:a16="http://schemas.microsoft.com/office/drawing/2014/main" id="{AD05C0BE-9F44-4B76-B7FD-FAAF6EDA58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BCE2EF-A599-437E-8A57-D16E3681383D}"/>
              </a:ext>
            </a:extLst>
          </p:cNvPr>
          <p:cNvSpPr>
            <a:spLocks noGrp="1"/>
          </p:cNvSpPr>
          <p:nvPr>
            <p:ph type="sldNum" sz="quarter" idx="12"/>
          </p:nvPr>
        </p:nvSpPr>
        <p:spPr/>
        <p:txBody>
          <a:bodyPr/>
          <a:lstStyle/>
          <a:p>
            <a:fld id="{062B80E9-F998-4C2E-8963-9273FA487322}" type="slidenum">
              <a:rPr lang="en-US" smtClean="0"/>
              <a:t>35</a:t>
            </a:fld>
            <a:endParaRPr lang="en-US"/>
          </a:p>
        </p:txBody>
      </p:sp>
    </p:spTree>
    <p:extLst>
      <p:ext uri="{BB962C8B-B14F-4D97-AF65-F5344CB8AC3E}">
        <p14:creationId xmlns:p14="http://schemas.microsoft.com/office/powerpoint/2010/main" val="1196217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4BCD33-30C9-46F3-91FD-A0CE351D7050}"/>
              </a:ext>
            </a:extLst>
          </p:cNvPr>
          <p:cNvSpPr>
            <a:spLocks noGrp="1"/>
          </p:cNvSpPr>
          <p:nvPr>
            <p:ph type="title"/>
          </p:nvPr>
        </p:nvSpPr>
        <p:spPr/>
        <p:txBody>
          <a:bodyPr>
            <a:normAutofit/>
          </a:bodyPr>
          <a:lstStyle/>
          <a:p>
            <a:r>
              <a:rPr lang="en-US" dirty="0"/>
              <a:t>Dithering </a:t>
            </a:r>
            <a:r>
              <a:rPr lang="en-US"/>
              <a:t>replaces bilinear</a:t>
            </a:r>
            <a:endParaRPr lang="en-US"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431B2CE0-DD02-46BB-8762-AEBFF9346FB0}"/>
                  </a:ext>
                </a:extLst>
              </p:cNvPr>
              <p:cNvSpPr>
                <a:spLocks noGrp="1"/>
              </p:cNvSpPr>
              <p:nvPr>
                <p:ph idx="1"/>
              </p:nvPr>
            </p:nvSpPr>
            <p:spPr/>
            <p:txBody>
              <a:bodyPr>
                <a:normAutofit/>
              </a:bodyPr>
              <a:lstStyle/>
              <a:p>
                <a:r>
                  <a:rPr lang="en-US" dirty="0"/>
                  <a:t>Bilinear requires 4 samples </a:t>
                </a:r>
                <a14:m>
                  <m:oMath xmlns:m="http://schemas.openxmlformats.org/officeDocument/2006/math">
                    <m:r>
                      <a:rPr lang="en-US" b="0" i="1" smtClean="0">
                        <a:latin typeface="Cambria Math" panose="02040503050406030204" pitchFamily="18" charset="0"/>
                      </a:rPr>
                      <m:t>→</m:t>
                    </m:r>
                  </m:oMath>
                </a14:m>
                <a:r>
                  <a:rPr lang="en-US" dirty="0"/>
                  <a:t> slow,</a:t>
                </a:r>
                <a:endParaRPr lang="en-US" dirty="0">
                  <a:sym typeface="Wingdings" panose="05000000000000000000" pitchFamily="2" charset="2"/>
                </a:endParaRPr>
              </a:p>
              <a:p>
                <a:r>
                  <a:rPr lang="en-US" dirty="0">
                    <a:sym typeface="Wingdings" panose="05000000000000000000" pitchFamily="2" charset="2"/>
                  </a:rPr>
                  <a:t>Add random sub-</a:t>
                </a:r>
                <a:r>
                  <a:rPr lang="en-US" dirty="0" err="1">
                    <a:sym typeface="Wingdings" panose="05000000000000000000" pitchFamily="2" charset="2"/>
                  </a:rPr>
                  <a:t>texel</a:t>
                </a:r>
                <a:r>
                  <a:rPr lang="en-US" dirty="0">
                    <a:sym typeface="Wingdings" panose="05000000000000000000" pitchFamily="2" charset="2"/>
                  </a:rPr>
                  <a:t> offset to texture coordinate,</a:t>
                </a:r>
              </a:p>
              <a:p>
                <a:r>
                  <a:rPr lang="en-US" dirty="0">
                    <a:sym typeface="Wingdings" panose="05000000000000000000" pitchFamily="2" charset="2"/>
                  </a:rPr>
                  <a:t>Compute shadow for a single sample,</a:t>
                </a:r>
              </a:p>
              <a:p>
                <a:r>
                  <a:rPr lang="en-US" dirty="0">
                    <a:sym typeface="Wingdings" panose="05000000000000000000" pitchFamily="2" charset="2"/>
                  </a:rPr>
                  <a:t>Use precomputed blue noise.</a:t>
                </a:r>
              </a:p>
              <a:p>
                <a:endParaRPr lang="en-US" dirty="0"/>
              </a:p>
            </p:txBody>
          </p:sp>
        </mc:Choice>
        <mc:Fallback xmlns="">
          <p:sp>
            <p:nvSpPr>
              <p:cNvPr id="6" name="Content Placeholder 5">
                <a:extLst>
                  <a:ext uri="{FF2B5EF4-FFF2-40B4-BE49-F238E27FC236}">
                    <a16:creationId xmlns:a16="http://schemas.microsoft.com/office/drawing/2014/main" id="{431B2CE0-DD02-46BB-8762-AEBFF9346FB0}"/>
                  </a:ext>
                </a:extLst>
              </p:cNvPr>
              <p:cNvSpPr>
                <a:spLocks noGrp="1" noRot="1" noChangeAspect="1" noMove="1" noResize="1" noEditPoints="1" noAdjustHandles="1" noChangeArrowheads="1" noChangeShapeType="1" noTextEdit="1"/>
              </p:cNvSpPr>
              <p:nvPr>
                <p:ph idx="1"/>
              </p:nvPr>
            </p:nvSpPr>
            <p:spPr>
              <a:blipFill>
                <a:blip r:embed="rId3"/>
                <a:stretch>
                  <a:fillRect l="-2145" t="-255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409962C-5FAC-4613-A1C4-2EA441E07E57}"/>
              </a:ext>
            </a:extLst>
          </p:cNvPr>
          <p:cNvSpPr>
            <a:spLocks noGrp="1"/>
          </p:cNvSpPr>
          <p:nvPr>
            <p:ph type="sldNum" sz="quarter" idx="12"/>
          </p:nvPr>
        </p:nvSpPr>
        <p:spPr/>
        <p:txBody>
          <a:bodyPr/>
          <a:lstStyle/>
          <a:p>
            <a:fld id="{062B80E9-F998-4C2E-8963-9273FA487322}" type="slidenum">
              <a:rPr lang="en-US" smtClean="0"/>
              <a:t>36</a:t>
            </a:fld>
            <a:endParaRPr lang="en-US"/>
          </a:p>
        </p:txBody>
      </p:sp>
    </p:spTree>
    <p:extLst>
      <p:ext uri="{BB962C8B-B14F-4D97-AF65-F5344CB8AC3E}">
        <p14:creationId xmlns:p14="http://schemas.microsoft.com/office/powerpoint/2010/main" val="375812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4BCD33-30C9-46F3-91FD-A0CE351D7050}"/>
              </a:ext>
            </a:extLst>
          </p:cNvPr>
          <p:cNvSpPr>
            <a:spLocks noGrp="1"/>
          </p:cNvSpPr>
          <p:nvPr>
            <p:ph type="title"/>
          </p:nvPr>
        </p:nvSpPr>
        <p:spPr/>
        <p:txBody>
          <a:bodyPr>
            <a:normAutofit/>
          </a:bodyPr>
          <a:lstStyle/>
          <a:p>
            <a:r>
              <a:rPr lang="en-US" dirty="0"/>
              <a:t>Blue noise dithering</a:t>
            </a:r>
          </a:p>
        </p:txBody>
      </p:sp>
      <p:sp>
        <p:nvSpPr>
          <p:cNvPr id="6" name="Content Placeholder 5">
            <a:extLst>
              <a:ext uri="{FF2B5EF4-FFF2-40B4-BE49-F238E27FC236}">
                <a16:creationId xmlns:a16="http://schemas.microsoft.com/office/drawing/2014/main" id="{431B2CE0-DD02-46BB-8762-AEBFF9346FB0}"/>
              </a:ext>
            </a:extLst>
          </p:cNvPr>
          <p:cNvSpPr>
            <a:spLocks noGrp="1"/>
          </p:cNvSpPr>
          <p:nvPr>
            <p:ph idx="1"/>
          </p:nvPr>
        </p:nvSpPr>
        <p:spPr/>
        <p:txBody>
          <a:bodyPr/>
          <a:lstStyle/>
          <a:p>
            <a:r>
              <a:rPr lang="en-US" dirty="0"/>
              <a:t>64 </a:t>
            </a:r>
            <a:r>
              <a:rPr lang="en-US" dirty="0" err="1"/>
              <a:t>tileable</a:t>
            </a:r>
            <a:r>
              <a:rPr lang="en-US" dirty="0"/>
              <a:t> textures at 64x64,</a:t>
            </a:r>
          </a:p>
          <a:p>
            <a:r>
              <a:rPr lang="en-US" dirty="0"/>
              <a:t>Random texture and shift in each frame,</a:t>
            </a:r>
          </a:p>
          <a:p>
            <a:endParaRPr lang="en-US" dirty="0"/>
          </a:p>
        </p:txBody>
      </p:sp>
      <p:sp>
        <p:nvSpPr>
          <p:cNvPr id="4" name="Slide Number Placeholder 3">
            <a:extLst>
              <a:ext uri="{FF2B5EF4-FFF2-40B4-BE49-F238E27FC236}">
                <a16:creationId xmlns:a16="http://schemas.microsoft.com/office/drawing/2014/main" id="{0409962C-5FAC-4613-A1C4-2EA441E07E57}"/>
              </a:ext>
            </a:extLst>
          </p:cNvPr>
          <p:cNvSpPr>
            <a:spLocks noGrp="1"/>
          </p:cNvSpPr>
          <p:nvPr>
            <p:ph type="sldNum" sz="quarter" idx="12"/>
          </p:nvPr>
        </p:nvSpPr>
        <p:spPr/>
        <p:txBody>
          <a:bodyPr/>
          <a:lstStyle/>
          <a:p>
            <a:fld id="{062B80E9-F998-4C2E-8963-9273FA487322}" type="slidenum">
              <a:rPr lang="en-US" smtClean="0"/>
              <a:t>37</a:t>
            </a:fld>
            <a:endParaRPr lang="en-US"/>
          </a:p>
        </p:txBody>
      </p:sp>
      <p:sp>
        <p:nvSpPr>
          <p:cNvPr id="2" name="TextBox 1">
            <a:extLst>
              <a:ext uri="{FF2B5EF4-FFF2-40B4-BE49-F238E27FC236}">
                <a16:creationId xmlns:a16="http://schemas.microsoft.com/office/drawing/2014/main" id="{D82B6F80-FE69-41A8-927D-BB67FF1C8B55}"/>
              </a:ext>
            </a:extLst>
          </p:cNvPr>
          <p:cNvSpPr txBox="1"/>
          <p:nvPr/>
        </p:nvSpPr>
        <p:spPr>
          <a:xfrm>
            <a:off x="698876" y="5710019"/>
            <a:ext cx="3433889" cy="646331"/>
          </a:xfrm>
          <a:prstGeom prst="rect">
            <a:avLst/>
          </a:prstGeom>
          <a:noFill/>
        </p:spPr>
        <p:txBody>
          <a:bodyPr wrap="none" rtlCol="0">
            <a:spAutoFit/>
          </a:bodyPr>
          <a:lstStyle/>
          <a:p>
            <a:r>
              <a:rPr lang="en-US" sz="3600" dirty="0"/>
              <a:t>Nearest neighbor</a:t>
            </a:r>
          </a:p>
        </p:txBody>
      </p:sp>
      <p:sp>
        <p:nvSpPr>
          <p:cNvPr id="7" name="TextBox 6">
            <a:extLst>
              <a:ext uri="{FF2B5EF4-FFF2-40B4-BE49-F238E27FC236}">
                <a16:creationId xmlns:a16="http://schemas.microsoft.com/office/drawing/2014/main" id="{F1715A57-C71D-43BC-AFFD-4BDEAE708D84}"/>
              </a:ext>
            </a:extLst>
          </p:cNvPr>
          <p:cNvSpPr txBox="1"/>
          <p:nvPr/>
        </p:nvSpPr>
        <p:spPr>
          <a:xfrm>
            <a:off x="4868900" y="5708271"/>
            <a:ext cx="2454198" cy="646331"/>
          </a:xfrm>
          <a:prstGeom prst="rect">
            <a:avLst/>
          </a:prstGeom>
          <a:noFill/>
        </p:spPr>
        <p:txBody>
          <a:bodyPr wrap="none" rtlCol="0">
            <a:spAutoFit/>
          </a:bodyPr>
          <a:lstStyle/>
          <a:p>
            <a:r>
              <a:rPr lang="en-US" sz="3600" dirty="0"/>
              <a:t>Static dither</a:t>
            </a:r>
          </a:p>
        </p:txBody>
      </p:sp>
      <p:sp>
        <p:nvSpPr>
          <p:cNvPr id="8" name="TextBox 7">
            <a:extLst>
              <a:ext uri="{FF2B5EF4-FFF2-40B4-BE49-F238E27FC236}">
                <a16:creationId xmlns:a16="http://schemas.microsoft.com/office/drawing/2014/main" id="{2244545E-E391-4643-9BE8-75DD47F79F8B}"/>
              </a:ext>
            </a:extLst>
          </p:cNvPr>
          <p:cNvSpPr txBox="1"/>
          <p:nvPr/>
        </p:nvSpPr>
        <p:spPr>
          <a:xfrm>
            <a:off x="8186930" y="5706524"/>
            <a:ext cx="3243580" cy="646331"/>
          </a:xfrm>
          <a:prstGeom prst="rect">
            <a:avLst/>
          </a:prstGeom>
          <a:noFill/>
        </p:spPr>
        <p:txBody>
          <a:bodyPr wrap="none" rtlCol="0">
            <a:spAutoFit/>
          </a:bodyPr>
          <a:lstStyle/>
          <a:p>
            <a:r>
              <a:rPr lang="en-US" sz="3600" dirty="0"/>
              <a:t>Animated dither</a:t>
            </a:r>
          </a:p>
        </p:txBody>
      </p:sp>
      <p:pic>
        <p:nvPicPr>
          <p:cNvPr id="9" name="Picture 8">
            <a:extLst>
              <a:ext uri="{FF2B5EF4-FFF2-40B4-BE49-F238E27FC236}">
                <a16:creationId xmlns:a16="http://schemas.microsoft.com/office/drawing/2014/main" id="{2093AA63-0884-43B4-9736-42DB6F87B88A}"/>
              </a:ext>
            </a:extLst>
          </p:cNvPr>
          <p:cNvPicPr>
            <a:picLocks noChangeAspect="1"/>
          </p:cNvPicPr>
          <p:nvPr/>
        </p:nvPicPr>
        <p:blipFill>
          <a:blip r:embed="rId5"/>
          <a:stretch>
            <a:fillRect/>
          </a:stretch>
        </p:blipFill>
        <p:spPr>
          <a:xfrm>
            <a:off x="1265584" y="3474626"/>
            <a:ext cx="2235392" cy="2235392"/>
          </a:xfrm>
          <a:prstGeom prst="rect">
            <a:avLst/>
          </a:prstGeom>
        </p:spPr>
      </p:pic>
      <p:pic>
        <p:nvPicPr>
          <p:cNvPr id="11" name="Picture 10">
            <a:extLst>
              <a:ext uri="{FF2B5EF4-FFF2-40B4-BE49-F238E27FC236}">
                <a16:creationId xmlns:a16="http://schemas.microsoft.com/office/drawing/2014/main" id="{6FAE57DD-A642-44AE-8C78-FBEE6EF4BA94}"/>
              </a:ext>
            </a:extLst>
          </p:cNvPr>
          <p:cNvPicPr>
            <a:picLocks noChangeAspect="1"/>
          </p:cNvPicPr>
          <p:nvPr/>
        </p:nvPicPr>
        <p:blipFill>
          <a:blip r:embed="rId6"/>
          <a:stretch>
            <a:fillRect/>
          </a:stretch>
        </p:blipFill>
        <p:spPr>
          <a:xfrm>
            <a:off x="4974254" y="3474626"/>
            <a:ext cx="2243491" cy="2243491"/>
          </a:xfrm>
          <a:prstGeom prst="rect">
            <a:avLst/>
          </a:prstGeom>
        </p:spPr>
      </p:pic>
      <p:pic>
        <p:nvPicPr>
          <p:cNvPr id="12" name="Blue">
            <a:hlinkClick r:id="" action="ppaction://media"/>
            <a:extLst>
              <a:ext uri="{FF2B5EF4-FFF2-40B4-BE49-F238E27FC236}">
                <a16:creationId xmlns:a16="http://schemas.microsoft.com/office/drawing/2014/main" id="{2005FC98-6AD7-4583-9D97-253F0AA3066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91023" y="3470601"/>
            <a:ext cx="2231372" cy="2231370"/>
          </a:xfrm>
          <a:prstGeom prst="rect">
            <a:avLst/>
          </a:prstGeom>
        </p:spPr>
      </p:pic>
    </p:spTree>
    <p:extLst>
      <p:ext uri="{BB962C8B-B14F-4D97-AF65-F5344CB8AC3E}">
        <p14:creationId xmlns:p14="http://schemas.microsoft.com/office/powerpoint/2010/main" val="96946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D24B5C-8890-475C-8F32-B3F9418BE6F8}"/>
              </a:ext>
            </a:extLst>
          </p:cNvPr>
          <p:cNvSpPr>
            <a:spLocks noGrp="1"/>
          </p:cNvSpPr>
          <p:nvPr>
            <p:ph type="title"/>
          </p:nvPr>
        </p:nvSpPr>
        <p:spPr/>
        <p:txBody>
          <a:bodyPr/>
          <a:lstStyle/>
          <a:p>
            <a:r>
              <a:rPr lang="en-US" dirty="0"/>
              <a:t>Results</a:t>
            </a:r>
          </a:p>
        </p:txBody>
      </p:sp>
      <p:sp>
        <p:nvSpPr>
          <p:cNvPr id="6" name="Text Placeholder 5">
            <a:extLst>
              <a:ext uri="{FF2B5EF4-FFF2-40B4-BE49-F238E27FC236}">
                <a16:creationId xmlns:a16="http://schemas.microsoft.com/office/drawing/2014/main" id="{AD05C0BE-9F44-4B76-B7FD-FAAF6EDA584F}"/>
              </a:ext>
            </a:extLst>
          </p:cNvPr>
          <p:cNvSpPr>
            <a:spLocks noGrp="1"/>
          </p:cNvSpPr>
          <p:nvPr>
            <p:ph type="body" idx="1"/>
          </p:nvPr>
        </p:nvSpPr>
        <p:spPr/>
        <p:txBody>
          <a:bodyPr/>
          <a:lstStyle/>
          <a:p>
            <a:r>
              <a:rPr lang="en-US" dirty="0"/>
              <a:t>Of blue noise dithering</a:t>
            </a:r>
          </a:p>
        </p:txBody>
      </p:sp>
      <p:sp>
        <p:nvSpPr>
          <p:cNvPr id="4" name="Slide Number Placeholder 3">
            <a:extLst>
              <a:ext uri="{FF2B5EF4-FFF2-40B4-BE49-F238E27FC236}">
                <a16:creationId xmlns:a16="http://schemas.microsoft.com/office/drawing/2014/main" id="{17BCE2EF-A599-437E-8A57-D16E3681383D}"/>
              </a:ext>
            </a:extLst>
          </p:cNvPr>
          <p:cNvSpPr>
            <a:spLocks noGrp="1"/>
          </p:cNvSpPr>
          <p:nvPr>
            <p:ph type="sldNum" sz="quarter" idx="12"/>
          </p:nvPr>
        </p:nvSpPr>
        <p:spPr/>
        <p:txBody>
          <a:bodyPr/>
          <a:lstStyle/>
          <a:p>
            <a:fld id="{062B80E9-F998-4C2E-8963-9273FA487322}" type="slidenum">
              <a:rPr lang="en-US" smtClean="0"/>
              <a:t>38</a:t>
            </a:fld>
            <a:endParaRPr lang="en-US"/>
          </a:p>
        </p:txBody>
      </p:sp>
    </p:spTree>
    <p:extLst>
      <p:ext uri="{BB962C8B-B14F-4D97-AF65-F5344CB8AC3E}">
        <p14:creationId xmlns:p14="http://schemas.microsoft.com/office/powerpoint/2010/main" val="3323483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62D3B00-AC16-4E10-9F38-6F5BBD4429D7}"/>
              </a:ext>
            </a:extLst>
          </p:cNvPr>
          <p:cNvPicPr>
            <a:picLocks noGrp="1" noChangeAspect="1"/>
          </p:cNvPicPr>
          <p:nvPr>
            <p:ph idx="1"/>
          </p:nvPr>
        </p:nvPicPr>
        <p:blipFill>
          <a:blip r:embed="rId3"/>
          <a:stretch>
            <a:fillRect/>
          </a:stretch>
        </p:blipFill>
        <p:spPr>
          <a:xfrm>
            <a:off x="0" y="0"/>
            <a:ext cx="12192000" cy="6857999"/>
          </a:xfrm>
        </p:spPr>
      </p:pic>
      <p:sp>
        <p:nvSpPr>
          <p:cNvPr id="5" name="Title 4">
            <a:extLst>
              <a:ext uri="{FF2B5EF4-FFF2-40B4-BE49-F238E27FC236}">
                <a16:creationId xmlns:a16="http://schemas.microsoft.com/office/drawing/2014/main" id="{750C35BB-9B30-4491-9581-07D2D0085FF1}"/>
              </a:ext>
            </a:extLst>
          </p:cNvPr>
          <p:cNvSpPr>
            <a:spLocks noGrp="1"/>
          </p:cNvSpPr>
          <p:nvPr>
            <p:ph type="title"/>
          </p:nvPr>
        </p:nvSpPr>
        <p:spPr/>
        <p:txBody>
          <a:bodyPr/>
          <a:lstStyle/>
          <a:p>
            <a:r>
              <a:rPr lang="en-US" dirty="0"/>
              <a:t>Bilinear interpolation</a:t>
            </a:r>
          </a:p>
        </p:txBody>
      </p:sp>
      <p:sp>
        <p:nvSpPr>
          <p:cNvPr id="4" name="Slide Number Placeholder 3">
            <a:extLst>
              <a:ext uri="{FF2B5EF4-FFF2-40B4-BE49-F238E27FC236}">
                <a16:creationId xmlns:a16="http://schemas.microsoft.com/office/drawing/2014/main" id="{E38B3251-5C3D-442D-A9F9-3FB7B672481C}"/>
              </a:ext>
            </a:extLst>
          </p:cNvPr>
          <p:cNvSpPr>
            <a:spLocks noGrp="1"/>
          </p:cNvSpPr>
          <p:nvPr>
            <p:ph type="sldNum" sz="quarter" idx="12"/>
          </p:nvPr>
        </p:nvSpPr>
        <p:spPr/>
        <p:txBody>
          <a:bodyPr/>
          <a:lstStyle/>
          <a:p>
            <a:fld id="{062B80E9-F998-4C2E-8963-9273FA487322}" type="slidenum">
              <a:rPr lang="en-US" smtClean="0"/>
              <a:t>39</a:t>
            </a:fld>
            <a:endParaRPr lang="en-US"/>
          </a:p>
        </p:txBody>
      </p:sp>
    </p:spTree>
    <p:extLst>
      <p:ext uri="{BB962C8B-B14F-4D97-AF65-F5344CB8AC3E}">
        <p14:creationId xmlns:p14="http://schemas.microsoft.com/office/powerpoint/2010/main" val="3925715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Shadow mapping [Williams78]</a:t>
            </a:r>
          </a:p>
        </p:txBody>
      </p:sp>
      <p:sp>
        <p:nvSpPr>
          <p:cNvPr id="2" name="Slide Number Placeholder 1"/>
          <p:cNvSpPr>
            <a:spLocks noGrp="1"/>
          </p:cNvSpPr>
          <p:nvPr>
            <p:ph type="sldNum" sz="quarter" idx="12"/>
          </p:nvPr>
        </p:nvSpPr>
        <p:spPr/>
        <p:txBody>
          <a:bodyPr/>
          <a:lstStyle/>
          <a:p>
            <a:fld id="{062B80E9-F998-4C2E-8963-9273FA487322}" type="slidenum">
              <a:rPr lang="en-US" smtClean="0"/>
              <a:t>4</a:t>
            </a:fld>
            <a:endParaRPr lang="en-US" dirty="0"/>
          </a:p>
        </p:txBody>
      </p:sp>
      <p:pic>
        <p:nvPicPr>
          <p:cNvPr id="13" name="Picture 12">
            <a:extLst>
              <a:ext uri="{FF2B5EF4-FFF2-40B4-BE49-F238E27FC236}">
                <a16:creationId xmlns:a16="http://schemas.microsoft.com/office/drawing/2014/main" id="{8986D73C-8833-437A-8534-53C1EC183D6B}"/>
              </a:ext>
            </a:extLst>
          </p:cNvPr>
          <p:cNvPicPr>
            <a:picLocks noChangeAspect="1"/>
          </p:cNvPicPr>
          <p:nvPr/>
        </p:nvPicPr>
        <p:blipFill>
          <a:blip r:embed="rId4"/>
          <a:stretch>
            <a:fillRect/>
          </a:stretch>
        </p:blipFill>
        <p:spPr>
          <a:xfrm>
            <a:off x="463737" y="1489882"/>
            <a:ext cx="3673760" cy="3673760"/>
          </a:xfrm>
          <a:prstGeom prst="rect">
            <a:avLst/>
          </a:prstGeom>
        </p:spPr>
      </p:pic>
      <p:pic>
        <p:nvPicPr>
          <p:cNvPr id="15" name="Picture 14">
            <a:extLst>
              <a:ext uri="{FF2B5EF4-FFF2-40B4-BE49-F238E27FC236}">
                <a16:creationId xmlns:a16="http://schemas.microsoft.com/office/drawing/2014/main" id="{D7DCE561-90C3-433D-B391-66FCFAD9489F}"/>
              </a:ext>
            </a:extLst>
          </p:cNvPr>
          <p:cNvPicPr>
            <a:picLocks noChangeAspect="1"/>
          </p:cNvPicPr>
          <p:nvPr/>
        </p:nvPicPr>
        <p:blipFill>
          <a:blip r:embed="rId5"/>
          <a:stretch>
            <a:fillRect/>
          </a:stretch>
        </p:blipFill>
        <p:spPr>
          <a:xfrm>
            <a:off x="8093416" y="1489882"/>
            <a:ext cx="3668802" cy="3668804"/>
          </a:xfrm>
          <a:prstGeom prst="rect">
            <a:avLst/>
          </a:prstGeom>
        </p:spPr>
      </p:pic>
      <p:pic>
        <p:nvPicPr>
          <p:cNvPr id="17" name="Picture 16">
            <a:extLst>
              <a:ext uri="{FF2B5EF4-FFF2-40B4-BE49-F238E27FC236}">
                <a16:creationId xmlns:a16="http://schemas.microsoft.com/office/drawing/2014/main" id="{14C46D1A-B057-4A1D-AC4C-92CB6C50EEAB}"/>
              </a:ext>
            </a:extLst>
          </p:cNvPr>
          <p:cNvPicPr>
            <a:picLocks noChangeAspect="1"/>
          </p:cNvPicPr>
          <p:nvPr/>
        </p:nvPicPr>
        <p:blipFill>
          <a:blip r:embed="rId6"/>
          <a:stretch>
            <a:fillRect/>
          </a:stretch>
        </p:blipFill>
        <p:spPr>
          <a:xfrm>
            <a:off x="4399976" y="1489883"/>
            <a:ext cx="3392048" cy="3819872"/>
          </a:xfrm>
          <a:prstGeom prst="rect">
            <a:avLst/>
          </a:prstGeom>
        </p:spPr>
      </p:pic>
      <p:sp>
        <p:nvSpPr>
          <p:cNvPr id="18" name="TextBox 17">
            <a:extLst>
              <a:ext uri="{FF2B5EF4-FFF2-40B4-BE49-F238E27FC236}">
                <a16:creationId xmlns:a16="http://schemas.microsoft.com/office/drawing/2014/main" id="{0DF1865A-82F2-4C98-A90E-64AB9FD742B4}"/>
              </a:ext>
            </a:extLst>
          </p:cNvPr>
          <p:cNvSpPr txBox="1"/>
          <p:nvPr/>
        </p:nvSpPr>
        <p:spPr>
          <a:xfrm>
            <a:off x="723390" y="5158686"/>
            <a:ext cx="3154453" cy="769441"/>
          </a:xfrm>
          <a:prstGeom prst="rect">
            <a:avLst/>
          </a:prstGeom>
          <a:noFill/>
        </p:spPr>
        <p:txBody>
          <a:bodyPr wrap="none" rtlCol="0">
            <a:spAutoFit/>
          </a:bodyPr>
          <a:lstStyle/>
          <a:p>
            <a:r>
              <a:rPr lang="en-US" sz="4400" dirty="0"/>
              <a:t>Shadow map</a:t>
            </a:r>
          </a:p>
        </p:txBody>
      </p:sp>
      <p:sp>
        <p:nvSpPr>
          <p:cNvPr id="19" name="TextBox 18">
            <a:extLst>
              <a:ext uri="{FF2B5EF4-FFF2-40B4-BE49-F238E27FC236}">
                <a16:creationId xmlns:a16="http://schemas.microsoft.com/office/drawing/2014/main" id="{D38A7514-F5EB-4545-86F4-643836C5394C}"/>
              </a:ext>
            </a:extLst>
          </p:cNvPr>
          <p:cNvSpPr txBox="1"/>
          <p:nvPr/>
        </p:nvSpPr>
        <p:spPr>
          <a:xfrm>
            <a:off x="9270165" y="5158685"/>
            <a:ext cx="1540806" cy="769441"/>
          </a:xfrm>
          <a:prstGeom prst="rect">
            <a:avLst/>
          </a:prstGeom>
          <a:noFill/>
        </p:spPr>
        <p:txBody>
          <a:bodyPr wrap="none" rtlCol="0">
            <a:spAutoFit/>
          </a:bodyPr>
          <a:lstStyle/>
          <a:p>
            <a:r>
              <a:rPr lang="en-US" sz="4400" dirty="0"/>
              <a:t>Scene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70F5F57-2F3C-4375-ACBD-07C42631D59D}"/>
                  </a:ext>
                </a:extLst>
              </p:cNvPr>
              <p:cNvSpPr txBox="1"/>
              <p:nvPr/>
            </p:nvSpPr>
            <p:spPr>
              <a:xfrm>
                <a:off x="4038747" y="5158685"/>
                <a:ext cx="4385303" cy="1531381"/>
              </a:xfrm>
              <a:prstGeom prst="rect">
                <a:avLst/>
              </a:prstGeom>
              <a:noFill/>
            </p:spPr>
            <p:txBody>
              <a:bodyPr wrap="none" rtlCol="0">
                <a:spAutoFit/>
              </a:bodyPr>
              <a:lstStyle/>
              <a:p>
                <a:pPr algn="ctr"/>
                <a:r>
                  <a:rPr lang="en-US" sz="4400" dirty="0"/>
                  <a:t>Depth distribution</a:t>
                </a:r>
                <a:br>
                  <a:rPr lang="en-US" sz="4400" dirty="0"/>
                </a:b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rPr>
                        <m:t>𝑍</m:t>
                      </m:r>
                      <m:r>
                        <a:rPr lang="en-US" sz="4400" b="0" i="1" smtClean="0">
                          <a:latin typeface="Cambria Math" panose="02040503050406030204" pitchFamily="18" charset="0"/>
                        </a:rPr>
                        <m:t>=</m:t>
                      </m:r>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𝛿</m:t>
                          </m:r>
                        </m:e>
                        <m:sub>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𝑧</m:t>
                              </m:r>
                            </m:e>
                            <m:sub>
                              <m:r>
                                <a:rPr lang="en-US" sz="4400" b="0" i="1" smtClean="0">
                                  <a:latin typeface="Cambria Math" panose="02040503050406030204" pitchFamily="18" charset="0"/>
                                </a:rPr>
                                <m:t>0</m:t>
                              </m:r>
                            </m:sub>
                          </m:sSub>
                        </m:sub>
                      </m:sSub>
                    </m:oMath>
                  </m:oMathPara>
                </a14:m>
                <a:endParaRPr lang="en-US" sz="4400" dirty="0"/>
              </a:p>
            </p:txBody>
          </p:sp>
        </mc:Choice>
        <mc:Fallback xmlns="">
          <p:sp>
            <p:nvSpPr>
              <p:cNvPr id="20" name="TextBox 19">
                <a:extLst>
                  <a:ext uri="{FF2B5EF4-FFF2-40B4-BE49-F238E27FC236}">
                    <a16:creationId xmlns:a16="http://schemas.microsoft.com/office/drawing/2014/main" id="{B70F5F57-2F3C-4375-ACBD-07C42631D59D}"/>
                  </a:ext>
                </a:extLst>
              </p:cNvPr>
              <p:cNvSpPr txBox="1">
                <a:spLocks noRot="1" noChangeAspect="1" noMove="1" noResize="1" noEditPoints="1" noAdjustHandles="1" noChangeArrowheads="1" noChangeShapeType="1" noTextEdit="1"/>
              </p:cNvSpPr>
              <p:nvPr/>
            </p:nvSpPr>
            <p:spPr>
              <a:xfrm>
                <a:off x="4038747" y="5158685"/>
                <a:ext cx="4385303" cy="1531381"/>
              </a:xfrm>
              <a:prstGeom prst="rect">
                <a:avLst/>
              </a:prstGeom>
              <a:blipFill>
                <a:blip r:embed="rId7"/>
                <a:stretch>
                  <a:fillRect l="-5285" t="-7968" r="-5146"/>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57A7E64A-D244-4691-9FA7-A3E458E62320}"/>
              </a:ext>
            </a:extLst>
          </p:cNvPr>
          <p:cNvSpPr/>
          <p:nvPr/>
        </p:nvSpPr>
        <p:spPr>
          <a:xfrm>
            <a:off x="1248059" y="4187920"/>
            <a:ext cx="182880" cy="18288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C189448-C4C2-4432-BED4-ED592E76C8C0}"/>
              </a:ext>
            </a:extLst>
          </p:cNvPr>
          <p:cNvSpPr/>
          <p:nvPr/>
        </p:nvSpPr>
        <p:spPr>
          <a:xfrm>
            <a:off x="8949446" y="2439642"/>
            <a:ext cx="214009" cy="21400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738C0F8-4527-4B63-9E7D-83BA590B43E4}"/>
                  </a:ext>
                </a:extLst>
              </p:cNvPr>
              <p:cNvSpPr txBox="1"/>
              <p:nvPr/>
            </p:nvSpPr>
            <p:spPr>
              <a:xfrm>
                <a:off x="1381378" y="3894639"/>
                <a:ext cx="833883"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400" i="1" smtClean="0">
                              <a:solidFill>
                                <a:schemeClr val="bg1"/>
                              </a:solidFill>
                              <a:latin typeface="Cambria Math" panose="02040503050406030204" pitchFamily="18" charset="0"/>
                            </a:rPr>
                          </m:ctrlPr>
                        </m:sSubPr>
                        <m:e>
                          <m:r>
                            <a:rPr lang="en-US" sz="4400" b="0" i="1" smtClean="0">
                              <a:solidFill>
                                <a:schemeClr val="bg1"/>
                              </a:solidFill>
                              <a:latin typeface="Cambria Math" panose="02040503050406030204" pitchFamily="18" charset="0"/>
                            </a:rPr>
                            <m:t>𝑧</m:t>
                          </m:r>
                        </m:e>
                        <m:sub>
                          <m:r>
                            <a:rPr lang="en-US" sz="4400" b="0" i="1" smtClean="0">
                              <a:solidFill>
                                <a:schemeClr val="bg1"/>
                              </a:solidFill>
                              <a:latin typeface="Cambria Math" panose="02040503050406030204" pitchFamily="18" charset="0"/>
                            </a:rPr>
                            <m:t>0</m:t>
                          </m:r>
                        </m:sub>
                      </m:sSub>
                    </m:oMath>
                  </m:oMathPara>
                </a14:m>
                <a:endParaRPr lang="en-US" sz="4400" dirty="0"/>
              </a:p>
            </p:txBody>
          </p:sp>
        </mc:Choice>
        <mc:Fallback xmlns="">
          <p:sp>
            <p:nvSpPr>
              <p:cNvPr id="3" name="TextBox 2">
                <a:extLst>
                  <a:ext uri="{FF2B5EF4-FFF2-40B4-BE49-F238E27FC236}">
                    <a16:creationId xmlns:a16="http://schemas.microsoft.com/office/drawing/2014/main" id="{D738C0F8-4527-4B63-9E7D-83BA590B43E4}"/>
                  </a:ext>
                </a:extLst>
              </p:cNvPr>
              <p:cNvSpPr txBox="1">
                <a:spLocks noRot="1" noChangeAspect="1" noMove="1" noResize="1" noEditPoints="1" noAdjustHandles="1" noChangeArrowheads="1" noChangeShapeType="1" noTextEdit="1"/>
              </p:cNvSpPr>
              <p:nvPr/>
            </p:nvSpPr>
            <p:spPr>
              <a:xfrm>
                <a:off x="1381378" y="3894639"/>
                <a:ext cx="833883" cy="769441"/>
              </a:xfrm>
              <a:prstGeom prst="rect">
                <a:avLst/>
              </a:prstGeom>
              <a:blipFill>
                <a:blip r:embed="rId8"/>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538939436"/>
      </p:ext>
    </p:extLst>
  </p:cSld>
  <p:clrMapOvr>
    <a:masterClrMapping/>
  </p:clrMapOvr>
  <p:extLst mod="1"/>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33CAD036-2112-4496-8589-89BFEB78B9D7}"/>
              </a:ext>
            </a:extLst>
          </p:cNvPr>
          <p:cNvPicPr>
            <a:picLocks noGrp="1" noChangeAspect="1"/>
          </p:cNvPicPr>
          <p:nvPr>
            <p:ph idx="1"/>
          </p:nvPr>
        </p:nvPicPr>
        <p:blipFill>
          <a:blip r:embed="rId3"/>
          <a:stretch>
            <a:fillRect/>
          </a:stretch>
        </p:blipFill>
        <p:spPr>
          <a:xfrm>
            <a:off x="0" y="0"/>
            <a:ext cx="12192000" cy="6857999"/>
          </a:xfrm>
        </p:spPr>
      </p:pic>
      <p:sp>
        <p:nvSpPr>
          <p:cNvPr id="5" name="Title 4">
            <a:extLst>
              <a:ext uri="{FF2B5EF4-FFF2-40B4-BE49-F238E27FC236}">
                <a16:creationId xmlns:a16="http://schemas.microsoft.com/office/drawing/2014/main" id="{750C35BB-9B30-4491-9581-07D2D0085FF1}"/>
              </a:ext>
            </a:extLst>
          </p:cNvPr>
          <p:cNvSpPr>
            <a:spLocks noGrp="1"/>
          </p:cNvSpPr>
          <p:nvPr>
            <p:ph type="title"/>
          </p:nvPr>
        </p:nvSpPr>
        <p:spPr/>
        <p:txBody>
          <a:bodyPr/>
          <a:lstStyle/>
          <a:p>
            <a:r>
              <a:rPr lang="en-US" dirty="0"/>
              <a:t>Nearest neighbor interpolation</a:t>
            </a:r>
          </a:p>
        </p:txBody>
      </p:sp>
      <p:sp>
        <p:nvSpPr>
          <p:cNvPr id="4" name="Slide Number Placeholder 3">
            <a:extLst>
              <a:ext uri="{FF2B5EF4-FFF2-40B4-BE49-F238E27FC236}">
                <a16:creationId xmlns:a16="http://schemas.microsoft.com/office/drawing/2014/main" id="{E38B3251-5C3D-442D-A9F9-3FB7B672481C}"/>
              </a:ext>
            </a:extLst>
          </p:cNvPr>
          <p:cNvSpPr>
            <a:spLocks noGrp="1"/>
          </p:cNvSpPr>
          <p:nvPr>
            <p:ph type="sldNum" sz="quarter" idx="12"/>
          </p:nvPr>
        </p:nvSpPr>
        <p:spPr/>
        <p:txBody>
          <a:bodyPr/>
          <a:lstStyle/>
          <a:p>
            <a:fld id="{062B80E9-F998-4C2E-8963-9273FA487322}" type="slidenum">
              <a:rPr lang="en-US" smtClean="0"/>
              <a:t>40</a:t>
            </a:fld>
            <a:endParaRPr lang="en-US"/>
          </a:p>
        </p:txBody>
      </p:sp>
    </p:spTree>
    <p:extLst>
      <p:ext uri="{BB962C8B-B14F-4D97-AF65-F5344CB8AC3E}">
        <p14:creationId xmlns:p14="http://schemas.microsoft.com/office/powerpoint/2010/main" val="1863197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6115AD-E825-4BD9-B8FD-0E0704BE761C}"/>
              </a:ext>
            </a:extLst>
          </p:cNvPr>
          <p:cNvSpPr>
            <a:spLocks noGrp="1"/>
          </p:cNvSpPr>
          <p:nvPr>
            <p:ph type="title"/>
          </p:nvPr>
        </p:nvSpPr>
        <p:spPr/>
        <p:txBody>
          <a:bodyPr/>
          <a:lstStyle/>
          <a:p>
            <a:r>
              <a:rPr lang="en-US" dirty="0"/>
              <a:t>Blue noise dithering</a:t>
            </a:r>
          </a:p>
        </p:txBody>
      </p:sp>
      <p:sp>
        <p:nvSpPr>
          <p:cNvPr id="6" name="Content Placeholder 5">
            <a:extLst>
              <a:ext uri="{FF2B5EF4-FFF2-40B4-BE49-F238E27FC236}">
                <a16:creationId xmlns:a16="http://schemas.microsoft.com/office/drawing/2014/main" id="{43B1E7FB-95C8-4978-BE9F-8C127A780FFD}"/>
              </a:ext>
            </a:extLst>
          </p:cNvPr>
          <p:cNvSpPr>
            <a:spLocks noGrp="1"/>
          </p:cNvSpPr>
          <p:nvPr>
            <p:ph idx="1"/>
          </p:nvPr>
        </p:nvSpPr>
        <p:spPr/>
        <p:txBody>
          <a:bodyPr/>
          <a:lstStyle/>
          <a:p>
            <a:pPr marL="0" indent="0">
              <a:buNone/>
            </a:pPr>
            <a:r>
              <a:rPr lang="en-US" dirty="0">
                <a:hlinkClick r:id="rId3" action="ppaction://program"/>
              </a:rPr>
              <a:t>Play external video at 60 Hz.</a:t>
            </a:r>
            <a:endParaRPr lang="en-US" dirty="0"/>
          </a:p>
        </p:txBody>
      </p:sp>
      <p:sp>
        <p:nvSpPr>
          <p:cNvPr id="4" name="Slide Number Placeholder 3">
            <a:extLst>
              <a:ext uri="{FF2B5EF4-FFF2-40B4-BE49-F238E27FC236}">
                <a16:creationId xmlns:a16="http://schemas.microsoft.com/office/drawing/2014/main" id="{C1755042-4B99-46C9-99BC-18B018B2BAF6}"/>
              </a:ext>
            </a:extLst>
          </p:cNvPr>
          <p:cNvSpPr>
            <a:spLocks noGrp="1"/>
          </p:cNvSpPr>
          <p:nvPr>
            <p:ph type="sldNum" sz="quarter" idx="12"/>
          </p:nvPr>
        </p:nvSpPr>
        <p:spPr/>
        <p:txBody>
          <a:bodyPr/>
          <a:lstStyle/>
          <a:p>
            <a:fld id="{062B80E9-F998-4C2E-8963-9273FA487322}" type="slidenum">
              <a:rPr lang="en-US" smtClean="0"/>
              <a:t>41</a:t>
            </a:fld>
            <a:endParaRPr lang="en-US"/>
          </a:p>
        </p:txBody>
      </p:sp>
    </p:spTree>
    <p:extLst>
      <p:ext uri="{BB962C8B-B14F-4D97-AF65-F5344CB8AC3E}">
        <p14:creationId xmlns:p14="http://schemas.microsoft.com/office/powerpoint/2010/main" val="1701895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D24B5C-8890-475C-8F32-B3F9418BE6F8}"/>
              </a:ext>
            </a:extLst>
          </p:cNvPr>
          <p:cNvSpPr>
            <a:spLocks noGrp="1"/>
          </p:cNvSpPr>
          <p:nvPr>
            <p:ph type="title"/>
          </p:nvPr>
        </p:nvSpPr>
        <p:spPr/>
        <p:txBody>
          <a:bodyPr/>
          <a:lstStyle/>
          <a:p>
            <a:r>
              <a:rPr lang="en-US" dirty="0"/>
              <a:t>Run time</a:t>
            </a:r>
          </a:p>
        </p:txBody>
      </p:sp>
      <p:sp>
        <p:nvSpPr>
          <p:cNvPr id="6" name="Text Placeholder 5">
            <a:extLst>
              <a:ext uri="{FF2B5EF4-FFF2-40B4-BE49-F238E27FC236}">
                <a16:creationId xmlns:a16="http://schemas.microsoft.com/office/drawing/2014/main" id="{AD05C0BE-9F44-4B76-B7FD-FAAF6EDA58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BCE2EF-A599-437E-8A57-D16E3681383D}"/>
              </a:ext>
            </a:extLst>
          </p:cNvPr>
          <p:cNvSpPr>
            <a:spLocks noGrp="1"/>
          </p:cNvSpPr>
          <p:nvPr>
            <p:ph type="sldNum" sz="quarter" idx="12"/>
          </p:nvPr>
        </p:nvSpPr>
        <p:spPr/>
        <p:txBody>
          <a:bodyPr/>
          <a:lstStyle/>
          <a:p>
            <a:fld id="{062B80E9-F998-4C2E-8963-9273FA487322}" type="slidenum">
              <a:rPr lang="en-US" smtClean="0"/>
              <a:t>42</a:t>
            </a:fld>
            <a:endParaRPr lang="en-US"/>
          </a:p>
        </p:txBody>
      </p:sp>
    </p:spTree>
    <p:extLst>
      <p:ext uri="{BB962C8B-B14F-4D97-AF65-F5344CB8AC3E}">
        <p14:creationId xmlns:p14="http://schemas.microsoft.com/office/powerpoint/2010/main" val="450436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132864-6AEC-4A33-A4C1-EC9DEE7BC40E}"/>
              </a:ext>
            </a:extLst>
          </p:cNvPr>
          <p:cNvSpPr>
            <a:spLocks noGrp="1"/>
          </p:cNvSpPr>
          <p:nvPr>
            <p:ph type="title"/>
          </p:nvPr>
        </p:nvSpPr>
        <p:spPr/>
        <p:txBody>
          <a:bodyPr>
            <a:normAutofit fontScale="90000"/>
          </a:bodyPr>
          <a:lstStyle/>
          <a:p>
            <a:r>
              <a:rPr lang="en-US" dirty="0"/>
              <a:t>Output resolution 1920x1080, no MSAA</a:t>
            </a:r>
          </a:p>
        </p:txBody>
      </p:sp>
      <p:pic>
        <p:nvPicPr>
          <p:cNvPr id="6" name="Picture 5">
            <a:extLst>
              <a:ext uri="{FF2B5EF4-FFF2-40B4-BE49-F238E27FC236}">
                <a16:creationId xmlns:a16="http://schemas.microsoft.com/office/drawing/2014/main" id="{456F98B4-2761-46B0-9331-DDCDFEF9DBD2}"/>
              </a:ext>
            </a:extLst>
          </p:cNvPr>
          <p:cNvPicPr>
            <a:picLocks noChangeAspect="1"/>
          </p:cNvPicPr>
          <p:nvPr/>
        </p:nvPicPr>
        <p:blipFill>
          <a:blip r:embed="rId3"/>
          <a:stretch>
            <a:fillRect/>
          </a:stretch>
        </p:blipFill>
        <p:spPr>
          <a:xfrm>
            <a:off x="624371" y="5594627"/>
            <a:ext cx="10962714" cy="1136576"/>
          </a:xfrm>
          <a:prstGeom prst="rect">
            <a:avLst/>
          </a:prstGeom>
        </p:spPr>
      </p:pic>
      <p:pic>
        <p:nvPicPr>
          <p:cNvPr id="9" name="Picture 8">
            <a:extLst>
              <a:ext uri="{FF2B5EF4-FFF2-40B4-BE49-F238E27FC236}">
                <a16:creationId xmlns:a16="http://schemas.microsoft.com/office/drawing/2014/main" id="{0DCFE8D9-FA60-40B5-9BCB-DA169868A93D}"/>
              </a:ext>
            </a:extLst>
          </p:cNvPr>
          <p:cNvPicPr>
            <a:picLocks noChangeAspect="1"/>
          </p:cNvPicPr>
          <p:nvPr/>
        </p:nvPicPr>
        <p:blipFill>
          <a:blip r:embed="rId4"/>
          <a:stretch>
            <a:fillRect/>
          </a:stretch>
        </p:blipFill>
        <p:spPr>
          <a:xfrm>
            <a:off x="2036324" y="1078149"/>
            <a:ext cx="8333362" cy="4603280"/>
          </a:xfrm>
          <a:prstGeom prst="rect">
            <a:avLst/>
          </a:prstGeom>
        </p:spPr>
      </p:pic>
      <p:pic>
        <p:nvPicPr>
          <p:cNvPr id="10" name="Picture 9">
            <a:extLst>
              <a:ext uri="{FF2B5EF4-FFF2-40B4-BE49-F238E27FC236}">
                <a16:creationId xmlns:a16="http://schemas.microsoft.com/office/drawing/2014/main" id="{8C652C8C-BBE4-42CF-A3AF-31C227A85D99}"/>
              </a:ext>
            </a:extLst>
          </p:cNvPr>
          <p:cNvPicPr>
            <a:picLocks noChangeAspect="1"/>
          </p:cNvPicPr>
          <p:nvPr/>
        </p:nvPicPr>
        <p:blipFill>
          <a:blip r:embed="rId5"/>
          <a:stretch>
            <a:fillRect/>
          </a:stretch>
        </p:blipFill>
        <p:spPr>
          <a:xfrm>
            <a:off x="2036324" y="1078149"/>
            <a:ext cx="8333362" cy="4603279"/>
          </a:xfrm>
          <a:prstGeom prst="rect">
            <a:avLst/>
          </a:prstGeom>
        </p:spPr>
      </p:pic>
      <p:pic>
        <p:nvPicPr>
          <p:cNvPr id="11" name="Picture 10">
            <a:extLst>
              <a:ext uri="{FF2B5EF4-FFF2-40B4-BE49-F238E27FC236}">
                <a16:creationId xmlns:a16="http://schemas.microsoft.com/office/drawing/2014/main" id="{36F2DEB4-12F3-4289-8CF6-9534BE0B6A2C}"/>
              </a:ext>
            </a:extLst>
          </p:cNvPr>
          <p:cNvPicPr>
            <a:picLocks noChangeAspect="1"/>
          </p:cNvPicPr>
          <p:nvPr/>
        </p:nvPicPr>
        <p:blipFill>
          <a:blip r:embed="rId6"/>
          <a:stretch>
            <a:fillRect/>
          </a:stretch>
        </p:blipFill>
        <p:spPr>
          <a:xfrm>
            <a:off x="2036325" y="1078149"/>
            <a:ext cx="8333360" cy="4603279"/>
          </a:xfrm>
          <a:prstGeom prst="rect">
            <a:avLst/>
          </a:prstGeom>
        </p:spPr>
      </p:pic>
      <p:sp>
        <p:nvSpPr>
          <p:cNvPr id="7" name="TextBox 6">
            <a:extLst>
              <a:ext uri="{FF2B5EF4-FFF2-40B4-BE49-F238E27FC236}">
                <a16:creationId xmlns:a16="http://schemas.microsoft.com/office/drawing/2014/main" id="{F0B479D6-C24C-4A5D-9202-A8AD651AFF54}"/>
              </a:ext>
            </a:extLst>
          </p:cNvPr>
          <p:cNvSpPr txBox="1"/>
          <p:nvPr/>
        </p:nvSpPr>
        <p:spPr>
          <a:xfrm>
            <a:off x="10369685" y="4204692"/>
            <a:ext cx="1574085" cy="584775"/>
          </a:xfrm>
          <a:prstGeom prst="rect">
            <a:avLst/>
          </a:prstGeom>
          <a:noFill/>
        </p:spPr>
        <p:txBody>
          <a:bodyPr wrap="none" rtlCol="0">
            <a:spAutoFit/>
          </a:bodyPr>
          <a:lstStyle/>
          <a:p>
            <a:r>
              <a:rPr lang="en-US" sz="3200" dirty="0"/>
              <a:t>GTX 970</a:t>
            </a:r>
          </a:p>
        </p:txBody>
      </p:sp>
      <p:sp>
        <p:nvSpPr>
          <p:cNvPr id="12" name="Rectangle 11">
            <a:extLst>
              <a:ext uri="{FF2B5EF4-FFF2-40B4-BE49-F238E27FC236}">
                <a16:creationId xmlns:a16="http://schemas.microsoft.com/office/drawing/2014/main" id="{E24E44AC-BB74-4972-901A-9F22CDCD5C72}"/>
              </a:ext>
            </a:extLst>
          </p:cNvPr>
          <p:cNvSpPr/>
          <p:nvPr/>
        </p:nvSpPr>
        <p:spPr>
          <a:xfrm>
            <a:off x="5710136" y="5681428"/>
            <a:ext cx="5876949" cy="30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CA51ED-4355-45D8-8276-DFB7CA929EA0}"/>
              </a:ext>
            </a:extLst>
          </p:cNvPr>
          <p:cNvSpPr/>
          <p:nvPr/>
        </p:nvSpPr>
        <p:spPr>
          <a:xfrm>
            <a:off x="5781474" y="5982511"/>
            <a:ext cx="5876949" cy="30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EFECC53-2EA7-4782-8261-32EE8E34BF7A}"/>
              </a:ext>
            </a:extLst>
          </p:cNvPr>
          <p:cNvPicPr>
            <a:picLocks noChangeAspect="1"/>
          </p:cNvPicPr>
          <p:nvPr/>
        </p:nvPicPr>
        <p:blipFill>
          <a:blip r:embed="rId3"/>
          <a:stretch>
            <a:fillRect/>
          </a:stretch>
        </p:blipFill>
        <p:spPr>
          <a:xfrm>
            <a:off x="624371" y="5598728"/>
            <a:ext cx="10962714" cy="1136576"/>
          </a:xfrm>
          <a:prstGeom prst="rect">
            <a:avLst/>
          </a:prstGeom>
        </p:spPr>
      </p:pic>
      <p:sp>
        <p:nvSpPr>
          <p:cNvPr id="4" name="Slide Number Placeholder 3">
            <a:extLst>
              <a:ext uri="{FF2B5EF4-FFF2-40B4-BE49-F238E27FC236}">
                <a16:creationId xmlns:a16="http://schemas.microsoft.com/office/drawing/2014/main" id="{F621E422-93E3-4CA0-991F-B9E0A3F69A24}"/>
              </a:ext>
            </a:extLst>
          </p:cNvPr>
          <p:cNvSpPr>
            <a:spLocks noGrp="1"/>
          </p:cNvSpPr>
          <p:nvPr>
            <p:ph type="sldNum" sz="quarter" idx="12"/>
          </p:nvPr>
        </p:nvSpPr>
        <p:spPr/>
        <p:txBody>
          <a:bodyPr/>
          <a:lstStyle/>
          <a:p>
            <a:fld id="{062B80E9-F998-4C2E-8963-9273FA487322}" type="slidenum">
              <a:rPr lang="en-US" smtClean="0"/>
              <a:t>43</a:t>
            </a:fld>
            <a:endParaRPr lang="en-US" dirty="0"/>
          </a:p>
        </p:txBody>
      </p:sp>
    </p:spTree>
    <p:extLst>
      <p:ext uri="{BB962C8B-B14F-4D97-AF65-F5344CB8AC3E}">
        <p14:creationId xmlns:p14="http://schemas.microsoft.com/office/powerpoint/2010/main" val="301457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132864-6AEC-4A33-A4C1-EC9DEE7BC40E}"/>
              </a:ext>
            </a:extLst>
          </p:cNvPr>
          <p:cNvSpPr>
            <a:spLocks noGrp="1"/>
          </p:cNvSpPr>
          <p:nvPr>
            <p:ph type="title"/>
          </p:nvPr>
        </p:nvSpPr>
        <p:spPr/>
        <p:txBody>
          <a:bodyPr>
            <a:normAutofit fontScale="90000"/>
          </a:bodyPr>
          <a:lstStyle/>
          <a:p>
            <a:r>
              <a:rPr lang="en-US" dirty="0"/>
              <a:t>Output resolution 1920x1080, 4x MSAA</a:t>
            </a:r>
          </a:p>
        </p:txBody>
      </p:sp>
      <p:pic>
        <p:nvPicPr>
          <p:cNvPr id="6" name="Picture 5">
            <a:extLst>
              <a:ext uri="{FF2B5EF4-FFF2-40B4-BE49-F238E27FC236}">
                <a16:creationId xmlns:a16="http://schemas.microsoft.com/office/drawing/2014/main" id="{456F98B4-2761-46B0-9331-DDCDFEF9DBD2}"/>
              </a:ext>
            </a:extLst>
          </p:cNvPr>
          <p:cNvPicPr>
            <a:picLocks noChangeAspect="1"/>
          </p:cNvPicPr>
          <p:nvPr/>
        </p:nvPicPr>
        <p:blipFill>
          <a:blip r:embed="rId3"/>
          <a:stretch>
            <a:fillRect/>
          </a:stretch>
        </p:blipFill>
        <p:spPr>
          <a:xfrm>
            <a:off x="624371" y="5594627"/>
            <a:ext cx="10962714" cy="1136576"/>
          </a:xfrm>
          <a:prstGeom prst="rect">
            <a:avLst/>
          </a:prstGeom>
        </p:spPr>
      </p:pic>
      <p:sp>
        <p:nvSpPr>
          <p:cNvPr id="4" name="Slide Number Placeholder 3">
            <a:extLst>
              <a:ext uri="{FF2B5EF4-FFF2-40B4-BE49-F238E27FC236}">
                <a16:creationId xmlns:a16="http://schemas.microsoft.com/office/drawing/2014/main" id="{F621E422-93E3-4CA0-991F-B9E0A3F69A24}"/>
              </a:ext>
            </a:extLst>
          </p:cNvPr>
          <p:cNvSpPr>
            <a:spLocks noGrp="1"/>
          </p:cNvSpPr>
          <p:nvPr>
            <p:ph type="sldNum" sz="quarter" idx="12"/>
          </p:nvPr>
        </p:nvSpPr>
        <p:spPr/>
        <p:txBody>
          <a:bodyPr/>
          <a:lstStyle/>
          <a:p>
            <a:fld id="{062B80E9-F998-4C2E-8963-9273FA487322}" type="slidenum">
              <a:rPr lang="en-US" smtClean="0"/>
              <a:t>44</a:t>
            </a:fld>
            <a:endParaRPr lang="en-US" dirty="0"/>
          </a:p>
        </p:txBody>
      </p:sp>
      <p:pic>
        <p:nvPicPr>
          <p:cNvPr id="9" name="Picture 8">
            <a:extLst>
              <a:ext uri="{FF2B5EF4-FFF2-40B4-BE49-F238E27FC236}">
                <a16:creationId xmlns:a16="http://schemas.microsoft.com/office/drawing/2014/main" id="{0DCFE8D9-FA60-40B5-9BCB-DA169868A93D}"/>
              </a:ext>
            </a:extLst>
          </p:cNvPr>
          <p:cNvPicPr>
            <a:picLocks noChangeAspect="1"/>
          </p:cNvPicPr>
          <p:nvPr/>
        </p:nvPicPr>
        <p:blipFill>
          <a:blip r:embed="rId4"/>
          <a:stretch>
            <a:fillRect/>
          </a:stretch>
        </p:blipFill>
        <p:spPr>
          <a:xfrm>
            <a:off x="2036324" y="1078149"/>
            <a:ext cx="8333362" cy="4603279"/>
          </a:xfrm>
          <a:prstGeom prst="rect">
            <a:avLst/>
          </a:prstGeom>
        </p:spPr>
      </p:pic>
      <p:sp>
        <p:nvSpPr>
          <p:cNvPr id="8" name="TextBox 7">
            <a:extLst>
              <a:ext uri="{FF2B5EF4-FFF2-40B4-BE49-F238E27FC236}">
                <a16:creationId xmlns:a16="http://schemas.microsoft.com/office/drawing/2014/main" id="{441D7753-EB99-4D91-964A-5CF5E6DF089C}"/>
              </a:ext>
            </a:extLst>
          </p:cNvPr>
          <p:cNvSpPr txBox="1"/>
          <p:nvPr/>
        </p:nvSpPr>
        <p:spPr>
          <a:xfrm>
            <a:off x="10369685" y="4204692"/>
            <a:ext cx="1574085" cy="584775"/>
          </a:xfrm>
          <a:prstGeom prst="rect">
            <a:avLst/>
          </a:prstGeom>
          <a:noFill/>
        </p:spPr>
        <p:txBody>
          <a:bodyPr wrap="none" rtlCol="0">
            <a:spAutoFit/>
          </a:bodyPr>
          <a:lstStyle/>
          <a:p>
            <a:r>
              <a:rPr lang="en-US" sz="3200" dirty="0"/>
              <a:t>GTX 970</a:t>
            </a:r>
          </a:p>
        </p:txBody>
      </p:sp>
    </p:spTree>
    <p:extLst>
      <p:ext uri="{BB962C8B-B14F-4D97-AF65-F5344CB8AC3E}">
        <p14:creationId xmlns:p14="http://schemas.microsoft.com/office/powerpoint/2010/main" val="4138494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132864-6AEC-4A33-A4C1-EC9DEE7BC40E}"/>
              </a:ext>
            </a:extLst>
          </p:cNvPr>
          <p:cNvSpPr>
            <a:spLocks noGrp="1"/>
          </p:cNvSpPr>
          <p:nvPr>
            <p:ph type="title"/>
          </p:nvPr>
        </p:nvSpPr>
        <p:spPr/>
        <p:txBody>
          <a:bodyPr>
            <a:normAutofit fontScale="90000"/>
          </a:bodyPr>
          <a:lstStyle/>
          <a:p>
            <a:r>
              <a:rPr lang="en-US" dirty="0"/>
              <a:t>Shadow map resolution 2048², 4x MSAA</a:t>
            </a:r>
          </a:p>
        </p:txBody>
      </p:sp>
      <p:sp>
        <p:nvSpPr>
          <p:cNvPr id="4" name="Slide Number Placeholder 3">
            <a:extLst>
              <a:ext uri="{FF2B5EF4-FFF2-40B4-BE49-F238E27FC236}">
                <a16:creationId xmlns:a16="http://schemas.microsoft.com/office/drawing/2014/main" id="{F621E422-93E3-4CA0-991F-B9E0A3F69A24}"/>
              </a:ext>
            </a:extLst>
          </p:cNvPr>
          <p:cNvSpPr>
            <a:spLocks noGrp="1"/>
          </p:cNvSpPr>
          <p:nvPr>
            <p:ph type="sldNum" sz="quarter" idx="12"/>
          </p:nvPr>
        </p:nvSpPr>
        <p:spPr/>
        <p:txBody>
          <a:bodyPr/>
          <a:lstStyle/>
          <a:p>
            <a:fld id="{062B80E9-F998-4C2E-8963-9273FA487322}" type="slidenum">
              <a:rPr lang="en-US" smtClean="0"/>
              <a:t>45</a:t>
            </a:fld>
            <a:endParaRPr lang="en-US"/>
          </a:p>
        </p:txBody>
      </p:sp>
      <p:pic>
        <p:nvPicPr>
          <p:cNvPr id="8" name="Picture 7">
            <a:extLst>
              <a:ext uri="{FF2B5EF4-FFF2-40B4-BE49-F238E27FC236}">
                <a16:creationId xmlns:a16="http://schemas.microsoft.com/office/drawing/2014/main" id="{03AD152B-B27E-4C5D-A1B5-1CFAC0AFE723}"/>
              </a:ext>
            </a:extLst>
          </p:cNvPr>
          <p:cNvPicPr>
            <a:picLocks noChangeAspect="1"/>
          </p:cNvPicPr>
          <p:nvPr/>
        </p:nvPicPr>
        <p:blipFill>
          <a:blip r:embed="rId5"/>
          <a:stretch>
            <a:fillRect/>
          </a:stretch>
        </p:blipFill>
        <p:spPr>
          <a:xfrm>
            <a:off x="624371" y="5594627"/>
            <a:ext cx="10962714" cy="1136576"/>
          </a:xfrm>
          <a:prstGeom prst="rect">
            <a:avLst/>
          </a:prstGeom>
        </p:spPr>
      </p:pic>
      <p:sp>
        <p:nvSpPr>
          <p:cNvPr id="9" name="TextBox 8">
            <a:extLst>
              <a:ext uri="{FF2B5EF4-FFF2-40B4-BE49-F238E27FC236}">
                <a16:creationId xmlns:a16="http://schemas.microsoft.com/office/drawing/2014/main" id="{941D0208-E887-4693-8560-41AFA7DE29A6}"/>
              </a:ext>
            </a:extLst>
          </p:cNvPr>
          <p:cNvSpPr txBox="1"/>
          <p:nvPr/>
        </p:nvSpPr>
        <p:spPr>
          <a:xfrm>
            <a:off x="10369685" y="4204692"/>
            <a:ext cx="1574085" cy="584775"/>
          </a:xfrm>
          <a:prstGeom prst="rect">
            <a:avLst/>
          </a:prstGeom>
          <a:noFill/>
        </p:spPr>
        <p:txBody>
          <a:bodyPr wrap="none" rtlCol="0">
            <a:spAutoFit/>
          </a:bodyPr>
          <a:lstStyle/>
          <a:p>
            <a:r>
              <a:rPr lang="en-US" sz="3200" dirty="0"/>
              <a:t>GTX 970</a:t>
            </a:r>
          </a:p>
        </p:txBody>
      </p:sp>
      <p:pic>
        <p:nvPicPr>
          <p:cNvPr id="3" name="Picture 2">
            <a:extLst>
              <a:ext uri="{FF2B5EF4-FFF2-40B4-BE49-F238E27FC236}">
                <a16:creationId xmlns:a16="http://schemas.microsoft.com/office/drawing/2014/main" id="{0DCC065D-8168-40A3-A44B-5B69FA858AFE}"/>
              </a:ext>
            </a:extLst>
          </p:cNvPr>
          <p:cNvPicPr>
            <a:picLocks noChangeAspect="1"/>
          </p:cNvPicPr>
          <p:nvPr/>
        </p:nvPicPr>
        <p:blipFill>
          <a:blip r:embed="rId6"/>
          <a:stretch>
            <a:fillRect/>
          </a:stretch>
        </p:blipFill>
        <p:spPr>
          <a:xfrm>
            <a:off x="2406945" y="1133546"/>
            <a:ext cx="7575255" cy="4461081"/>
          </a:xfrm>
          <a:prstGeom prst="rect">
            <a:avLst/>
          </a:prstGeom>
        </p:spPr>
      </p:pic>
      <p:pic>
        <p:nvPicPr>
          <p:cNvPr id="10" name="Picture 9">
            <a:extLst>
              <a:ext uri="{FF2B5EF4-FFF2-40B4-BE49-F238E27FC236}">
                <a16:creationId xmlns:a16="http://schemas.microsoft.com/office/drawing/2014/main" id="{2F579ACF-E492-4978-B6D5-D6E96A621DA9}"/>
              </a:ext>
            </a:extLst>
          </p:cNvPr>
          <p:cNvPicPr>
            <a:picLocks noChangeAspect="1"/>
          </p:cNvPicPr>
          <p:nvPr/>
        </p:nvPicPr>
        <p:blipFill>
          <a:blip r:embed="rId7"/>
          <a:stretch>
            <a:fillRect/>
          </a:stretch>
        </p:blipFill>
        <p:spPr>
          <a:xfrm>
            <a:off x="8698136" y="2956053"/>
            <a:ext cx="1875944" cy="708168"/>
          </a:xfrm>
          <a:prstGeom prst="rect">
            <a:avLst/>
          </a:prstGeom>
        </p:spPr>
      </p:pic>
      <p:pic>
        <p:nvPicPr>
          <p:cNvPr id="11" name="VirtualReality">
            <a:hlinkClick r:id="" action="ppaction://media"/>
            <a:extLst>
              <a:ext uri="{FF2B5EF4-FFF2-40B4-BE49-F238E27FC236}">
                <a16:creationId xmlns:a16="http://schemas.microsoft.com/office/drawing/2014/main" id="{0B55FFAA-BC02-422D-9C06-7C9811C414E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808832" y="1816139"/>
            <a:ext cx="1107440" cy="1661160"/>
          </a:xfrm>
          <a:prstGeom prst="rect">
            <a:avLst/>
          </a:prstGeom>
        </p:spPr>
      </p:pic>
    </p:spTree>
    <p:extLst>
      <p:ext uri="{BB962C8B-B14F-4D97-AF65-F5344CB8AC3E}">
        <p14:creationId xmlns:p14="http://schemas.microsoft.com/office/powerpoint/2010/main" val="5813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999" fill="hold"/>
                                        <p:tgtEl>
                                          <p:spTgt spid="11"/>
                                        </p:tgtEl>
                                      </p:cBhvr>
                                    </p:cmd>
                                  </p:childTnLst>
                                </p:cTn>
                              </p:par>
                              <p:par>
                                <p:cTn id="15" presetID="63" presetClass="path" presetSubtype="0" accel="40000" fill="hold" nodeType="withEffect">
                                  <p:stCondLst>
                                    <p:cond delay="0"/>
                                  </p:stCondLst>
                                  <p:childTnLst>
                                    <p:animMotion origin="layout" path="M 5E-6 3.7037E-7 L 0.55612 -0.01042 " pathEditMode="relative" rAng="0" ptsTypes="AA">
                                      <p:cBhvr>
                                        <p:cTn id="16" dur="5000" fill="hold"/>
                                        <p:tgtEl>
                                          <p:spTgt spid="11"/>
                                        </p:tgtEl>
                                        <p:attrNameLst>
                                          <p:attrName>ppt_x</p:attrName>
                                          <p:attrName>ppt_y</p:attrName>
                                        </p:attrNameLst>
                                      </p:cBhvr>
                                      <p:rCtr x="27799" y="-532"/>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1"/>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D24B5C-8890-475C-8F32-B3F9418BE6F8}"/>
              </a:ext>
            </a:extLst>
          </p:cNvPr>
          <p:cNvSpPr>
            <a:spLocks noGrp="1"/>
          </p:cNvSpPr>
          <p:nvPr>
            <p:ph type="title"/>
          </p:nvPr>
        </p:nvSpPr>
        <p:spPr/>
        <p:txBody>
          <a:bodyPr/>
          <a:lstStyle/>
          <a:p>
            <a:r>
              <a:rPr lang="en-US" dirty="0"/>
              <a:t>Conclusions</a:t>
            </a:r>
          </a:p>
        </p:txBody>
      </p:sp>
      <p:sp>
        <p:nvSpPr>
          <p:cNvPr id="6" name="Text Placeholder 5">
            <a:extLst>
              <a:ext uri="{FF2B5EF4-FFF2-40B4-BE49-F238E27FC236}">
                <a16:creationId xmlns:a16="http://schemas.microsoft.com/office/drawing/2014/main" id="{AD05C0BE-9F44-4B76-B7FD-FAAF6EDA58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BCE2EF-A599-437E-8A57-D16E3681383D}"/>
              </a:ext>
            </a:extLst>
          </p:cNvPr>
          <p:cNvSpPr>
            <a:spLocks noGrp="1"/>
          </p:cNvSpPr>
          <p:nvPr>
            <p:ph type="sldNum" sz="quarter" idx="12"/>
          </p:nvPr>
        </p:nvSpPr>
        <p:spPr/>
        <p:txBody>
          <a:bodyPr/>
          <a:lstStyle/>
          <a:p>
            <a:fld id="{062B80E9-F998-4C2E-8963-9273FA487322}" type="slidenum">
              <a:rPr lang="en-US" smtClean="0"/>
              <a:t>46</a:t>
            </a:fld>
            <a:endParaRPr lang="en-US"/>
          </a:p>
        </p:txBody>
      </p:sp>
    </p:spTree>
    <p:extLst>
      <p:ext uri="{BB962C8B-B14F-4D97-AF65-F5344CB8AC3E}">
        <p14:creationId xmlns:p14="http://schemas.microsoft.com/office/powerpoint/2010/main" val="1527990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132864-6AEC-4A33-A4C1-EC9DEE7BC40E}"/>
              </a:ext>
            </a:extLst>
          </p:cNvPr>
          <p:cNvSpPr>
            <a:spLocks noGrp="1"/>
          </p:cNvSpPr>
          <p:nvPr>
            <p:ph type="title"/>
          </p:nvPr>
        </p:nvSpPr>
        <p:spPr/>
        <p:txBody>
          <a:bodyPr/>
          <a:lstStyle/>
          <a:p>
            <a:r>
              <a:rPr lang="en-US" dirty="0"/>
              <a:t>Conclusions</a:t>
            </a:r>
          </a:p>
        </p:txBody>
      </p:sp>
      <p:sp>
        <p:nvSpPr>
          <p:cNvPr id="6" name="Content Placeholder 5">
            <a:extLst>
              <a:ext uri="{FF2B5EF4-FFF2-40B4-BE49-F238E27FC236}">
                <a16:creationId xmlns:a16="http://schemas.microsoft.com/office/drawing/2014/main" id="{9E40F487-5D70-40A2-A47F-895E074DFBE8}"/>
              </a:ext>
            </a:extLst>
          </p:cNvPr>
          <p:cNvSpPr>
            <a:spLocks noGrp="1"/>
          </p:cNvSpPr>
          <p:nvPr>
            <p:ph idx="1"/>
          </p:nvPr>
        </p:nvSpPr>
        <p:spPr/>
        <p:txBody>
          <a:bodyPr>
            <a:normAutofit/>
          </a:bodyPr>
          <a:lstStyle/>
          <a:p>
            <a:r>
              <a:rPr lang="en-US" dirty="0"/>
              <a:t>Affordable </a:t>
            </a:r>
            <a:r>
              <a:rPr lang="en-US" dirty="0" err="1"/>
              <a:t>antialiased</a:t>
            </a:r>
            <a:r>
              <a:rPr lang="en-US" dirty="0"/>
              <a:t> shadows,</a:t>
            </a:r>
          </a:p>
          <a:p>
            <a:r>
              <a:rPr lang="en-US" dirty="0"/>
              <a:t>Non-linear 64-bit quantization on par with 128 bits,</a:t>
            </a:r>
          </a:p>
          <a:p>
            <a:r>
              <a:rPr lang="en-US" dirty="0"/>
              <a:t>32-bit quantization only adds slight banding,</a:t>
            </a:r>
          </a:p>
          <a:p>
            <a:r>
              <a:rPr lang="en-US" dirty="0"/>
              <a:t>Cost matches that of variance shadow mapping.</a:t>
            </a:r>
          </a:p>
        </p:txBody>
      </p:sp>
      <p:sp>
        <p:nvSpPr>
          <p:cNvPr id="4" name="Slide Number Placeholder 3">
            <a:extLst>
              <a:ext uri="{FF2B5EF4-FFF2-40B4-BE49-F238E27FC236}">
                <a16:creationId xmlns:a16="http://schemas.microsoft.com/office/drawing/2014/main" id="{F621E422-93E3-4CA0-991F-B9E0A3F69A24}"/>
              </a:ext>
            </a:extLst>
          </p:cNvPr>
          <p:cNvSpPr>
            <a:spLocks noGrp="1"/>
          </p:cNvSpPr>
          <p:nvPr>
            <p:ph type="sldNum" sz="quarter" idx="12"/>
          </p:nvPr>
        </p:nvSpPr>
        <p:spPr/>
        <p:txBody>
          <a:bodyPr/>
          <a:lstStyle/>
          <a:p>
            <a:fld id="{062B80E9-F998-4C2E-8963-9273FA487322}" type="slidenum">
              <a:rPr lang="en-US" smtClean="0"/>
              <a:t>47</a:t>
            </a:fld>
            <a:endParaRPr lang="en-US"/>
          </a:p>
        </p:txBody>
      </p:sp>
    </p:spTree>
    <p:extLst>
      <p:ext uri="{BB962C8B-B14F-4D97-AF65-F5344CB8AC3E}">
        <p14:creationId xmlns:p14="http://schemas.microsoft.com/office/powerpoint/2010/main" val="357590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Thanks!</a:t>
            </a:r>
            <a:br>
              <a:rPr lang="en-US" dirty="0"/>
            </a:br>
            <a:r>
              <a:rPr lang="en-US" dirty="0"/>
              <a:t>Questions?</a:t>
            </a:r>
          </a:p>
        </p:txBody>
      </p:sp>
      <p:sp>
        <p:nvSpPr>
          <p:cNvPr id="6" name="Text Placeholder 5"/>
          <p:cNvSpPr>
            <a:spLocks noGrp="1"/>
          </p:cNvSpPr>
          <p:nvPr>
            <p:ph type="body" idx="1"/>
          </p:nvPr>
        </p:nvSpPr>
        <p:spPr/>
        <p:txBody>
          <a:bodyPr>
            <a:noAutofit/>
          </a:bodyPr>
          <a:lstStyle/>
          <a:p>
            <a:r>
              <a:rPr lang="en-US" sz="2800" dirty="0">
                <a:solidFill>
                  <a:schemeClr val="tx1"/>
                </a:solidFill>
              </a:rPr>
              <a:t>Contact me at Christoph@MomentsInGraphics.de.</a:t>
            </a:r>
          </a:p>
        </p:txBody>
      </p:sp>
      <p:sp>
        <p:nvSpPr>
          <p:cNvPr id="4" name="Slide Number Placeholder 3"/>
          <p:cNvSpPr>
            <a:spLocks noGrp="1"/>
          </p:cNvSpPr>
          <p:nvPr>
            <p:ph type="sldNum" sz="quarter" idx="12"/>
          </p:nvPr>
        </p:nvSpPr>
        <p:spPr/>
        <p:txBody>
          <a:bodyPr/>
          <a:lstStyle/>
          <a:p>
            <a:fld id="{062B80E9-F998-4C2E-8963-9273FA487322}" type="slidenum">
              <a:rPr lang="en-US" smtClean="0"/>
              <a:t>48</a:t>
            </a:fld>
            <a:endParaRPr lang="en-US"/>
          </a:p>
        </p:txBody>
      </p:sp>
    </p:spTree>
    <p:extLst>
      <p:ext uri="{BB962C8B-B14F-4D97-AF65-F5344CB8AC3E}">
        <p14:creationId xmlns:p14="http://schemas.microsoft.com/office/powerpoint/2010/main" val="950734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225577-05B5-4FC6-9A40-5FEA92193F54}"/>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3B86C9D4-7B86-41BA-A75C-E33917582C34}"/>
              </a:ext>
            </a:extLst>
          </p:cNvPr>
          <p:cNvSpPr>
            <a:spLocks noGrp="1"/>
          </p:cNvSpPr>
          <p:nvPr>
            <p:ph idx="1"/>
          </p:nvPr>
        </p:nvSpPr>
        <p:spPr/>
        <p:txBody>
          <a:bodyPr>
            <a:normAutofit fontScale="25000" lnSpcReduction="20000"/>
          </a:bodyPr>
          <a:lstStyle/>
          <a:p>
            <a:r>
              <a:rPr lang="en-US" sz="11200" dirty="0"/>
              <a:t>[Peters15] Peters, C. and Klein, R. (2015). Moment shadow mapping. In Proceedings of the 19th ACM SIGGRAPH Symposium on Interactive 3D Graphics and Games, i3D ’15, pages 7–14. ACM, </a:t>
            </a:r>
            <a:r>
              <a:rPr lang="en-US" sz="11200" dirty="0" err="1"/>
              <a:t>doi</a:t>
            </a:r>
            <a:r>
              <a:rPr lang="en-US" sz="11200" dirty="0"/>
              <a:t>: 10.1145/2699276.2699277.</a:t>
            </a:r>
          </a:p>
          <a:p>
            <a:r>
              <a:rPr lang="en-US" sz="11200" dirty="0"/>
              <a:t>[Reeves87] Reeves, W. T., </a:t>
            </a:r>
            <a:r>
              <a:rPr lang="en-US" sz="11200" dirty="0" err="1"/>
              <a:t>Salesin</a:t>
            </a:r>
            <a:r>
              <a:rPr lang="en-US" sz="11200" dirty="0"/>
              <a:t>, D. H., and Cook, R. L. (1987). Rendering </a:t>
            </a:r>
            <a:r>
              <a:rPr lang="en-US" sz="11200" dirty="0" err="1"/>
              <a:t>antialiased</a:t>
            </a:r>
            <a:r>
              <a:rPr lang="en-US" sz="11200" dirty="0"/>
              <a:t> shadows with depth maps. In Proceedings of the 14th annual conference on Computer graphics and interactive techniques, SIGGRAPH ’87, pages 283–291. ACM, </a:t>
            </a:r>
            <a:r>
              <a:rPr lang="en-US" sz="11200" dirty="0" err="1"/>
              <a:t>doi</a:t>
            </a:r>
            <a:r>
              <a:rPr lang="en-US" sz="11200" dirty="0"/>
              <a:t>: 10.1145/37401.37435.</a:t>
            </a:r>
          </a:p>
          <a:p>
            <a:r>
              <a:rPr lang="en-US" sz="11200" dirty="0"/>
              <a:t>[Williams78] Williams, L. (1978). Casting curved shadows on curved surfaces. In Proceedings of the 5th annual conference on Computer graphics and interactive techniques, SIGGRAPH ’78, pages 270–274. ACM, </a:t>
            </a:r>
            <a:r>
              <a:rPr lang="en-US" sz="11200" dirty="0" err="1"/>
              <a:t>doi</a:t>
            </a:r>
            <a:r>
              <a:rPr lang="en-US" sz="11200" dirty="0"/>
              <a:t>: 10.1145/800248.807402.</a:t>
            </a:r>
          </a:p>
          <a:p>
            <a:endParaRPr lang="en-US" dirty="0"/>
          </a:p>
          <a:p>
            <a:endParaRPr lang="en-US" dirty="0"/>
          </a:p>
        </p:txBody>
      </p:sp>
      <p:sp>
        <p:nvSpPr>
          <p:cNvPr id="4" name="Slide Number Placeholder 3">
            <a:extLst>
              <a:ext uri="{FF2B5EF4-FFF2-40B4-BE49-F238E27FC236}">
                <a16:creationId xmlns:a16="http://schemas.microsoft.com/office/drawing/2014/main" id="{42893E51-6DB1-4403-9E1B-C3971ABC470C}"/>
              </a:ext>
            </a:extLst>
          </p:cNvPr>
          <p:cNvSpPr>
            <a:spLocks noGrp="1"/>
          </p:cNvSpPr>
          <p:nvPr>
            <p:ph type="sldNum" sz="quarter" idx="12"/>
          </p:nvPr>
        </p:nvSpPr>
        <p:spPr/>
        <p:txBody>
          <a:bodyPr/>
          <a:lstStyle/>
          <a:p>
            <a:fld id="{062B80E9-F998-4C2E-8963-9273FA487322}" type="slidenum">
              <a:rPr lang="en-US" smtClean="0"/>
              <a:t>49</a:t>
            </a:fld>
            <a:endParaRPr lang="en-US"/>
          </a:p>
        </p:txBody>
      </p:sp>
    </p:spTree>
    <p:extLst>
      <p:ext uri="{BB962C8B-B14F-4D97-AF65-F5344CB8AC3E}">
        <p14:creationId xmlns:p14="http://schemas.microsoft.com/office/powerpoint/2010/main" val="58781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Percentage-closer filtering [Reeves87]</a:t>
            </a:r>
          </a:p>
        </p:txBody>
      </p:sp>
      <p:sp>
        <p:nvSpPr>
          <p:cNvPr id="2" name="Slide Number Placeholder 1"/>
          <p:cNvSpPr>
            <a:spLocks noGrp="1"/>
          </p:cNvSpPr>
          <p:nvPr>
            <p:ph type="sldNum" sz="quarter" idx="12"/>
          </p:nvPr>
        </p:nvSpPr>
        <p:spPr/>
        <p:txBody>
          <a:bodyPr/>
          <a:lstStyle/>
          <a:p>
            <a:fld id="{062B80E9-F998-4C2E-8963-9273FA487322}" type="slidenum">
              <a:rPr lang="en-US" smtClean="0"/>
              <a:t>5</a:t>
            </a:fld>
            <a:endParaRPr lang="en-US" dirty="0"/>
          </a:p>
        </p:txBody>
      </p:sp>
      <p:pic>
        <p:nvPicPr>
          <p:cNvPr id="13" name="Picture 12">
            <a:extLst>
              <a:ext uri="{FF2B5EF4-FFF2-40B4-BE49-F238E27FC236}">
                <a16:creationId xmlns:a16="http://schemas.microsoft.com/office/drawing/2014/main" id="{8986D73C-8833-437A-8534-53C1EC183D6B}"/>
              </a:ext>
            </a:extLst>
          </p:cNvPr>
          <p:cNvPicPr>
            <a:picLocks noChangeAspect="1"/>
          </p:cNvPicPr>
          <p:nvPr/>
        </p:nvPicPr>
        <p:blipFill>
          <a:blip r:embed="rId4"/>
          <a:stretch>
            <a:fillRect/>
          </a:stretch>
        </p:blipFill>
        <p:spPr>
          <a:xfrm>
            <a:off x="463737" y="1489882"/>
            <a:ext cx="3673760" cy="3673760"/>
          </a:xfrm>
          <a:prstGeom prst="rect">
            <a:avLst/>
          </a:prstGeom>
        </p:spPr>
      </p:pic>
      <p:pic>
        <p:nvPicPr>
          <p:cNvPr id="15" name="Picture 14">
            <a:extLst>
              <a:ext uri="{FF2B5EF4-FFF2-40B4-BE49-F238E27FC236}">
                <a16:creationId xmlns:a16="http://schemas.microsoft.com/office/drawing/2014/main" id="{D7DCE561-90C3-433D-B391-66FCFAD9489F}"/>
              </a:ext>
            </a:extLst>
          </p:cNvPr>
          <p:cNvPicPr>
            <a:picLocks noChangeAspect="1"/>
          </p:cNvPicPr>
          <p:nvPr/>
        </p:nvPicPr>
        <p:blipFill>
          <a:blip r:embed="rId5"/>
          <a:stretch>
            <a:fillRect/>
          </a:stretch>
        </p:blipFill>
        <p:spPr>
          <a:xfrm>
            <a:off x="8093416" y="1489883"/>
            <a:ext cx="3668802" cy="3668802"/>
          </a:xfrm>
          <a:prstGeom prst="rect">
            <a:avLst/>
          </a:prstGeom>
        </p:spPr>
      </p:pic>
      <p:pic>
        <p:nvPicPr>
          <p:cNvPr id="17" name="Picture 16">
            <a:extLst>
              <a:ext uri="{FF2B5EF4-FFF2-40B4-BE49-F238E27FC236}">
                <a16:creationId xmlns:a16="http://schemas.microsoft.com/office/drawing/2014/main" id="{14C46D1A-B057-4A1D-AC4C-92CB6C50EEAB}"/>
              </a:ext>
            </a:extLst>
          </p:cNvPr>
          <p:cNvPicPr>
            <a:picLocks noChangeAspect="1"/>
          </p:cNvPicPr>
          <p:nvPr/>
        </p:nvPicPr>
        <p:blipFill>
          <a:blip r:embed="rId6"/>
          <a:stretch>
            <a:fillRect/>
          </a:stretch>
        </p:blipFill>
        <p:spPr>
          <a:xfrm>
            <a:off x="4399976" y="1489883"/>
            <a:ext cx="3392048" cy="3819872"/>
          </a:xfrm>
          <a:prstGeom prst="rect">
            <a:avLst/>
          </a:prstGeom>
        </p:spPr>
      </p:pic>
      <p:sp>
        <p:nvSpPr>
          <p:cNvPr id="18" name="TextBox 17">
            <a:extLst>
              <a:ext uri="{FF2B5EF4-FFF2-40B4-BE49-F238E27FC236}">
                <a16:creationId xmlns:a16="http://schemas.microsoft.com/office/drawing/2014/main" id="{0DF1865A-82F2-4C98-A90E-64AB9FD742B4}"/>
              </a:ext>
            </a:extLst>
          </p:cNvPr>
          <p:cNvSpPr txBox="1"/>
          <p:nvPr/>
        </p:nvSpPr>
        <p:spPr>
          <a:xfrm>
            <a:off x="723390" y="5158686"/>
            <a:ext cx="3154453" cy="769441"/>
          </a:xfrm>
          <a:prstGeom prst="rect">
            <a:avLst/>
          </a:prstGeom>
          <a:noFill/>
        </p:spPr>
        <p:txBody>
          <a:bodyPr wrap="none" rtlCol="0">
            <a:spAutoFit/>
          </a:bodyPr>
          <a:lstStyle/>
          <a:p>
            <a:r>
              <a:rPr lang="en-US" sz="4400" dirty="0"/>
              <a:t>Shadow map</a:t>
            </a:r>
          </a:p>
        </p:txBody>
      </p:sp>
      <p:sp>
        <p:nvSpPr>
          <p:cNvPr id="19" name="TextBox 18">
            <a:extLst>
              <a:ext uri="{FF2B5EF4-FFF2-40B4-BE49-F238E27FC236}">
                <a16:creationId xmlns:a16="http://schemas.microsoft.com/office/drawing/2014/main" id="{D38A7514-F5EB-4545-86F4-643836C5394C}"/>
              </a:ext>
            </a:extLst>
          </p:cNvPr>
          <p:cNvSpPr txBox="1"/>
          <p:nvPr/>
        </p:nvSpPr>
        <p:spPr>
          <a:xfrm>
            <a:off x="9270165" y="5158685"/>
            <a:ext cx="1540806" cy="769441"/>
          </a:xfrm>
          <a:prstGeom prst="rect">
            <a:avLst/>
          </a:prstGeom>
          <a:noFill/>
        </p:spPr>
        <p:txBody>
          <a:bodyPr wrap="none" rtlCol="0">
            <a:spAutoFit/>
          </a:bodyPr>
          <a:lstStyle/>
          <a:p>
            <a:r>
              <a:rPr lang="en-US" sz="4400" dirty="0"/>
              <a:t>Scene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70F5F57-2F3C-4375-ACBD-07C42631D59D}"/>
                  </a:ext>
                </a:extLst>
              </p:cNvPr>
              <p:cNvSpPr txBox="1"/>
              <p:nvPr/>
            </p:nvSpPr>
            <p:spPr>
              <a:xfrm>
                <a:off x="4023054" y="5158685"/>
                <a:ext cx="4436150" cy="1540230"/>
              </a:xfrm>
              <a:prstGeom prst="rect">
                <a:avLst/>
              </a:prstGeom>
              <a:noFill/>
            </p:spPr>
            <p:txBody>
              <a:bodyPr wrap="none" rtlCol="0">
                <a:spAutoFit/>
              </a:bodyPr>
              <a:lstStyle/>
              <a:p>
                <a:pPr algn="ctr"/>
                <a:r>
                  <a:rPr lang="en-US" sz="4400" dirty="0"/>
                  <a:t>Depth distribution</a:t>
                </a:r>
                <a:br>
                  <a:rPr lang="en-US" sz="4400" dirty="0"/>
                </a:b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rPr>
                        <m:t>𝑍</m:t>
                      </m:r>
                      <m:r>
                        <a:rPr lang="en-US" sz="4400" b="0" i="1" smtClean="0">
                          <a:latin typeface="Cambria Math" panose="02040503050406030204" pitchFamily="18" charset="0"/>
                        </a:rPr>
                        <m:t>=</m:t>
                      </m:r>
                      <m:sSubSup>
                        <m:sSubSupPr>
                          <m:ctrlPr>
                            <a:rPr lang="en-US" sz="4400" b="0" i="1" smtClean="0">
                              <a:latin typeface="Cambria Math" panose="02040503050406030204" pitchFamily="18" charset="0"/>
                            </a:rPr>
                          </m:ctrlPr>
                        </m:sSubSupPr>
                        <m:e>
                          <m:r>
                            <a:rPr lang="en-US" sz="4400" b="0" i="1" smtClean="0">
                              <a:latin typeface="Cambria Math" panose="02040503050406030204" pitchFamily="18" charset="0"/>
                            </a:rPr>
                            <m:t>∑</m:t>
                          </m:r>
                        </m:e>
                        <m:sub>
                          <m:r>
                            <a:rPr lang="en-US" sz="4400" b="0" i="1" smtClean="0">
                              <a:latin typeface="Cambria Math" panose="02040503050406030204" pitchFamily="18" charset="0"/>
                            </a:rPr>
                            <m:t>𝑙</m:t>
                          </m:r>
                          <m:r>
                            <a:rPr lang="en-US" sz="4400" b="0" i="1" smtClean="0">
                              <a:latin typeface="Cambria Math" panose="02040503050406030204" pitchFamily="18" charset="0"/>
                            </a:rPr>
                            <m:t>=0</m:t>
                          </m:r>
                        </m:sub>
                        <m:sup>
                          <m:r>
                            <a:rPr lang="en-US" sz="4400" b="0" i="1" smtClean="0">
                              <a:latin typeface="Cambria Math" panose="02040503050406030204" pitchFamily="18" charset="0"/>
                            </a:rPr>
                            <m:t>𝑛</m:t>
                          </m:r>
                          <m:r>
                            <a:rPr lang="en-US" sz="4400" b="0" i="1" smtClean="0">
                              <a:latin typeface="Cambria Math" panose="02040503050406030204" pitchFamily="18" charset="0"/>
                            </a:rPr>
                            <m:t>−1</m:t>
                          </m:r>
                        </m:sup>
                      </m:sSubSup>
                      <m:sSub>
                        <m:sSubPr>
                          <m:ctrlPr>
                            <a:rPr lang="en-US" sz="4400" i="1">
                              <a:latin typeface="Cambria Math" panose="02040503050406030204" pitchFamily="18" charset="0"/>
                            </a:rPr>
                          </m:ctrlPr>
                        </m:sSubPr>
                        <m:e>
                          <m:r>
                            <a:rPr lang="en-US" sz="4400" i="1">
                              <a:latin typeface="Cambria Math" panose="02040503050406030204" pitchFamily="18" charset="0"/>
                            </a:rPr>
                            <m:t>𝑤</m:t>
                          </m:r>
                        </m:e>
                        <m:sub>
                          <m:r>
                            <a:rPr lang="en-US" sz="4400" i="1">
                              <a:latin typeface="Cambria Math" panose="02040503050406030204" pitchFamily="18" charset="0"/>
                            </a:rPr>
                            <m:t>𝑙</m:t>
                          </m:r>
                        </m:sub>
                      </m:sSub>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i="1">
                              <a:latin typeface="Cambria Math" panose="02040503050406030204" pitchFamily="18" charset="0"/>
                            </a:rPr>
                            <m:t>𝛿</m:t>
                          </m:r>
                        </m:e>
                        <m:sub>
                          <m:sSub>
                            <m:sSubPr>
                              <m:ctrlPr>
                                <a:rPr lang="en-US" sz="4400" i="1">
                                  <a:latin typeface="Cambria Math" panose="02040503050406030204" pitchFamily="18" charset="0"/>
                                </a:rPr>
                              </m:ctrlPr>
                            </m:sSubPr>
                            <m:e>
                              <m:r>
                                <a:rPr lang="en-US" sz="4400" i="1">
                                  <a:latin typeface="Cambria Math" panose="02040503050406030204" pitchFamily="18" charset="0"/>
                                </a:rPr>
                                <m:t>𝑧</m:t>
                              </m:r>
                            </m:e>
                            <m:sub>
                              <m:r>
                                <a:rPr lang="en-US" sz="4400" b="0" i="1" smtClean="0">
                                  <a:latin typeface="Cambria Math" panose="02040503050406030204" pitchFamily="18" charset="0"/>
                                </a:rPr>
                                <m:t>𝑙</m:t>
                              </m:r>
                            </m:sub>
                          </m:sSub>
                        </m:sub>
                      </m:sSub>
                    </m:oMath>
                  </m:oMathPara>
                </a14:m>
                <a:endParaRPr lang="en-US" sz="4400" dirty="0"/>
              </a:p>
            </p:txBody>
          </p:sp>
        </mc:Choice>
        <mc:Fallback xmlns="">
          <p:sp>
            <p:nvSpPr>
              <p:cNvPr id="20" name="TextBox 19">
                <a:extLst>
                  <a:ext uri="{FF2B5EF4-FFF2-40B4-BE49-F238E27FC236}">
                    <a16:creationId xmlns:a16="http://schemas.microsoft.com/office/drawing/2014/main" id="{B70F5F57-2F3C-4375-ACBD-07C42631D59D}"/>
                  </a:ext>
                </a:extLst>
              </p:cNvPr>
              <p:cNvSpPr txBox="1">
                <a:spLocks noRot="1" noChangeAspect="1" noMove="1" noResize="1" noEditPoints="1" noAdjustHandles="1" noChangeArrowheads="1" noChangeShapeType="1" noTextEdit="1"/>
              </p:cNvSpPr>
              <p:nvPr/>
            </p:nvSpPr>
            <p:spPr>
              <a:xfrm>
                <a:off x="4023054" y="5158685"/>
                <a:ext cx="4436150" cy="1540230"/>
              </a:xfrm>
              <a:prstGeom prst="rect">
                <a:avLst/>
              </a:prstGeom>
              <a:blipFill>
                <a:blip r:embed="rId7"/>
                <a:stretch>
                  <a:fillRect l="-4808" t="-7905" r="-4258"/>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D3EB2037-C1C5-44BA-B6AE-8C2895DB4576}"/>
              </a:ext>
            </a:extLst>
          </p:cNvPr>
          <p:cNvSpPr/>
          <p:nvPr/>
        </p:nvSpPr>
        <p:spPr>
          <a:xfrm>
            <a:off x="8949446" y="2439642"/>
            <a:ext cx="214009" cy="21400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DFF266-AABF-40AE-81F2-87578294F79B}"/>
              </a:ext>
            </a:extLst>
          </p:cNvPr>
          <p:cNvSpPr/>
          <p:nvPr/>
        </p:nvSpPr>
        <p:spPr>
          <a:xfrm>
            <a:off x="554476" y="3492229"/>
            <a:ext cx="1556425" cy="1554741"/>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4BEE552-BEDC-4059-A3D9-82A254EE0AF1}"/>
                  </a:ext>
                </a:extLst>
              </p:cNvPr>
              <p:cNvSpPr txBox="1"/>
              <p:nvPr/>
            </p:nvSpPr>
            <p:spPr>
              <a:xfrm>
                <a:off x="955213" y="2722788"/>
                <a:ext cx="754950"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400" i="1" smtClean="0">
                              <a:solidFill>
                                <a:schemeClr val="bg1"/>
                              </a:solidFill>
                              <a:latin typeface="Cambria Math" panose="02040503050406030204" pitchFamily="18" charset="0"/>
                            </a:rPr>
                          </m:ctrlPr>
                        </m:sSubPr>
                        <m:e>
                          <m:r>
                            <a:rPr lang="en-US" sz="4400" b="0" i="1" smtClean="0">
                              <a:solidFill>
                                <a:schemeClr val="bg1"/>
                              </a:solidFill>
                              <a:latin typeface="Cambria Math" panose="02040503050406030204" pitchFamily="18" charset="0"/>
                            </a:rPr>
                            <m:t>𝑧</m:t>
                          </m:r>
                        </m:e>
                        <m:sub>
                          <m:r>
                            <a:rPr lang="en-US" sz="4400" b="0" i="1" smtClean="0">
                              <a:solidFill>
                                <a:schemeClr val="bg1"/>
                              </a:solidFill>
                              <a:latin typeface="Cambria Math" panose="02040503050406030204" pitchFamily="18" charset="0"/>
                            </a:rPr>
                            <m:t>𝑙</m:t>
                          </m:r>
                        </m:sub>
                      </m:sSub>
                    </m:oMath>
                  </m:oMathPara>
                </a14:m>
                <a:endParaRPr lang="en-US" sz="4400" dirty="0"/>
              </a:p>
            </p:txBody>
          </p:sp>
        </mc:Choice>
        <mc:Fallback xmlns="">
          <p:sp>
            <p:nvSpPr>
              <p:cNvPr id="14" name="TextBox 13">
                <a:extLst>
                  <a:ext uri="{FF2B5EF4-FFF2-40B4-BE49-F238E27FC236}">
                    <a16:creationId xmlns:a16="http://schemas.microsoft.com/office/drawing/2014/main" id="{C4BEE552-BEDC-4059-A3D9-82A254EE0AF1}"/>
                  </a:ext>
                </a:extLst>
              </p:cNvPr>
              <p:cNvSpPr txBox="1">
                <a:spLocks noRot="1" noChangeAspect="1" noMove="1" noResize="1" noEditPoints="1" noAdjustHandles="1" noChangeArrowheads="1" noChangeShapeType="1" noTextEdit="1"/>
              </p:cNvSpPr>
              <p:nvPr/>
            </p:nvSpPr>
            <p:spPr>
              <a:xfrm>
                <a:off x="955213" y="2722788"/>
                <a:ext cx="754950" cy="76944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28C8992-C48D-4435-8808-98E39A5F80FC}"/>
                  </a:ext>
                </a:extLst>
              </p:cNvPr>
              <p:cNvSpPr txBox="1"/>
              <p:nvPr/>
            </p:nvSpPr>
            <p:spPr>
              <a:xfrm>
                <a:off x="2933172" y="2722788"/>
                <a:ext cx="754950"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400" i="1" smtClean="0">
                              <a:solidFill>
                                <a:schemeClr val="bg1"/>
                              </a:solidFill>
                              <a:latin typeface="Cambria Math" panose="02040503050406030204" pitchFamily="18" charset="0"/>
                            </a:rPr>
                          </m:ctrlPr>
                        </m:sSubPr>
                        <m:e>
                          <m:r>
                            <a:rPr lang="en-US" sz="4400" b="0" i="1" smtClean="0">
                              <a:solidFill>
                                <a:schemeClr val="bg1"/>
                              </a:solidFill>
                              <a:latin typeface="Cambria Math" panose="02040503050406030204" pitchFamily="18" charset="0"/>
                            </a:rPr>
                            <m:t>𝑤</m:t>
                          </m:r>
                        </m:e>
                        <m:sub>
                          <m:r>
                            <a:rPr lang="en-US" sz="4400" b="0" i="1" smtClean="0">
                              <a:solidFill>
                                <a:schemeClr val="bg1"/>
                              </a:solidFill>
                              <a:latin typeface="Cambria Math" panose="02040503050406030204" pitchFamily="18" charset="0"/>
                            </a:rPr>
                            <m:t>𝑙</m:t>
                          </m:r>
                        </m:sub>
                      </m:sSub>
                    </m:oMath>
                  </m:oMathPara>
                </a14:m>
                <a:endParaRPr lang="en-US" sz="4400" dirty="0"/>
              </a:p>
            </p:txBody>
          </p:sp>
        </mc:Choice>
        <mc:Fallback xmlns="">
          <p:sp>
            <p:nvSpPr>
              <p:cNvPr id="16" name="TextBox 15">
                <a:extLst>
                  <a:ext uri="{FF2B5EF4-FFF2-40B4-BE49-F238E27FC236}">
                    <a16:creationId xmlns:a16="http://schemas.microsoft.com/office/drawing/2014/main" id="{028C8992-C48D-4435-8808-98E39A5F80FC}"/>
                  </a:ext>
                </a:extLst>
              </p:cNvPr>
              <p:cNvSpPr txBox="1">
                <a:spLocks noRot="1" noChangeAspect="1" noMove="1" noResize="1" noEditPoints="1" noAdjustHandles="1" noChangeArrowheads="1" noChangeShapeType="1" noTextEdit="1"/>
              </p:cNvSpPr>
              <p:nvPr/>
            </p:nvSpPr>
            <p:spPr>
              <a:xfrm>
                <a:off x="2933172" y="2722788"/>
                <a:ext cx="754950" cy="769441"/>
              </a:xfrm>
              <a:prstGeom prst="rect">
                <a:avLst/>
              </a:prstGeom>
              <a:blipFill>
                <a:blip r:embed="rId9"/>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37109983"/>
      </p:ext>
    </p:extLst>
  </p:cSld>
  <p:clrMapOvr>
    <a:masterClrMapping/>
  </p:clrMapOvr>
  <p:extLst mod="1"/>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AE71-7F5F-4CBB-8B8D-35182261560C}"/>
              </a:ext>
            </a:extLst>
          </p:cNvPr>
          <p:cNvSpPr>
            <a:spLocks noGrp="1"/>
          </p:cNvSpPr>
          <p:nvPr>
            <p:ph type="title"/>
          </p:nvPr>
        </p:nvSpPr>
        <p:spPr/>
        <p:txBody>
          <a:bodyPr/>
          <a:lstStyle/>
          <a:p>
            <a:r>
              <a:rPr lang="en-US" dirty="0"/>
              <a:t>Appendix</a:t>
            </a:r>
          </a:p>
        </p:txBody>
      </p:sp>
      <p:sp>
        <p:nvSpPr>
          <p:cNvPr id="3" name="Text Placeholder 2">
            <a:extLst>
              <a:ext uri="{FF2B5EF4-FFF2-40B4-BE49-F238E27FC236}">
                <a16:creationId xmlns:a16="http://schemas.microsoft.com/office/drawing/2014/main" id="{2F436D83-BE73-4E18-A2BE-648EACBC70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6FA206-7017-4E75-A338-795A5F8B5489}"/>
              </a:ext>
            </a:extLst>
          </p:cNvPr>
          <p:cNvSpPr>
            <a:spLocks noGrp="1"/>
          </p:cNvSpPr>
          <p:nvPr>
            <p:ph type="sldNum" sz="quarter" idx="12"/>
          </p:nvPr>
        </p:nvSpPr>
        <p:spPr/>
        <p:txBody>
          <a:bodyPr/>
          <a:lstStyle/>
          <a:p>
            <a:fld id="{062B80E9-F998-4C2E-8963-9273FA487322}" type="slidenum">
              <a:rPr lang="en-US" smtClean="0"/>
              <a:t>50</a:t>
            </a:fld>
            <a:endParaRPr lang="en-US"/>
          </a:p>
        </p:txBody>
      </p:sp>
    </p:spTree>
    <p:extLst>
      <p:ext uri="{BB962C8B-B14F-4D97-AF65-F5344CB8AC3E}">
        <p14:creationId xmlns:p14="http://schemas.microsoft.com/office/powerpoint/2010/main" val="3408615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of the bounds</a:t>
            </a:r>
          </a:p>
        </p:txBody>
      </p:sp>
      <p:sp>
        <p:nvSpPr>
          <p:cNvPr id="4" name="Slide Number Placeholder 3"/>
          <p:cNvSpPr>
            <a:spLocks noGrp="1"/>
          </p:cNvSpPr>
          <p:nvPr>
            <p:ph type="sldNum" sz="quarter" idx="12"/>
          </p:nvPr>
        </p:nvSpPr>
        <p:spPr/>
        <p:txBody>
          <a:bodyPr/>
          <a:lstStyle/>
          <a:p>
            <a:fld id="{062B80E9-F998-4C2E-8963-9273FA487322}" type="slidenum">
              <a:rPr lang="en-US" smtClean="0"/>
              <a:t>51</a:t>
            </a:fld>
            <a:endParaRPr lang="en-US"/>
          </a:p>
        </p:txBody>
      </p:sp>
      <p:pic>
        <p:nvPicPr>
          <p:cNvPr id="8" name="ComplexMSMBounds">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028700" y="1303020"/>
            <a:ext cx="9279029" cy="5212080"/>
          </a:xfrm>
        </p:spPr>
      </p:pic>
    </p:spTree>
    <p:extLst>
      <p:ext uri="{BB962C8B-B14F-4D97-AF65-F5344CB8AC3E}">
        <p14:creationId xmlns:p14="http://schemas.microsoft.com/office/powerpoint/2010/main" val="311854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extLst mod="1"/>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3872F44D-87AF-4C34-96CE-6C8938176278}"/>
                  </a:ext>
                </a:extLst>
              </p:cNvPr>
              <p:cNvSpPr>
                <a:spLocks noGrp="1"/>
              </p:cNvSpPr>
              <p:nvPr>
                <p:ph type="title"/>
              </p:nvPr>
            </p:nvSpPr>
            <p:spPr/>
            <p:txBody>
              <a:bodyPr/>
              <a:lstStyle/>
              <a:p>
                <a:r>
                  <a:rPr lang="en-US" dirty="0"/>
                  <a:t>Taking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𝑓</m:t>
                        </m:r>
                      </m:sub>
                    </m:sSub>
                  </m:oMath>
                </a14:m>
                <a:r>
                  <a:rPr lang="en-US" dirty="0"/>
                  <a:t> to the limit</a:t>
                </a:r>
              </a:p>
            </p:txBody>
          </p:sp>
        </mc:Choice>
        <mc:Fallback xmlns="">
          <p:sp>
            <p:nvSpPr>
              <p:cNvPr id="5" name="Title 4">
                <a:extLst>
                  <a:ext uri="{FF2B5EF4-FFF2-40B4-BE49-F238E27FC236}">
                    <a16:creationId xmlns:a16="http://schemas.microsoft.com/office/drawing/2014/main" id="{3872F44D-87AF-4C34-96CE-6C8938176278}"/>
                  </a:ext>
                </a:extLst>
              </p:cNvPr>
              <p:cNvSpPr>
                <a:spLocks noGrp="1" noRot="1" noChangeAspect="1" noMove="1" noResize="1" noEditPoints="1" noAdjustHandles="1" noChangeArrowheads="1" noChangeShapeType="1" noTextEdit="1"/>
              </p:cNvSpPr>
              <p:nvPr>
                <p:ph type="title"/>
              </p:nvPr>
            </p:nvSpPr>
            <p:spPr>
              <a:blipFill>
                <a:blip r:embed="rId4"/>
                <a:stretch>
                  <a:fillRect l="-2667" b="-276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C4662BA-1A65-404A-86E4-273B1002F092}"/>
              </a:ext>
            </a:extLst>
          </p:cNvPr>
          <p:cNvSpPr>
            <a:spLocks noGrp="1"/>
          </p:cNvSpPr>
          <p:nvPr>
            <p:ph type="sldNum" sz="quarter" idx="12"/>
          </p:nvPr>
        </p:nvSpPr>
        <p:spPr/>
        <p:txBody>
          <a:bodyPr/>
          <a:lstStyle/>
          <a:p>
            <a:fld id="{062B80E9-F998-4C2E-8963-9273FA487322}" type="slidenum">
              <a:rPr lang="en-US" smtClean="0"/>
              <a:t>52</a:t>
            </a:fld>
            <a:endParaRPr lang="en-US"/>
          </a:p>
        </p:txBody>
      </p:sp>
      <p:pic>
        <p:nvPicPr>
          <p:cNvPr id="14" name="FragmentDepthLimit">
            <a:hlinkClick r:id="" action="ppaction://media"/>
            <a:extLst>
              <a:ext uri="{FF2B5EF4-FFF2-40B4-BE49-F238E27FC236}">
                <a16:creationId xmlns:a16="http://schemas.microsoft.com/office/drawing/2014/main" id="{CD18A59B-839B-42D6-8684-D6AB3863F08F}"/>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028700" y="1303020"/>
            <a:ext cx="9270354" cy="5212080"/>
          </a:xfr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38FDEDE-C256-4F1B-859E-B68A15F31B5C}"/>
                  </a:ext>
                </a:extLst>
              </p:cNvPr>
              <p:cNvSpPr txBox="1"/>
              <p:nvPr/>
            </p:nvSpPr>
            <p:spPr>
              <a:xfrm>
                <a:off x="10262451" y="5509031"/>
                <a:ext cx="1568250" cy="62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𝑧</m:t>
                          </m:r>
                        </m:e>
                        <m:sub>
                          <m:r>
                            <a:rPr lang="en-US" sz="3200" b="0" i="1" smtClean="0">
                              <a:latin typeface="Cambria Math" panose="02040503050406030204" pitchFamily="18" charset="0"/>
                            </a:rPr>
                            <m:t>𝑓</m:t>
                          </m:r>
                        </m:sub>
                      </m:sSub>
                      <m:r>
                        <a:rPr lang="en-US" sz="3200" b="0" i="1" smtClean="0">
                          <a:latin typeface="Cambria Math" panose="02040503050406030204" pitchFamily="18" charset="0"/>
                        </a:rPr>
                        <m:t>→∞</m:t>
                      </m:r>
                    </m:oMath>
                  </m:oMathPara>
                </a14:m>
                <a:endParaRPr lang="en-US" sz="3200" dirty="0"/>
              </a:p>
            </p:txBody>
          </p:sp>
        </mc:Choice>
        <mc:Fallback xmlns="">
          <p:sp>
            <p:nvSpPr>
              <p:cNvPr id="3" name="TextBox 2">
                <a:extLst>
                  <a:ext uri="{FF2B5EF4-FFF2-40B4-BE49-F238E27FC236}">
                    <a16:creationId xmlns:a16="http://schemas.microsoft.com/office/drawing/2014/main" id="{738FDEDE-C256-4F1B-859E-B68A15F31B5C}"/>
                  </a:ext>
                </a:extLst>
              </p:cNvPr>
              <p:cNvSpPr txBox="1">
                <a:spLocks noRot="1" noChangeAspect="1" noMove="1" noResize="1" noEditPoints="1" noAdjustHandles="1" noChangeArrowheads="1" noChangeShapeType="1" noTextEdit="1"/>
              </p:cNvSpPr>
              <p:nvPr/>
            </p:nvSpPr>
            <p:spPr>
              <a:xfrm>
                <a:off x="10262451" y="5509031"/>
                <a:ext cx="1568250" cy="6242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CECC1C9-17A0-4E12-9B36-9F7F36847CCF}"/>
                  </a:ext>
                </a:extLst>
              </p:cNvPr>
              <p:cNvSpPr txBox="1"/>
              <p:nvPr/>
            </p:nvSpPr>
            <p:spPr>
              <a:xfrm>
                <a:off x="10252295" y="1200876"/>
                <a:ext cx="155747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𝑤</m:t>
                          </m:r>
                        </m:e>
                        <m:sub>
                          <m:r>
                            <a:rPr lang="en-US" sz="3200" b="0" i="1" smtClean="0">
                              <a:latin typeface="Cambria Math" panose="02040503050406030204" pitchFamily="18" charset="0"/>
                            </a:rPr>
                            <m:t>0</m:t>
                          </m:r>
                        </m:sub>
                      </m:sSub>
                      <m:r>
                        <a:rPr lang="en-US" sz="3200" b="0" i="1" smtClean="0">
                          <a:latin typeface="Cambria Math" panose="02040503050406030204" pitchFamily="18" charset="0"/>
                        </a:rPr>
                        <m:t>→0</m:t>
                      </m:r>
                    </m:oMath>
                  </m:oMathPara>
                </a14:m>
                <a:endParaRPr lang="en-US" sz="3200" dirty="0"/>
              </a:p>
            </p:txBody>
          </p:sp>
        </mc:Choice>
        <mc:Fallback xmlns="">
          <p:sp>
            <p:nvSpPr>
              <p:cNvPr id="7" name="TextBox 6">
                <a:extLst>
                  <a:ext uri="{FF2B5EF4-FFF2-40B4-BE49-F238E27FC236}">
                    <a16:creationId xmlns:a16="http://schemas.microsoft.com/office/drawing/2014/main" id="{3CECC1C9-17A0-4E12-9B36-9F7F36847CCF}"/>
                  </a:ext>
                </a:extLst>
              </p:cNvPr>
              <p:cNvSpPr txBox="1">
                <a:spLocks noRot="1" noChangeAspect="1" noMove="1" noResize="1" noEditPoints="1" noAdjustHandles="1" noChangeArrowheads="1" noChangeShapeType="1" noTextEdit="1"/>
              </p:cNvSpPr>
              <p:nvPr/>
            </p:nvSpPr>
            <p:spPr>
              <a:xfrm>
                <a:off x="10252295" y="1200876"/>
                <a:ext cx="1557478" cy="58477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150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4"/>
                </p:tgtEl>
              </p:cMediaNode>
            </p:video>
          </p:childTnLst>
        </p:cTn>
      </p:par>
    </p:tnLst>
    <p:bldLst>
      <p:bldP spid="3"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D51B-8CFA-4988-AC6C-9F99E04DAB4F}"/>
              </a:ext>
            </a:extLst>
          </p:cNvPr>
          <p:cNvSpPr>
            <a:spLocks noGrp="1"/>
          </p:cNvSpPr>
          <p:nvPr>
            <p:ph type="title"/>
          </p:nvPr>
        </p:nvSpPr>
        <p:spPr/>
        <p:txBody>
          <a:bodyPr/>
          <a:lstStyle/>
          <a:p>
            <a:r>
              <a:rPr lang="en-US" dirty="0"/>
              <a:t>Optimized shading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25D69C-4AE4-49EA-A68E-D3C1D3B40D80}"/>
                  </a:ext>
                </a:extLst>
              </p:cNvPr>
              <p:cNvSpPr>
                <a:spLocks noGrp="1"/>
              </p:cNvSpPr>
              <p:nvPr>
                <p:ph idx="1"/>
              </p:nvPr>
            </p:nvSpPr>
            <p:spPr>
              <a:xfrm>
                <a:off x="838200" y="1482874"/>
                <a:ext cx="10515600" cy="4768769"/>
              </a:xfrm>
            </p:spPr>
            <p:txBody>
              <a:bodyPr>
                <a:normAutofit/>
              </a:bodyPr>
              <a:lstStyle/>
              <a:p>
                <a:r>
                  <a:rPr lang="en-US" sz="3200" dirty="0"/>
                  <a:t>Non-linear quantization gives us a matrix factorization </a:t>
                </a:r>
                <a:r>
                  <a:rPr lang="en-US" sz="3200" dirty="0">
                    <a:sym typeface="Wingdings" panose="05000000000000000000" pitchFamily="2" charset="2"/>
                  </a:rPr>
                  <a:t> ,</a:t>
                </a:r>
                <a:r>
                  <a:rPr lang="en-US" sz="3200" dirty="0"/>
                  <a:t> </a:t>
                </a:r>
              </a:p>
              <a:p>
                <a:pPr marL="0" indent="0">
                  <a:buNone/>
                </a:pPr>
                <a14:m>
                  <m:oMathPara xmlns:m="http://schemas.openxmlformats.org/officeDocument/2006/math">
                    <m:oMathParaPr>
                      <m:jc m:val="centerGroup"/>
                    </m:oMathParaPr>
                    <m:oMath xmlns:m="http://schemas.openxmlformats.org/officeDocument/2006/math">
                      <m:d>
                        <m:dPr>
                          <m:ctrlPr>
                            <a:rPr lang="en-US" sz="2500" i="1" smtClean="0">
                              <a:latin typeface="Cambria Math" panose="02040503050406030204" pitchFamily="18" charset="0"/>
                            </a:rPr>
                          </m:ctrlPr>
                        </m:dPr>
                        <m:e>
                          <m:m>
                            <m:mPr>
                              <m:mcs>
                                <m:mc>
                                  <m:mcPr>
                                    <m:count m:val="3"/>
                                    <m:mcJc m:val="center"/>
                                  </m:mcPr>
                                </m:mc>
                              </m:mcs>
                              <m:ctrlPr>
                                <a:rPr lang="en-US" sz="2500" i="1" smtClean="0">
                                  <a:latin typeface="Cambria Math" panose="02040503050406030204" pitchFamily="18" charset="0"/>
                                </a:rPr>
                              </m:ctrlPr>
                            </m:mPr>
                            <m:mr>
                              <m:e>
                                <m:r>
                                  <a:rPr lang="en-US" sz="2500" b="0" i="1" smtClean="0">
                                    <a:latin typeface="Cambria Math" panose="02040503050406030204" pitchFamily="18" charset="0"/>
                                  </a:rPr>
                                  <m:t>1</m:t>
                                </m:r>
                              </m:e>
                              <m:e>
                                <m:sSub>
                                  <m:sSubPr>
                                    <m:ctrlPr>
                                      <a:rPr lang="en-US" sz="2500" i="1">
                                        <a:latin typeface="Cambria Math" panose="02040503050406030204" pitchFamily="18" charset="0"/>
                                      </a:rPr>
                                    </m:ctrlPr>
                                  </m:sSubPr>
                                  <m:e>
                                    <m:r>
                                      <a:rPr lang="en-US" sz="2500" i="1">
                                        <a:latin typeface="Cambria Math" panose="02040503050406030204" pitchFamily="18" charset="0"/>
                                      </a:rPr>
                                      <m:t>𝑏</m:t>
                                    </m:r>
                                  </m:e>
                                  <m:sub>
                                    <m:r>
                                      <a:rPr lang="en-US" sz="2500" i="1">
                                        <a:latin typeface="Cambria Math" panose="02040503050406030204" pitchFamily="18" charset="0"/>
                                      </a:rPr>
                                      <m:t>1</m:t>
                                    </m:r>
                                  </m:sub>
                                </m:sSub>
                              </m:e>
                              <m:e>
                                <m:sSub>
                                  <m:sSubPr>
                                    <m:ctrlPr>
                                      <a:rPr lang="en-US" sz="2500" i="1">
                                        <a:latin typeface="Cambria Math" panose="02040503050406030204" pitchFamily="18" charset="0"/>
                                      </a:rPr>
                                    </m:ctrlPr>
                                  </m:sSubPr>
                                  <m:e>
                                    <m:r>
                                      <a:rPr lang="en-US" sz="2500" i="1">
                                        <a:latin typeface="Cambria Math" panose="02040503050406030204" pitchFamily="18" charset="0"/>
                                      </a:rPr>
                                      <m:t>𝑏</m:t>
                                    </m:r>
                                  </m:e>
                                  <m:sub>
                                    <m:r>
                                      <a:rPr lang="en-US" sz="2500" i="1">
                                        <a:latin typeface="Cambria Math" panose="02040503050406030204" pitchFamily="18" charset="0"/>
                                      </a:rPr>
                                      <m:t>2</m:t>
                                    </m:r>
                                  </m:sub>
                                </m:sSub>
                              </m:e>
                            </m:mr>
                            <m:mr>
                              <m:e>
                                <m:sSub>
                                  <m:sSubPr>
                                    <m:ctrlPr>
                                      <a:rPr lang="en-US" sz="2500" i="1" smtClean="0">
                                        <a:latin typeface="Cambria Math" panose="02040503050406030204" pitchFamily="18" charset="0"/>
                                      </a:rPr>
                                    </m:ctrlPr>
                                  </m:sSubPr>
                                  <m:e>
                                    <m:r>
                                      <a:rPr lang="en-US" sz="2500" b="0" i="1" smtClean="0">
                                        <a:latin typeface="Cambria Math" panose="02040503050406030204" pitchFamily="18" charset="0"/>
                                      </a:rPr>
                                      <m:t>𝑏</m:t>
                                    </m:r>
                                  </m:e>
                                  <m:sub>
                                    <m:r>
                                      <a:rPr lang="en-US" sz="2500" b="0" i="1" smtClean="0">
                                        <a:latin typeface="Cambria Math" panose="02040503050406030204" pitchFamily="18" charset="0"/>
                                      </a:rPr>
                                      <m:t>1</m:t>
                                    </m:r>
                                  </m:sub>
                                </m:sSub>
                              </m:e>
                              <m:e>
                                <m:sSub>
                                  <m:sSubPr>
                                    <m:ctrlPr>
                                      <a:rPr lang="en-US" sz="2500" i="1">
                                        <a:latin typeface="Cambria Math" panose="02040503050406030204" pitchFamily="18" charset="0"/>
                                      </a:rPr>
                                    </m:ctrlPr>
                                  </m:sSubPr>
                                  <m:e>
                                    <m:r>
                                      <a:rPr lang="en-US" sz="2500" i="1">
                                        <a:latin typeface="Cambria Math" panose="02040503050406030204" pitchFamily="18" charset="0"/>
                                      </a:rPr>
                                      <m:t>𝑏</m:t>
                                    </m:r>
                                  </m:e>
                                  <m:sub>
                                    <m:r>
                                      <a:rPr lang="en-US" sz="2500" b="0" i="1" smtClean="0">
                                        <a:latin typeface="Cambria Math" panose="02040503050406030204" pitchFamily="18" charset="0"/>
                                      </a:rPr>
                                      <m:t>2</m:t>
                                    </m:r>
                                  </m:sub>
                                </m:sSub>
                              </m:e>
                              <m:e>
                                <m:sSub>
                                  <m:sSubPr>
                                    <m:ctrlPr>
                                      <a:rPr lang="en-US" sz="2500" i="1">
                                        <a:latin typeface="Cambria Math" panose="02040503050406030204" pitchFamily="18" charset="0"/>
                                      </a:rPr>
                                    </m:ctrlPr>
                                  </m:sSubPr>
                                  <m:e>
                                    <m:r>
                                      <a:rPr lang="en-US" sz="2500" i="1">
                                        <a:latin typeface="Cambria Math" panose="02040503050406030204" pitchFamily="18" charset="0"/>
                                      </a:rPr>
                                      <m:t>𝑏</m:t>
                                    </m:r>
                                  </m:e>
                                  <m:sub>
                                    <m:r>
                                      <a:rPr lang="en-US" sz="2500" b="0" i="1" smtClean="0">
                                        <a:latin typeface="Cambria Math" panose="02040503050406030204" pitchFamily="18" charset="0"/>
                                      </a:rPr>
                                      <m:t>3</m:t>
                                    </m:r>
                                  </m:sub>
                                </m:sSub>
                              </m:e>
                            </m:mr>
                            <m:mr>
                              <m:e>
                                <m:sSub>
                                  <m:sSubPr>
                                    <m:ctrlPr>
                                      <a:rPr lang="en-US" sz="2500" i="1">
                                        <a:latin typeface="Cambria Math" panose="02040503050406030204" pitchFamily="18" charset="0"/>
                                      </a:rPr>
                                    </m:ctrlPr>
                                  </m:sSubPr>
                                  <m:e>
                                    <m:r>
                                      <a:rPr lang="en-US" sz="2500" i="1">
                                        <a:latin typeface="Cambria Math" panose="02040503050406030204" pitchFamily="18" charset="0"/>
                                      </a:rPr>
                                      <m:t>𝑏</m:t>
                                    </m:r>
                                  </m:e>
                                  <m:sub>
                                    <m:r>
                                      <a:rPr lang="en-US" sz="2500" i="1">
                                        <a:latin typeface="Cambria Math" panose="02040503050406030204" pitchFamily="18" charset="0"/>
                                      </a:rPr>
                                      <m:t>2</m:t>
                                    </m:r>
                                  </m:sub>
                                </m:sSub>
                              </m:e>
                              <m:e>
                                <m:sSub>
                                  <m:sSubPr>
                                    <m:ctrlPr>
                                      <a:rPr lang="en-US" sz="2500" i="1">
                                        <a:latin typeface="Cambria Math" panose="02040503050406030204" pitchFamily="18" charset="0"/>
                                      </a:rPr>
                                    </m:ctrlPr>
                                  </m:sSubPr>
                                  <m:e>
                                    <m:r>
                                      <a:rPr lang="en-US" sz="2500" i="1">
                                        <a:latin typeface="Cambria Math" panose="02040503050406030204" pitchFamily="18" charset="0"/>
                                      </a:rPr>
                                      <m:t>𝑏</m:t>
                                    </m:r>
                                  </m:e>
                                  <m:sub>
                                    <m:r>
                                      <a:rPr lang="en-US" sz="2500" i="1">
                                        <a:latin typeface="Cambria Math" panose="02040503050406030204" pitchFamily="18" charset="0"/>
                                      </a:rPr>
                                      <m:t>3</m:t>
                                    </m:r>
                                  </m:sub>
                                </m:sSub>
                              </m:e>
                              <m:e>
                                <m:sSub>
                                  <m:sSubPr>
                                    <m:ctrlPr>
                                      <a:rPr lang="en-US" sz="2500" i="1">
                                        <a:latin typeface="Cambria Math" panose="02040503050406030204" pitchFamily="18" charset="0"/>
                                      </a:rPr>
                                    </m:ctrlPr>
                                  </m:sSubPr>
                                  <m:e>
                                    <m:r>
                                      <a:rPr lang="en-US" sz="2500" i="1">
                                        <a:latin typeface="Cambria Math" panose="02040503050406030204" pitchFamily="18" charset="0"/>
                                      </a:rPr>
                                      <m:t>𝑏</m:t>
                                    </m:r>
                                  </m:e>
                                  <m:sub>
                                    <m:r>
                                      <a:rPr lang="en-US" sz="2500" b="0" i="1" smtClean="0">
                                        <a:latin typeface="Cambria Math" panose="02040503050406030204" pitchFamily="18" charset="0"/>
                                      </a:rPr>
                                      <m:t>4</m:t>
                                    </m:r>
                                  </m:sub>
                                </m:sSub>
                              </m:e>
                            </m:mr>
                          </m:m>
                        </m:e>
                      </m:d>
                      <m:r>
                        <m:rPr>
                          <m:aln/>
                        </m:rPr>
                        <a:rPr lang="en-US" sz="2500" b="0" i="1" smtClean="0">
                          <a:latin typeface="Cambria Math" panose="02040503050406030204" pitchFamily="18" charset="0"/>
                        </a:rPr>
                        <m:t>=</m:t>
                      </m:r>
                      <m:sSub>
                        <m:sSubPr>
                          <m:ctrlPr>
                            <a:rPr lang="en-US" sz="2500" i="1" smtClean="0">
                              <a:latin typeface="Cambria Math" panose="02040503050406030204" pitchFamily="18" charset="0"/>
                            </a:rPr>
                          </m:ctrlPr>
                        </m:sSubPr>
                        <m:e>
                          <m:r>
                            <a:rPr lang="en-US" sz="2500" i="1">
                              <a:latin typeface="Cambria Math" panose="02040503050406030204" pitchFamily="18" charset="0"/>
                            </a:rPr>
                            <m:t>𝑣</m:t>
                          </m:r>
                        </m:e>
                        <m:sub>
                          <m:r>
                            <a:rPr lang="en-US" sz="2500" i="1">
                              <a:latin typeface="Cambria Math" panose="02040503050406030204" pitchFamily="18" charset="0"/>
                            </a:rPr>
                            <m:t>1</m:t>
                          </m:r>
                        </m:sub>
                      </m:sSub>
                      <m:r>
                        <a:rPr lang="en-US" sz="2500" i="1">
                          <a:latin typeface="Cambria Math" panose="02040503050406030204" pitchFamily="18" charset="0"/>
                        </a:rPr>
                        <m:t>⋅</m:t>
                      </m:r>
                      <m:d>
                        <m:dPr>
                          <m:ctrlPr>
                            <a:rPr lang="en-US" sz="2500" i="1">
                              <a:latin typeface="Cambria Math" panose="02040503050406030204" pitchFamily="18" charset="0"/>
                            </a:rPr>
                          </m:ctrlPr>
                        </m:dPr>
                        <m:e>
                          <m:m>
                            <m:mPr>
                              <m:mcs>
                                <m:mc>
                                  <m:mcPr>
                                    <m:count m:val="1"/>
                                    <m:mcJc m:val="center"/>
                                  </m:mcPr>
                                </m:mc>
                              </m:mcs>
                              <m:ctrlPr>
                                <a:rPr lang="en-US" sz="2500" i="1">
                                  <a:latin typeface="Cambria Math" panose="02040503050406030204" pitchFamily="18" charset="0"/>
                                </a:rPr>
                              </m:ctrlPr>
                            </m:mPr>
                            <m:mr>
                              <m:e>
                                <m:r>
                                  <a:rPr lang="en-US" sz="2500" i="1">
                                    <a:latin typeface="Cambria Math" panose="02040503050406030204" pitchFamily="18" charset="0"/>
                                  </a:rPr>
                                  <m:t>1</m:t>
                                </m:r>
                              </m:e>
                            </m:mr>
                            <m:mr>
                              <m:e>
                                <m:sSub>
                                  <m:sSubPr>
                                    <m:ctrlPr>
                                      <a:rPr lang="en-US" sz="2500" i="1">
                                        <a:latin typeface="Cambria Math" panose="02040503050406030204" pitchFamily="18" charset="0"/>
                                      </a:rPr>
                                    </m:ctrlPr>
                                  </m:sSubPr>
                                  <m:e>
                                    <m:r>
                                      <a:rPr lang="en-US" sz="2500" i="1">
                                        <a:latin typeface="Cambria Math" panose="02040503050406030204" pitchFamily="18" charset="0"/>
                                      </a:rPr>
                                      <m:t>𝑦</m:t>
                                    </m:r>
                                  </m:e>
                                  <m:sub>
                                    <m:r>
                                      <a:rPr lang="en-US" sz="2500" i="1">
                                        <a:latin typeface="Cambria Math" panose="02040503050406030204" pitchFamily="18" charset="0"/>
                                      </a:rPr>
                                      <m:t>1</m:t>
                                    </m:r>
                                  </m:sub>
                                </m:sSub>
                              </m:e>
                            </m:mr>
                            <m:mr>
                              <m:e>
                                <m:sSubSup>
                                  <m:sSubSupPr>
                                    <m:ctrlPr>
                                      <a:rPr lang="en-US" sz="2500" i="1">
                                        <a:latin typeface="Cambria Math" panose="02040503050406030204" pitchFamily="18" charset="0"/>
                                      </a:rPr>
                                    </m:ctrlPr>
                                  </m:sSubSupPr>
                                  <m:e>
                                    <m:r>
                                      <a:rPr lang="en-US" sz="2500" i="1">
                                        <a:latin typeface="Cambria Math" panose="02040503050406030204" pitchFamily="18" charset="0"/>
                                      </a:rPr>
                                      <m:t>𝑦</m:t>
                                    </m:r>
                                  </m:e>
                                  <m:sub>
                                    <m:r>
                                      <a:rPr lang="en-US" sz="2500" i="1">
                                        <a:latin typeface="Cambria Math" panose="02040503050406030204" pitchFamily="18" charset="0"/>
                                      </a:rPr>
                                      <m:t>1</m:t>
                                    </m:r>
                                  </m:sub>
                                  <m:sup>
                                    <m:r>
                                      <a:rPr lang="en-US" sz="2500" i="1">
                                        <a:latin typeface="Cambria Math" panose="02040503050406030204" pitchFamily="18" charset="0"/>
                                      </a:rPr>
                                      <m:t>2</m:t>
                                    </m:r>
                                  </m:sup>
                                </m:sSubSup>
                              </m:e>
                            </m:mr>
                          </m:m>
                        </m:e>
                      </m:d>
                      <m:r>
                        <a:rPr lang="en-US" sz="2500" i="1">
                          <a:latin typeface="Cambria Math" panose="02040503050406030204" pitchFamily="18" charset="0"/>
                        </a:rPr>
                        <m:t>⋅</m:t>
                      </m:r>
                      <m:sSup>
                        <m:sSupPr>
                          <m:ctrlPr>
                            <a:rPr lang="en-US" sz="2500" i="1">
                              <a:latin typeface="Cambria Math" panose="02040503050406030204" pitchFamily="18" charset="0"/>
                            </a:rPr>
                          </m:ctrlPr>
                        </m:sSupPr>
                        <m:e>
                          <m:d>
                            <m:dPr>
                              <m:ctrlPr>
                                <a:rPr lang="en-US" sz="2500" i="1">
                                  <a:latin typeface="Cambria Math" panose="02040503050406030204" pitchFamily="18" charset="0"/>
                                </a:rPr>
                              </m:ctrlPr>
                            </m:dPr>
                            <m:e>
                              <m:m>
                                <m:mPr>
                                  <m:mcs>
                                    <m:mc>
                                      <m:mcPr>
                                        <m:count m:val="1"/>
                                        <m:mcJc m:val="center"/>
                                      </m:mcPr>
                                    </m:mc>
                                  </m:mcs>
                                  <m:ctrlPr>
                                    <a:rPr lang="en-US" sz="2500" i="1">
                                      <a:latin typeface="Cambria Math" panose="02040503050406030204" pitchFamily="18" charset="0"/>
                                    </a:rPr>
                                  </m:ctrlPr>
                                </m:mPr>
                                <m:mr>
                                  <m:e>
                                    <m:r>
                                      <a:rPr lang="en-US" sz="2500" i="1">
                                        <a:latin typeface="Cambria Math" panose="02040503050406030204" pitchFamily="18" charset="0"/>
                                      </a:rPr>
                                      <m:t>1</m:t>
                                    </m:r>
                                  </m:e>
                                </m:mr>
                                <m:mr>
                                  <m:e>
                                    <m:sSub>
                                      <m:sSubPr>
                                        <m:ctrlPr>
                                          <a:rPr lang="en-US" sz="2500" i="1">
                                            <a:latin typeface="Cambria Math" panose="02040503050406030204" pitchFamily="18" charset="0"/>
                                          </a:rPr>
                                        </m:ctrlPr>
                                      </m:sSubPr>
                                      <m:e>
                                        <m:r>
                                          <a:rPr lang="en-US" sz="2500" i="1">
                                            <a:latin typeface="Cambria Math" panose="02040503050406030204" pitchFamily="18" charset="0"/>
                                          </a:rPr>
                                          <m:t>𝑦</m:t>
                                        </m:r>
                                      </m:e>
                                      <m:sub>
                                        <m:r>
                                          <a:rPr lang="en-US" sz="2500" i="1">
                                            <a:latin typeface="Cambria Math" panose="02040503050406030204" pitchFamily="18" charset="0"/>
                                          </a:rPr>
                                          <m:t>1</m:t>
                                        </m:r>
                                      </m:sub>
                                    </m:sSub>
                                  </m:e>
                                </m:mr>
                                <m:mr>
                                  <m:e>
                                    <m:sSubSup>
                                      <m:sSubSupPr>
                                        <m:ctrlPr>
                                          <a:rPr lang="en-US" sz="2500" i="1">
                                            <a:latin typeface="Cambria Math" panose="02040503050406030204" pitchFamily="18" charset="0"/>
                                          </a:rPr>
                                        </m:ctrlPr>
                                      </m:sSubSupPr>
                                      <m:e>
                                        <m:r>
                                          <a:rPr lang="en-US" sz="2500" i="1">
                                            <a:latin typeface="Cambria Math" panose="02040503050406030204" pitchFamily="18" charset="0"/>
                                          </a:rPr>
                                          <m:t>𝑦</m:t>
                                        </m:r>
                                      </m:e>
                                      <m:sub>
                                        <m:r>
                                          <a:rPr lang="en-US" sz="2500" i="1">
                                            <a:latin typeface="Cambria Math" panose="02040503050406030204" pitchFamily="18" charset="0"/>
                                          </a:rPr>
                                          <m:t>1</m:t>
                                        </m:r>
                                      </m:sub>
                                      <m:sup>
                                        <m:r>
                                          <a:rPr lang="en-US" sz="2500" i="1">
                                            <a:latin typeface="Cambria Math" panose="02040503050406030204" pitchFamily="18" charset="0"/>
                                          </a:rPr>
                                          <m:t>2</m:t>
                                        </m:r>
                                      </m:sup>
                                    </m:sSubSup>
                                  </m:e>
                                </m:mr>
                              </m:m>
                            </m:e>
                          </m:d>
                        </m:e>
                        <m:sup>
                          <m:r>
                            <a:rPr lang="en-US" sz="2500" i="1">
                              <a:latin typeface="Cambria Math" panose="02040503050406030204" pitchFamily="18" charset="0"/>
                            </a:rPr>
                            <m:t>𝑇</m:t>
                          </m:r>
                        </m:sup>
                      </m:sSup>
                      <m:r>
                        <a:rPr lang="en-US" sz="2500" i="1">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𝑣</m:t>
                          </m:r>
                        </m:e>
                        <m:sub>
                          <m:r>
                            <a:rPr lang="en-US" sz="2500" i="1">
                              <a:latin typeface="Cambria Math" panose="02040503050406030204" pitchFamily="18" charset="0"/>
                            </a:rPr>
                            <m:t>2</m:t>
                          </m:r>
                        </m:sub>
                      </m:sSub>
                      <m:r>
                        <m:rPr>
                          <m:nor/>
                        </m:rPr>
                        <a:rPr lang="en-US" sz="2500" dirty="0"/>
                        <m:t> </m:t>
                      </m:r>
                      <m:r>
                        <a:rPr lang="en-US" sz="2500" i="1">
                          <a:latin typeface="Cambria Math" panose="02040503050406030204" pitchFamily="18" charset="0"/>
                        </a:rPr>
                        <m:t>⋅</m:t>
                      </m:r>
                      <m:d>
                        <m:dPr>
                          <m:ctrlPr>
                            <a:rPr lang="en-US" sz="2500" i="1">
                              <a:latin typeface="Cambria Math" panose="02040503050406030204" pitchFamily="18" charset="0"/>
                            </a:rPr>
                          </m:ctrlPr>
                        </m:dPr>
                        <m:e>
                          <m:m>
                            <m:mPr>
                              <m:mcs>
                                <m:mc>
                                  <m:mcPr>
                                    <m:count m:val="1"/>
                                    <m:mcJc m:val="center"/>
                                  </m:mcPr>
                                </m:mc>
                              </m:mcs>
                              <m:ctrlPr>
                                <a:rPr lang="en-US" sz="2500" i="1">
                                  <a:latin typeface="Cambria Math" panose="02040503050406030204" pitchFamily="18" charset="0"/>
                                </a:rPr>
                              </m:ctrlPr>
                            </m:mPr>
                            <m:mr>
                              <m:e>
                                <m:r>
                                  <a:rPr lang="en-US" sz="2500" i="1">
                                    <a:latin typeface="Cambria Math" panose="02040503050406030204" pitchFamily="18" charset="0"/>
                                  </a:rPr>
                                  <m:t>1</m:t>
                                </m:r>
                              </m:e>
                            </m:mr>
                            <m:mr>
                              <m:e>
                                <m:sSub>
                                  <m:sSubPr>
                                    <m:ctrlPr>
                                      <a:rPr lang="en-US" sz="2500" i="1">
                                        <a:latin typeface="Cambria Math" panose="02040503050406030204" pitchFamily="18" charset="0"/>
                                      </a:rPr>
                                    </m:ctrlPr>
                                  </m:sSubPr>
                                  <m:e>
                                    <m:r>
                                      <a:rPr lang="en-US" sz="2500" i="1">
                                        <a:latin typeface="Cambria Math" panose="02040503050406030204" pitchFamily="18" charset="0"/>
                                      </a:rPr>
                                      <m:t>𝑦</m:t>
                                    </m:r>
                                  </m:e>
                                  <m:sub>
                                    <m:r>
                                      <a:rPr lang="en-US" sz="2500" i="1">
                                        <a:latin typeface="Cambria Math" panose="02040503050406030204" pitchFamily="18" charset="0"/>
                                      </a:rPr>
                                      <m:t>2</m:t>
                                    </m:r>
                                  </m:sub>
                                </m:sSub>
                              </m:e>
                            </m:mr>
                            <m:mr>
                              <m:e>
                                <m:sSubSup>
                                  <m:sSubSupPr>
                                    <m:ctrlPr>
                                      <a:rPr lang="en-US" sz="2500" i="1">
                                        <a:latin typeface="Cambria Math" panose="02040503050406030204" pitchFamily="18" charset="0"/>
                                      </a:rPr>
                                    </m:ctrlPr>
                                  </m:sSubSupPr>
                                  <m:e>
                                    <m:r>
                                      <a:rPr lang="en-US" sz="2500" i="1">
                                        <a:latin typeface="Cambria Math" panose="02040503050406030204" pitchFamily="18" charset="0"/>
                                      </a:rPr>
                                      <m:t>𝑦</m:t>
                                    </m:r>
                                  </m:e>
                                  <m:sub>
                                    <m:r>
                                      <a:rPr lang="en-US" sz="2500" i="1">
                                        <a:latin typeface="Cambria Math" panose="02040503050406030204" pitchFamily="18" charset="0"/>
                                      </a:rPr>
                                      <m:t>2</m:t>
                                    </m:r>
                                  </m:sub>
                                  <m:sup>
                                    <m:r>
                                      <a:rPr lang="en-US" sz="2500" i="1">
                                        <a:latin typeface="Cambria Math" panose="02040503050406030204" pitchFamily="18" charset="0"/>
                                      </a:rPr>
                                      <m:t>2</m:t>
                                    </m:r>
                                  </m:sup>
                                </m:sSubSup>
                              </m:e>
                            </m:mr>
                          </m:m>
                        </m:e>
                      </m:d>
                      <m:r>
                        <a:rPr lang="en-US" sz="2500" i="1">
                          <a:latin typeface="Cambria Math" panose="02040503050406030204" pitchFamily="18" charset="0"/>
                        </a:rPr>
                        <m:t>⋅</m:t>
                      </m:r>
                      <m:sSup>
                        <m:sSupPr>
                          <m:ctrlPr>
                            <a:rPr lang="en-US" sz="2500" i="1">
                              <a:latin typeface="Cambria Math" panose="02040503050406030204" pitchFamily="18" charset="0"/>
                            </a:rPr>
                          </m:ctrlPr>
                        </m:sSupPr>
                        <m:e>
                          <m:d>
                            <m:dPr>
                              <m:ctrlPr>
                                <a:rPr lang="en-US" sz="2500" i="1">
                                  <a:latin typeface="Cambria Math" panose="02040503050406030204" pitchFamily="18" charset="0"/>
                                </a:rPr>
                              </m:ctrlPr>
                            </m:dPr>
                            <m:e>
                              <m:m>
                                <m:mPr>
                                  <m:mcs>
                                    <m:mc>
                                      <m:mcPr>
                                        <m:count m:val="1"/>
                                        <m:mcJc m:val="center"/>
                                      </m:mcPr>
                                    </m:mc>
                                  </m:mcs>
                                  <m:ctrlPr>
                                    <a:rPr lang="en-US" sz="2500" i="1">
                                      <a:latin typeface="Cambria Math" panose="02040503050406030204" pitchFamily="18" charset="0"/>
                                    </a:rPr>
                                  </m:ctrlPr>
                                </m:mPr>
                                <m:mr>
                                  <m:e>
                                    <m:r>
                                      <a:rPr lang="en-US" sz="2500" i="1">
                                        <a:latin typeface="Cambria Math" panose="02040503050406030204" pitchFamily="18" charset="0"/>
                                      </a:rPr>
                                      <m:t>1</m:t>
                                    </m:r>
                                  </m:e>
                                </m:mr>
                                <m:mr>
                                  <m:e>
                                    <m:sSub>
                                      <m:sSubPr>
                                        <m:ctrlPr>
                                          <a:rPr lang="en-US" sz="2500" i="1">
                                            <a:latin typeface="Cambria Math" panose="02040503050406030204" pitchFamily="18" charset="0"/>
                                          </a:rPr>
                                        </m:ctrlPr>
                                      </m:sSubPr>
                                      <m:e>
                                        <m:r>
                                          <a:rPr lang="en-US" sz="2500" i="1">
                                            <a:latin typeface="Cambria Math" panose="02040503050406030204" pitchFamily="18" charset="0"/>
                                          </a:rPr>
                                          <m:t>𝑦</m:t>
                                        </m:r>
                                      </m:e>
                                      <m:sub>
                                        <m:r>
                                          <a:rPr lang="en-US" sz="2500" i="1">
                                            <a:latin typeface="Cambria Math" panose="02040503050406030204" pitchFamily="18" charset="0"/>
                                          </a:rPr>
                                          <m:t>2</m:t>
                                        </m:r>
                                      </m:sub>
                                    </m:sSub>
                                  </m:e>
                                </m:mr>
                                <m:mr>
                                  <m:e>
                                    <m:sSubSup>
                                      <m:sSubSupPr>
                                        <m:ctrlPr>
                                          <a:rPr lang="en-US" sz="2500" i="1">
                                            <a:latin typeface="Cambria Math" panose="02040503050406030204" pitchFamily="18" charset="0"/>
                                          </a:rPr>
                                        </m:ctrlPr>
                                      </m:sSubSupPr>
                                      <m:e>
                                        <m:r>
                                          <a:rPr lang="en-US" sz="2500" i="1">
                                            <a:latin typeface="Cambria Math" panose="02040503050406030204" pitchFamily="18" charset="0"/>
                                          </a:rPr>
                                          <m:t>𝑦</m:t>
                                        </m:r>
                                      </m:e>
                                      <m:sub>
                                        <m:r>
                                          <a:rPr lang="en-US" sz="2500" i="1">
                                            <a:latin typeface="Cambria Math" panose="02040503050406030204" pitchFamily="18" charset="0"/>
                                          </a:rPr>
                                          <m:t>2</m:t>
                                        </m:r>
                                      </m:sub>
                                      <m:sup>
                                        <m:r>
                                          <a:rPr lang="en-US" sz="2500" i="1">
                                            <a:latin typeface="Cambria Math" panose="02040503050406030204" pitchFamily="18" charset="0"/>
                                          </a:rPr>
                                          <m:t>2</m:t>
                                        </m:r>
                                      </m:sup>
                                    </m:sSubSup>
                                  </m:e>
                                </m:mr>
                              </m:m>
                            </m:e>
                          </m:d>
                        </m:e>
                        <m:sup>
                          <m:r>
                            <a:rPr lang="en-US" sz="2500" i="1">
                              <a:latin typeface="Cambria Math" panose="02040503050406030204" pitchFamily="18" charset="0"/>
                            </a:rPr>
                            <m:t>𝑇</m:t>
                          </m:r>
                        </m:sup>
                      </m:sSup>
                      <m:r>
                        <a:rPr lang="en-US" sz="2500" i="1">
                          <a:latin typeface="Cambria Math" panose="02040503050406030204" pitchFamily="18" charset="0"/>
                        </a:rPr>
                        <m:t>+</m:t>
                      </m:r>
                      <m:sSub>
                        <m:sSubPr>
                          <m:ctrlPr>
                            <a:rPr lang="en-US" sz="2500" i="1" smtClean="0">
                              <a:latin typeface="Cambria Math" panose="02040503050406030204" pitchFamily="18" charset="0"/>
                            </a:rPr>
                          </m:ctrlPr>
                        </m:sSubPr>
                        <m:e>
                          <m:r>
                            <a:rPr lang="en-US" sz="2500" b="0" i="1" smtClean="0">
                              <a:latin typeface="Cambria Math" panose="02040503050406030204" pitchFamily="18" charset="0"/>
                            </a:rPr>
                            <m:t>𝜉</m:t>
                          </m:r>
                        </m:e>
                        <m:sub>
                          <m:r>
                            <a:rPr lang="en-US" sz="2500" b="0" i="1" smtClean="0">
                              <a:latin typeface="Cambria Math" panose="02040503050406030204" pitchFamily="18" charset="0"/>
                            </a:rPr>
                            <m:t>4</m:t>
                          </m:r>
                        </m:sub>
                      </m:sSub>
                      <m:r>
                        <a:rPr lang="en-US" sz="2500" i="1">
                          <a:latin typeface="Cambria Math" panose="02040503050406030204" pitchFamily="18" charset="0"/>
                        </a:rPr>
                        <m:t>⋅</m:t>
                      </m:r>
                      <m:d>
                        <m:dPr>
                          <m:ctrlPr>
                            <a:rPr lang="en-US" sz="2500" i="1">
                              <a:latin typeface="Cambria Math" panose="02040503050406030204" pitchFamily="18" charset="0"/>
                            </a:rPr>
                          </m:ctrlPr>
                        </m:dPr>
                        <m:e>
                          <m:m>
                            <m:mPr>
                              <m:mcs>
                                <m:mc>
                                  <m:mcPr>
                                    <m:count m:val="1"/>
                                    <m:mcJc m:val="center"/>
                                  </m:mcPr>
                                </m:mc>
                              </m:mcs>
                              <m:ctrlPr>
                                <a:rPr lang="en-US" sz="2500" i="1">
                                  <a:latin typeface="Cambria Math" panose="02040503050406030204" pitchFamily="18" charset="0"/>
                                </a:rPr>
                              </m:ctrlPr>
                            </m:mPr>
                            <m:mr>
                              <m:e>
                                <m:r>
                                  <a:rPr lang="en-US" sz="2500" i="1">
                                    <a:latin typeface="Cambria Math" panose="02040503050406030204" pitchFamily="18" charset="0"/>
                                  </a:rPr>
                                  <m:t>0</m:t>
                                </m:r>
                              </m:e>
                            </m:mr>
                            <m:mr>
                              <m:e>
                                <m:r>
                                  <a:rPr lang="en-US" sz="2500" i="1">
                                    <a:latin typeface="Cambria Math" panose="02040503050406030204" pitchFamily="18" charset="0"/>
                                  </a:rPr>
                                  <m:t>0</m:t>
                                </m:r>
                              </m:e>
                            </m:mr>
                            <m:mr>
                              <m:e>
                                <m:r>
                                  <a:rPr lang="en-US" sz="2500" i="1">
                                    <a:latin typeface="Cambria Math" panose="02040503050406030204" pitchFamily="18" charset="0"/>
                                  </a:rPr>
                                  <m:t>1</m:t>
                                </m:r>
                              </m:e>
                            </m:mr>
                          </m:m>
                        </m:e>
                      </m:d>
                      <m:r>
                        <a:rPr lang="en-US" sz="2500" i="1">
                          <a:latin typeface="Cambria Math" panose="02040503050406030204" pitchFamily="18" charset="0"/>
                        </a:rPr>
                        <m:t>⋅</m:t>
                      </m:r>
                      <m:sSup>
                        <m:sSupPr>
                          <m:ctrlPr>
                            <a:rPr lang="en-US" sz="2500" i="1">
                              <a:latin typeface="Cambria Math" panose="02040503050406030204" pitchFamily="18" charset="0"/>
                            </a:rPr>
                          </m:ctrlPr>
                        </m:sSupPr>
                        <m:e>
                          <m:d>
                            <m:dPr>
                              <m:ctrlPr>
                                <a:rPr lang="en-US" sz="2500" i="1">
                                  <a:latin typeface="Cambria Math" panose="02040503050406030204" pitchFamily="18" charset="0"/>
                                </a:rPr>
                              </m:ctrlPr>
                            </m:dPr>
                            <m:e>
                              <m:m>
                                <m:mPr>
                                  <m:mcs>
                                    <m:mc>
                                      <m:mcPr>
                                        <m:count m:val="1"/>
                                        <m:mcJc m:val="center"/>
                                      </m:mcPr>
                                    </m:mc>
                                  </m:mcs>
                                  <m:ctrlPr>
                                    <a:rPr lang="en-US" sz="2500" i="1">
                                      <a:latin typeface="Cambria Math" panose="02040503050406030204" pitchFamily="18" charset="0"/>
                                    </a:rPr>
                                  </m:ctrlPr>
                                </m:mPr>
                                <m:mr>
                                  <m:e>
                                    <m:r>
                                      <m:rPr>
                                        <m:brk m:alnAt="7"/>
                                      </m:rPr>
                                      <a:rPr lang="en-US" sz="2500" b="0" i="1" smtClean="0">
                                        <a:latin typeface="Cambria Math" panose="02040503050406030204" pitchFamily="18" charset="0"/>
                                      </a:rPr>
                                      <m:t>0</m:t>
                                    </m:r>
                                  </m:e>
                                </m:mr>
                                <m:mr>
                                  <m:e>
                                    <m:r>
                                      <a:rPr lang="en-US" sz="2500" b="0" i="1" smtClean="0">
                                        <a:latin typeface="Cambria Math" panose="02040503050406030204" pitchFamily="18" charset="0"/>
                                      </a:rPr>
                                      <m:t>0</m:t>
                                    </m:r>
                                  </m:e>
                                </m:mr>
                                <m:mr>
                                  <m:e>
                                    <m:r>
                                      <a:rPr lang="en-US" sz="2500" b="0" i="1" smtClean="0">
                                        <a:latin typeface="Cambria Math" panose="02040503050406030204" pitchFamily="18" charset="0"/>
                                      </a:rPr>
                                      <m:t>1</m:t>
                                    </m:r>
                                  </m:e>
                                </m:mr>
                              </m:m>
                            </m:e>
                          </m:d>
                        </m:e>
                        <m:sup>
                          <m:r>
                            <a:rPr lang="en-US" sz="2500" i="1">
                              <a:latin typeface="Cambria Math" panose="02040503050406030204" pitchFamily="18" charset="0"/>
                            </a:rPr>
                            <m:t>𝑇</m:t>
                          </m:r>
                        </m:sup>
                      </m:sSup>
                    </m:oMath>
                    <m:oMath xmlns:m="http://schemas.openxmlformats.org/officeDocument/2006/math">
                      <m:r>
                        <m:rPr>
                          <m:aln/>
                        </m:rPr>
                        <a:rPr lang="en-US" sz="2500" b="0" i="1" dirty="0" smtClean="0">
                          <a:latin typeface="Cambria Math" panose="02040503050406030204" pitchFamily="18" charset="0"/>
                        </a:rPr>
                        <m:t>=</m:t>
                      </m:r>
                      <m:d>
                        <m:dPr>
                          <m:ctrlPr>
                            <a:rPr lang="en-US" sz="2500" i="1">
                              <a:latin typeface="Cambria Math" panose="02040503050406030204" pitchFamily="18" charset="0"/>
                            </a:rPr>
                          </m:ctrlPr>
                        </m:dPr>
                        <m:e>
                          <m:m>
                            <m:mPr>
                              <m:mcs>
                                <m:mc>
                                  <m:mcPr>
                                    <m:count m:val="3"/>
                                    <m:mcJc m:val="center"/>
                                  </m:mcPr>
                                </m:mc>
                              </m:mcs>
                              <m:ctrlPr>
                                <a:rPr lang="en-US" sz="2500" i="1">
                                  <a:latin typeface="Cambria Math" panose="02040503050406030204" pitchFamily="18" charset="0"/>
                                </a:rPr>
                              </m:ctrlPr>
                            </m:mPr>
                            <m:mr>
                              <m:e>
                                <m:r>
                                  <a:rPr lang="en-US" sz="2500" i="1">
                                    <a:latin typeface="Cambria Math" panose="02040503050406030204" pitchFamily="18" charset="0"/>
                                  </a:rPr>
                                  <m:t>1</m:t>
                                </m:r>
                              </m:e>
                              <m:e>
                                <m:r>
                                  <a:rPr lang="en-US" sz="2500" i="1">
                                    <a:latin typeface="Cambria Math" panose="02040503050406030204" pitchFamily="18" charset="0"/>
                                  </a:rPr>
                                  <m:t>1</m:t>
                                </m:r>
                              </m:e>
                              <m:e>
                                <m:r>
                                  <a:rPr lang="en-US" sz="2500" i="1">
                                    <a:latin typeface="Cambria Math" panose="02040503050406030204" pitchFamily="18" charset="0"/>
                                  </a:rPr>
                                  <m:t>0</m:t>
                                </m:r>
                              </m:e>
                            </m:mr>
                            <m:mr>
                              <m:e>
                                <m:sSub>
                                  <m:sSubPr>
                                    <m:ctrlPr>
                                      <a:rPr lang="en-US" sz="2500" i="1">
                                        <a:latin typeface="Cambria Math" panose="02040503050406030204" pitchFamily="18" charset="0"/>
                                      </a:rPr>
                                    </m:ctrlPr>
                                  </m:sSubPr>
                                  <m:e>
                                    <m:r>
                                      <a:rPr lang="en-US" sz="2500" i="1">
                                        <a:latin typeface="Cambria Math" panose="02040503050406030204" pitchFamily="18" charset="0"/>
                                      </a:rPr>
                                      <m:t>𝑦</m:t>
                                    </m:r>
                                  </m:e>
                                  <m:sub>
                                    <m:r>
                                      <a:rPr lang="en-US" sz="2500" i="1">
                                        <a:latin typeface="Cambria Math" panose="02040503050406030204" pitchFamily="18" charset="0"/>
                                      </a:rPr>
                                      <m:t>1</m:t>
                                    </m:r>
                                  </m:sub>
                                </m:sSub>
                              </m:e>
                              <m:e>
                                <m:sSub>
                                  <m:sSubPr>
                                    <m:ctrlPr>
                                      <a:rPr lang="en-US" sz="2500" i="1">
                                        <a:latin typeface="Cambria Math" panose="02040503050406030204" pitchFamily="18" charset="0"/>
                                      </a:rPr>
                                    </m:ctrlPr>
                                  </m:sSubPr>
                                  <m:e>
                                    <m:r>
                                      <a:rPr lang="en-US" sz="2500" i="1">
                                        <a:latin typeface="Cambria Math" panose="02040503050406030204" pitchFamily="18" charset="0"/>
                                      </a:rPr>
                                      <m:t>𝑦</m:t>
                                    </m:r>
                                  </m:e>
                                  <m:sub>
                                    <m:r>
                                      <a:rPr lang="en-US" sz="2500" i="1">
                                        <a:latin typeface="Cambria Math" panose="02040503050406030204" pitchFamily="18" charset="0"/>
                                      </a:rPr>
                                      <m:t>2</m:t>
                                    </m:r>
                                  </m:sub>
                                </m:sSub>
                              </m:e>
                              <m:e>
                                <m:r>
                                  <a:rPr lang="en-US" sz="2500" i="1">
                                    <a:latin typeface="Cambria Math" panose="02040503050406030204" pitchFamily="18" charset="0"/>
                                  </a:rPr>
                                  <m:t>0</m:t>
                                </m:r>
                              </m:e>
                            </m:mr>
                            <m:mr>
                              <m:e>
                                <m:sSubSup>
                                  <m:sSubSupPr>
                                    <m:ctrlPr>
                                      <a:rPr lang="en-US" sz="2500" i="1">
                                        <a:latin typeface="Cambria Math" panose="02040503050406030204" pitchFamily="18" charset="0"/>
                                      </a:rPr>
                                    </m:ctrlPr>
                                  </m:sSubSupPr>
                                  <m:e>
                                    <m:r>
                                      <a:rPr lang="en-US" sz="2500" i="1">
                                        <a:latin typeface="Cambria Math" panose="02040503050406030204" pitchFamily="18" charset="0"/>
                                      </a:rPr>
                                      <m:t>𝑦</m:t>
                                    </m:r>
                                  </m:e>
                                  <m:sub>
                                    <m:r>
                                      <a:rPr lang="en-US" sz="2500" i="1">
                                        <a:latin typeface="Cambria Math" panose="02040503050406030204" pitchFamily="18" charset="0"/>
                                      </a:rPr>
                                      <m:t>1</m:t>
                                    </m:r>
                                  </m:sub>
                                  <m:sup>
                                    <m:r>
                                      <a:rPr lang="en-US" sz="2500" i="1">
                                        <a:latin typeface="Cambria Math" panose="02040503050406030204" pitchFamily="18" charset="0"/>
                                      </a:rPr>
                                      <m:t>2</m:t>
                                    </m:r>
                                  </m:sup>
                                </m:sSubSup>
                              </m:e>
                              <m:e>
                                <m:sSubSup>
                                  <m:sSubSupPr>
                                    <m:ctrlPr>
                                      <a:rPr lang="en-US" sz="2500" i="1">
                                        <a:latin typeface="Cambria Math" panose="02040503050406030204" pitchFamily="18" charset="0"/>
                                      </a:rPr>
                                    </m:ctrlPr>
                                  </m:sSubSupPr>
                                  <m:e>
                                    <m:r>
                                      <a:rPr lang="en-US" sz="2500" i="1">
                                        <a:latin typeface="Cambria Math" panose="02040503050406030204" pitchFamily="18" charset="0"/>
                                      </a:rPr>
                                      <m:t>𝑦</m:t>
                                    </m:r>
                                  </m:e>
                                  <m:sub>
                                    <m:r>
                                      <a:rPr lang="en-US" sz="2500" i="1">
                                        <a:latin typeface="Cambria Math" panose="02040503050406030204" pitchFamily="18" charset="0"/>
                                      </a:rPr>
                                      <m:t>2</m:t>
                                    </m:r>
                                  </m:sub>
                                  <m:sup>
                                    <m:r>
                                      <a:rPr lang="en-US" sz="2500" i="1">
                                        <a:latin typeface="Cambria Math" panose="02040503050406030204" pitchFamily="18" charset="0"/>
                                      </a:rPr>
                                      <m:t>2</m:t>
                                    </m:r>
                                  </m:sup>
                                </m:sSubSup>
                              </m:e>
                              <m:e>
                                <m:r>
                                  <a:rPr lang="en-US" sz="2500" i="1">
                                    <a:latin typeface="Cambria Math" panose="02040503050406030204" pitchFamily="18" charset="0"/>
                                  </a:rPr>
                                  <m:t>1</m:t>
                                </m:r>
                              </m:e>
                            </m:mr>
                          </m:m>
                        </m:e>
                      </m:d>
                      <m:r>
                        <a:rPr lang="en-US" sz="2500" i="1">
                          <a:latin typeface="Cambria Math" panose="02040503050406030204" pitchFamily="18" charset="0"/>
                        </a:rPr>
                        <m:t>⋅</m:t>
                      </m:r>
                      <m:d>
                        <m:dPr>
                          <m:ctrlPr>
                            <a:rPr lang="en-US" sz="2500" i="1">
                              <a:latin typeface="Cambria Math" panose="02040503050406030204" pitchFamily="18" charset="0"/>
                            </a:rPr>
                          </m:ctrlPr>
                        </m:dPr>
                        <m:e>
                          <m:m>
                            <m:mPr>
                              <m:mcs>
                                <m:mc>
                                  <m:mcPr>
                                    <m:count m:val="3"/>
                                    <m:mcJc m:val="center"/>
                                  </m:mcPr>
                                </m:mc>
                              </m:mcs>
                              <m:ctrlPr>
                                <a:rPr lang="en-US" sz="2500" i="1">
                                  <a:latin typeface="Cambria Math" panose="02040503050406030204" pitchFamily="18" charset="0"/>
                                </a:rPr>
                              </m:ctrlPr>
                            </m:mPr>
                            <m:mr>
                              <m:e>
                                <m:sSub>
                                  <m:sSubPr>
                                    <m:ctrlPr>
                                      <a:rPr lang="en-US" sz="2500" i="1">
                                        <a:latin typeface="Cambria Math" panose="02040503050406030204" pitchFamily="18" charset="0"/>
                                      </a:rPr>
                                    </m:ctrlPr>
                                  </m:sSubPr>
                                  <m:e>
                                    <m:r>
                                      <a:rPr lang="en-US" sz="2500" i="1">
                                        <a:latin typeface="Cambria Math" panose="02040503050406030204" pitchFamily="18" charset="0"/>
                                      </a:rPr>
                                      <m:t>𝑣</m:t>
                                    </m:r>
                                  </m:e>
                                  <m:sub>
                                    <m:r>
                                      <a:rPr lang="en-US" sz="2500" i="1">
                                        <a:latin typeface="Cambria Math" panose="02040503050406030204" pitchFamily="18" charset="0"/>
                                      </a:rPr>
                                      <m:t>1</m:t>
                                    </m:r>
                                  </m:sub>
                                </m:sSub>
                              </m:e>
                              <m:e>
                                <m:r>
                                  <a:rPr lang="en-US" sz="2500" i="1">
                                    <a:latin typeface="Cambria Math" panose="02040503050406030204" pitchFamily="18" charset="0"/>
                                  </a:rPr>
                                  <m:t>0</m:t>
                                </m:r>
                              </m:e>
                              <m:e>
                                <m:r>
                                  <a:rPr lang="en-US" sz="2500" i="1">
                                    <a:latin typeface="Cambria Math" panose="02040503050406030204" pitchFamily="18" charset="0"/>
                                  </a:rPr>
                                  <m:t>0</m:t>
                                </m:r>
                              </m:e>
                            </m:mr>
                            <m:mr>
                              <m:e>
                                <m:r>
                                  <a:rPr lang="en-US" sz="2500" i="1">
                                    <a:latin typeface="Cambria Math" panose="02040503050406030204" pitchFamily="18" charset="0"/>
                                  </a:rPr>
                                  <m:t>0</m:t>
                                </m:r>
                              </m:e>
                              <m:e>
                                <m:sSub>
                                  <m:sSubPr>
                                    <m:ctrlPr>
                                      <a:rPr lang="en-US" sz="2500" i="1">
                                        <a:latin typeface="Cambria Math" panose="02040503050406030204" pitchFamily="18" charset="0"/>
                                      </a:rPr>
                                    </m:ctrlPr>
                                  </m:sSubPr>
                                  <m:e>
                                    <m:r>
                                      <a:rPr lang="en-US" sz="2500" i="1">
                                        <a:latin typeface="Cambria Math" panose="02040503050406030204" pitchFamily="18" charset="0"/>
                                      </a:rPr>
                                      <m:t>𝑣</m:t>
                                    </m:r>
                                  </m:e>
                                  <m:sub>
                                    <m:r>
                                      <a:rPr lang="en-US" sz="2500" i="1">
                                        <a:latin typeface="Cambria Math" panose="02040503050406030204" pitchFamily="18" charset="0"/>
                                      </a:rPr>
                                      <m:t>2</m:t>
                                    </m:r>
                                  </m:sub>
                                </m:sSub>
                              </m:e>
                              <m:e>
                                <m:r>
                                  <a:rPr lang="en-US" sz="2500" i="1">
                                    <a:latin typeface="Cambria Math" panose="02040503050406030204" pitchFamily="18" charset="0"/>
                                  </a:rPr>
                                  <m:t>0</m:t>
                                </m:r>
                              </m:e>
                            </m:mr>
                            <m:mr>
                              <m:e>
                                <m:r>
                                  <a:rPr lang="en-US" sz="2500" i="1">
                                    <a:latin typeface="Cambria Math" panose="02040503050406030204" pitchFamily="18" charset="0"/>
                                  </a:rPr>
                                  <m:t>0</m:t>
                                </m:r>
                              </m:e>
                              <m:e>
                                <m:r>
                                  <a:rPr lang="en-US" sz="2500" i="1">
                                    <a:latin typeface="Cambria Math" panose="02040503050406030204" pitchFamily="18" charset="0"/>
                                  </a:rPr>
                                  <m:t>0</m:t>
                                </m:r>
                              </m:e>
                              <m:e>
                                <m:sSub>
                                  <m:sSubPr>
                                    <m:ctrlPr>
                                      <a:rPr lang="en-US" sz="2500" i="1">
                                        <a:latin typeface="Cambria Math" panose="02040503050406030204" pitchFamily="18" charset="0"/>
                                      </a:rPr>
                                    </m:ctrlPr>
                                  </m:sSubPr>
                                  <m:e>
                                    <m:r>
                                      <a:rPr lang="en-US" sz="2500" i="1">
                                        <a:latin typeface="Cambria Math" panose="02040503050406030204" pitchFamily="18" charset="0"/>
                                      </a:rPr>
                                      <m:t>𝜉</m:t>
                                    </m:r>
                                  </m:e>
                                  <m:sub>
                                    <m:r>
                                      <a:rPr lang="en-US" sz="2500" i="1">
                                        <a:latin typeface="Cambria Math" panose="02040503050406030204" pitchFamily="18" charset="0"/>
                                      </a:rPr>
                                      <m:t>4</m:t>
                                    </m:r>
                                  </m:sub>
                                </m:sSub>
                              </m:e>
                            </m:mr>
                          </m:m>
                        </m:e>
                      </m:d>
                      <m:r>
                        <a:rPr lang="en-US" sz="2500" i="1">
                          <a:latin typeface="Cambria Math" panose="02040503050406030204" pitchFamily="18" charset="0"/>
                        </a:rPr>
                        <m:t>⋅</m:t>
                      </m:r>
                      <m:sSup>
                        <m:sSupPr>
                          <m:ctrlPr>
                            <a:rPr lang="en-US" sz="2500" i="1">
                              <a:latin typeface="Cambria Math" panose="02040503050406030204" pitchFamily="18" charset="0"/>
                            </a:rPr>
                          </m:ctrlPr>
                        </m:sSupPr>
                        <m:e>
                          <m:d>
                            <m:dPr>
                              <m:ctrlPr>
                                <a:rPr lang="en-US" sz="2500" i="1">
                                  <a:latin typeface="Cambria Math" panose="02040503050406030204" pitchFamily="18" charset="0"/>
                                </a:rPr>
                              </m:ctrlPr>
                            </m:dPr>
                            <m:e>
                              <m:m>
                                <m:mPr>
                                  <m:mcs>
                                    <m:mc>
                                      <m:mcPr>
                                        <m:count m:val="3"/>
                                        <m:mcJc m:val="center"/>
                                      </m:mcPr>
                                    </m:mc>
                                  </m:mcs>
                                  <m:ctrlPr>
                                    <a:rPr lang="en-US" sz="2500" i="1">
                                      <a:latin typeface="Cambria Math" panose="02040503050406030204" pitchFamily="18" charset="0"/>
                                    </a:rPr>
                                  </m:ctrlPr>
                                </m:mPr>
                                <m:mr>
                                  <m:e>
                                    <m:r>
                                      <a:rPr lang="en-US" sz="2500" i="1">
                                        <a:latin typeface="Cambria Math" panose="02040503050406030204" pitchFamily="18" charset="0"/>
                                      </a:rPr>
                                      <m:t>1</m:t>
                                    </m:r>
                                  </m:e>
                                  <m:e>
                                    <m:r>
                                      <a:rPr lang="en-US" sz="2500" i="1">
                                        <a:latin typeface="Cambria Math" panose="02040503050406030204" pitchFamily="18" charset="0"/>
                                      </a:rPr>
                                      <m:t>1</m:t>
                                    </m:r>
                                  </m:e>
                                  <m:e>
                                    <m:r>
                                      <a:rPr lang="en-US" sz="2500" i="1">
                                        <a:latin typeface="Cambria Math" panose="02040503050406030204" pitchFamily="18" charset="0"/>
                                      </a:rPr>
                                      <m:t>0</m:t>
                                    </m:r>
                                  </m:e>
                                </m:mr>
                                <m:mr>
                                  <m:e>
                                    <m:sSub>
                                      <m:sSubPr>
                                        <m:ctrlPr>
                                          <a:rPr lang="en-US" sz="2500" i="1">
                                            <a:latin typeface="Cambria Math" panose="02040503050406030204" pitchFamily="18" charset="0"/>
                                          </a:rPr>
                                        </m:ctrlPr>
                                      </m:sSubPr>
                                      <m:e>
                                        <m:r>
                                          <a:rPr lang="en-US" sz="2500" i="1">
                                            <a:latin typeface="Cambria Math" panose="02040503050406030204" pitchFamily="18" charset="0"/>
                                          </a:rPr>
                                          <m:t>𝑦</m:t>
                                        </m:r>
                                      </m:e>
                                      <m:sub>
                                        <m:r>
                                          <a:rPr lang="en-US" sz="2500" i="1">
                                            <a:latin typeface="Cambria Math" panose="02040503050406030204" pitchFamily="18" charset="0"/>
                                          </a:rPr>
                                          <m:t>1</m:t>
                                        </m:r>
                                      </m:sub>
                                    </m:sSub>
                                  </m:e>
                                  <m:e>
                                    <m:sSub>
                                      <m:sSubPr>
                                        <m:ctrlPr>
                                          <a:rPr lang="en-US" sz="2500" i="1">
                                            <a:latin typeface="Cambria Math" panose="02040503050406030204" pitchFamily="18" charset="0"/>
                                          </a:rPr>
                                        </m:ctrlPr>
                                      </m:sSubPr>
                                      <m:e>
                                        <m:r>
                                          <a:rPr lang="en-US" sz="2500" i="1">
                                            <a:latin typeface="Cambria Math" panose="02040503050406030204" pitchFamily="18" charset="0"/>
                                          </a:rPr>
                                          <m:t>𝑦</m:t>
                                        </m:r>
                                      </m:e>
                                      <m:sub>
                                        <m:r>
                                          <a:rPr lang="en-US" sz="2500" i="1">
                                            <a:latin typeface="Cambria Math" panose="02040503050406030204" pitchFamily="18" charset="0"/>
                                          </a:rPr>
                                          <m:t>2</m:t>
                                        </m:r>
                                      </m:sub>
                                    </m:sSub>
                                  </m:e>
                                  <m:e>
                                    <m:r>
                                      <a:rPr lang="en-US" sz="2500" i="1">
                                        <a:latin typeface="Cambria Math" panose="02040503050406030204" pitchFamily="18" charset="0"/>
                                      </a:rPr>
                                      <m:t>0</m:t>
                                    </m:r>
                                  </m:e>
                                </m:mr>
                                <m:mr>
                                  <m:e>
                                    <m:sSubSup>
                                      <m:sSubSupPr>
                                        <m:ctrlPr>
                                          <a:rPr lang="en-US" sz="2500" i="1">
                                            <a:latin typeface="Cambria Math" panose="02040503050406030204" pitchFamily="18" charset="0"/>
                                          </a:rPr>
                                        </m:ctrlPr>
                                      </m:sSubSupPr>
                                      <m:e>
                                        <m:r>
                                          <a:rPr lang="en-US" sz="2500" i="1">
                                            <a:latin typeface="Cambria Math" panose="02040503050406030204" pitchFamily="18" charset="0"/>
                                          </a:rPr>
                                          <m:t>𝑦</m:t>
                                        </m:r>
                                      </m:e>
                                      <m:sub>
                                        <m:r>
                                          <a:rPr lang="en-US" sz="2500" i="1">
                                            <a:latin typeface="Cambria Math" panose="02040503050406030204" pitchFamily="18" charset="0"/>
                                          </a:rPr>
                                          <m:t>1</m:t>
                                        </m:r>
                                      </m:sub>
                                      <m:sup>
                                        <m:r>
                                          <a:rPr lang="en-US" sz="2500" i="1">
                                            <a:latin typeface="Cambria Math" panose="02040503050406030204" pitchFamily="18" charset="0"/>
                                          </a:rPr>
                                          <m:t>2</m:t>
                                        </m:r>
                                      </m:sup>
                                    </m:sSubSup>
                                  </m:e>
                                  <m:e>
                                    <m:sSubSup>
                                      <m:sSubSupPr>
                                        <m:ctrlPr>
                                          <a:rPr lang="en-US" sz="2500" i="1">
                                            <a:latin typeface="Cambria Math" panose="02040503050406030204" pitchFamily="18" charset="0"/>
                                          </a:rPr>
                                        </m:ctrlPr>
                                      </m:sSubSupPr>
                                      <m:e>
                                        <m:r>
                                          <a:rPr lang="en-US" sz="2500" i="1">
                                            <a:latin typeface="Cambria Math" panose="02040503050406030204" pitchFamily="18" charset="0"/>
                                          </a:rPr>
                                          <m:t>𝑦</m:t>
                                        </m:r>
                                      </m:e>
                                      <m:sub>
                                        <m:r>
                                          <a:rPr lang="en-US" sz="2500" i="1">
                                            <a:latin typeface="Cambria Math" panose="02040503050406030204" pitchFamily="18" charset="0"/>
                                          </a:rPr>
                                          <m:t>2</m:t>
                                        </m:r>
                                      </m:sub>
                                      <m:sup>
                                        <m:r>
                                          <a:rPr lang="en-US" sz="2500" i="1">
                                            <a:latin typeface="Cambria Math" panose="02040503050406030204" pitchFamily="18" charset="0"/>
                                          </a:rPr>
                                          <m:t>2</m:t>
                                        </m:r>
                                      </m:sup>
                                    </m:sSubSup>
                                  </m:e>
                                  <m:e>
                                    <m:r>
                                      <a:rPr lang="en-US" sz="2500" i="1">
                                        <a:latin typeface="Cambria Math" panose="02040503050406030204" pitchFamily="18" charset="0"/>
                                      </a:rPr>
                                      <m:t>1</m:t>
                                    </m:r>
                                  </m:e>
                                </m:mr>
                              </m:m>
                            </m:e>
                          </m:d>
                        </m:e>
                        <m:sup>
                          <m:r>
                            <a:rPr lang="en-US" sz="2500" i="1">
                              <a:latin typeface="Cambria Math" panose="02040503050406030204" pitchFamily="18" charset="0"/>
                            </a:rPr>
                            <m:t>𝑇</m:t>
                          </m:r>
                        </m:sup>
                      </m:sSup>
                    </m:oMath>
                  </m:oMathPara>
                </a14:m>
                <a:br>
                  <a:rPr lang="en-US" sz="2500" i="1" dirty="0">
                    <a:latin typeface="Cambria Math" panose="02040503050406030204" pitchFamily="18" charset="0"/>
                  </a:rPr>
                </a:br>
                <a:endParaRPr lang="en-US" sz="2500" i="1" dirty="0">
                  <a:latin typeface="Cambria Math" panose="02040503050406030204" pitchFamily="18" charset="0"/>
                </a:endParaRPr>
              </a:p>
              <a:p>
                <a:r>
                  <a:rPr lang="en-US" sz="3200" dirty="0"/>
                  <a:t>We scale and shift to ensure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𝑦</m:t>
                        </m:r>
                      </m:e>
                      <m:sub>
                        <m:r>
                          <a:rPr lang="en-US" sz="3200" i="1">
                            <a:latin typeface="Cambria Math" panose="02040503050406030204" pitchFamily="18" charset="0"/>
                          </a:rPr>
                          <m:t>1</m:t>
                        </m:r>
                      </m:sub>
                    </m:sSub>
                    <m:r>
                      <a:rPr lang="en-US" sz="3200" i="1">
                        <a:latin typeface="Cambria Math" panose="02040503050406030204" pitchFamily="18" charset="0"/>
                      </a:rPr>
                      <m:t>=0</m:t>
                    </m:r>
                  </m:oMath>
                </a14:m>
                <a:r>
                  <a:rPr lang="en-US" sz="3200" dirty="0"/>
                  <a:t> and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𝑦</m:t>
                        </m:r>
                      </m:e>
                      <m:sub>
                        <m:r>
                          <a:rPr lang="en-US" sz="3200" b="0" i="1" smtClean="0">
                            <a:latin typeface="Cambria Math" panose="02040503050406030204" pitchFamily="18" charset="0"/>
                          </a:rPr>
                          <m:t>2</m:t>
                        </m:r>
                      </m:sub>
                    </m:sSub>
                    <m:r>
                      <a:rPr lang="en-US" sz="3200" i="1">
                        <a:latin typeface="Cambria Math" panose="02040503050406030204" pitchFamily="18" charset="0"/>
                      </a:rPr>
                      <m:t>=</m:t>
                    </m:r>
                    <m:r>
                      <a:rPr lang="en-US" sz="3200" b="0" i="1" smtClean="0">
                        <a:latin typeface="Cambria Math" panose="02040503050406030204" pitchFamily="18" charset="0"/>
                      </a:rPr>
                      <m:t>1</m:t>
                    </m:r>
                  </m:oMath>
                </a14:m>
                <a:r>
                  <a:rPr lang="en-US" sz="3200" dirty="0"/>
                  <a:t>,</a:t>
                </a:r>
              </a:p>
              <a:p>
                <a:r>
                  <a:rPr lang="en-US" sz="3200" dirty="0"/>
                  <a:t>Solving a system of linear equations becomes effortless.</a:t>
                </a:r>
              </a:p>
            </p:txBody>
          </p:sp>
        </mc:Choice>
        <mc:Fallback xmlns="">
          <p:sp>
            <p:nvSpPr>
              <p:cNvPr id="3" name="Content Placeholder 2">
                <a:extLst>
                  <a:ext uri="{FF2B5EF4-FFF2-40B4-BE49-F238E27FC236}">
                    <a16:creationId xmlns:a16="http://schemas.microsoft.com/office/drawing/2014/main" id="{F225D69C-4AE4-49EA-A68E-D3C1D3B40D80}"/>
                  </a:ext>
                </a:extLst>
              </p:cNvPr>
              <p:cNvSpPr>
                <a:spLocks noGrp="1" noRot="1" noChangeAspect="1" noMove="1" noResize="1" noEditPoints="1" noAdjustHandles="1" noChangeArrowheads="1" noChangeShapeType="1" noTextEdit="1"/>
              </p:cNvSpPr>
              <p:nvPr>
                <p:ph idx="1"/>
              </p:nvPr>
            </p:nvSpPr>
            <p:spPr>
              <a:xfrm>
                <a:off x="838200" y="1482874"/>
                <a:ext cx="10515600" cy="4768769"/>
              </a:xfrm>
              <a:blipFill>
                <a:blip r:embed="rId3"/>
                <a:stretch>
                  <a:fillRect l="-1333" t="-293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8D8FC68-DB52-4B68-A83B-A9544417F1EA}"/>
              </a:ext>
            </a:extLst>
          </p:cNvPr>
          <p:cNvSpPr>
            <a:spLocks noGrp="1"/>
          </p:cNvSpPr>
          <p:nvPr>
            <p:ph type="sldNum" sz="quarter" idx="12"/>
          </p:nvPr>
        </p:nvSpPr>
        <p:spPr/>
        <p:txBody>
          <a:bodyPr/>
          <a:lstStyle/>
          <a:p>
            <a:fld id="{062B80E9-F998-4C2E-8963-9273FA487322}" type="slidenum">
              <a:rPr lang="en-US" smtClean="0"/>
              <a:t>53</a:t>
            </a:fld>
            <a:endParaRPr lang="en-US" dirty="0"/>
          </a:p>
        </p:txBody>
      </p:sp>
    </p:spTree>
    <p:extLst>
      <p:ext uri="{BB962C8B-B14F-4D97-AF65-F5344CB8AC3E}">
        <p14:creationId xmlns:p14="http://schemas.microsoft.com/office/powerpoint/2010/main" val="268399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CFShadow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p:pic>
      <p:sp>
        <p:nvSpPr>
          <p:cNvPr id="7" name="Title 6"/>
          <p:cNvSpPr>
            <a:spLocks noGrp="1"/>
          </p:cNvSpPr>
          <p:nvPr>
            <p:ph type="title"/>
          </p:nvPr>
        </p:nvSpPr>
        <p:spPr/>
        <p:txBody>
          <a:bodyPr/>
          <a:lstStyle/>
          <a:p>
            <a:r>
              <a:rPr lang="en-US" dirty="0"/>
              <a:t>Percentage-closer filtering</a:t>
            </a:r>
          </a:p>
        </p:txBody>
      </p:sp>
      <p:sp>
        <p:nvSpPr>
          <p:cNvPr id="3" name="Slide Number Placeholder 2"/>
          <p:cNvSpPr>
            <a:spLocks noGrp="1"/>
          </p:cNvSpPr>
          <p:nvPr>
            <p:ph type="sldNum" sz="quarter" idx="12"/>
          </p:nvPr>
        </p:nvSpPr>
        <p:spPr/>
        <p:txBody>
          <a:bodyPr/>
          <a:lstStyle/>
          <a:p>
            <a:fld id="{062B80E9-F998-4C2E-8963-9273FA487322}" type="slidenum">
              <a:rPr lang="en-US" smtClean="0"/>
              <a:t>6</a:t>
            </a:fld>
            <a:endParaRPr lang="en-US"/>
          </a:p>
        </p:txBody>
      </p:sp>
    </p:spTree>
    <p:extLst>
      <p:ext uri="{BB962C8B-B14F-4D97-AF65-F5344CB8AC3E}">
        <p14:creationId xmlns:p14="http://schemas.microsoft.com/office/powerpoint/2010/main" val="223989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Moment shadow maps [Peters15]</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838200" y="1482874"/>
                <a:ext cx="10515600" cy="4768769"/>
              </a:xfrm>
            </p:spPr>
            <p:txBody>
              <a:bodyPr>
                <a:noAutofit/>
              </a:bodyPr>
              <a:lstStyle/>
              <a:p>
                <a:pPr>
                  <a:lnSpc>
                    <a:spcPct val="120000"/>
                  </a:lnSpc>
                </a:pPr>
                <a:r>
                  <a:rPr lang="en-US" dirty="0" err="1"/>
                  <a:t>Store</a:t>
                </a:r>
                <a:r>
                  <a:rPr lang="en-US" dirty="0"/>
                  <a:t> </a:t>
                </a:r>
                <a14:m>
                  <m:oMath xmlns:m="http://schemas.openxmlformats.org/officeDocument/2006/math">
                    <m:r>
                      <a:rPr lang="en-US" i="1">
                        <a:latin typeface="Cambria Math" panose="02040503050406030204" pitchFamily="18" charset="0"/>
                      </a:rPr>
                      <m:t>𝑧</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b="0" i="1" smtClean="0">
                            <a:latin typeface="Cambria Math" panose="02040503050406030204" pitchFamily="18" charset="0"/>
                          </a:rPr>
                          <m:t>3</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b="0" i="1" smtClean="0">
                            <a:latin typeface="Cambria Math" panose="02040503050406030204" pitchFamily="18" charset="0"/>
                          </a:rPr>
                          <m:t>4</m:t>
                        </m:r>
                      </m:sup>
                    </m:sSup>
                  </m:oMath>
                </a14:m>
                <a:r>
                  <a:rPr lang="en-US" dirty="0"/>
                  <a:t> in </a:t>
                </a:r>
                <a:r>
                  <a:rPr lang="en-US" dirty="0">
                    <a:solidFill>
                      <a:srgbClr val="FF0000"/>
                    </a:solidFill>
                  </a:rPr>
                  <a:t>R</a:t>
                </a:r>
                <a:r>
                  <a:rPr lang="en-US" dirty="0">
                    <a:solidFill>
                      <a:srgbClr val="00B050"/>
                    </a:solidFill>
                  </a:rPr>
                  <a:t>G</a:t>
                </a:r>
                <a:r>
                  <a:rPr lang="en-US" dirty="0">
                    <a:solidFill>
                      <a:srgbClr val="0070C0"/>
                    </a:solidFill>
                  </a:rPr>
                  <a:t>B</a:t>
                </a:r>
                <a:r>
                  <a:rPr lang="en-US" dirty="0">
                    <a:solidFill>
                      <a:srgbClr val="4D4D4D"/>
                    </a:solidFill>
                  </a:rPr>
                  <a:t>A</a:t>
                </a:r>
                <a:r>
                  <a:rPr lang="en-US" dirty="0"/>
                  <a:t>,</a:t>
                </a:r>
              </a:p>
              <a:p>
                <a:pPr>
                  <a:lnSpc>
                    <a:spcPct val="120000"/>
                  </a:lnSpc>
                </a:pPr>
                <a:r>
                  <a:rPr lang="en-US" dirty="0"/>
                  <a:t>Filtering generates 4 moments:</a:t>
                </a:r>
              </a:p>
              <a:p>
                <a:pPr marL="0" indent="0">
                  <a:lnSpc>
                    <a:spcPct val="100000"/>
                  </a:lnSpc>
                  <a:spcBef>
                    <a:spcPts val="0"/>
                  </a:spcBef>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𝑏</m:t>
                      </m:r>
                      <m:r>
                        <a:rPr lang="en-US"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b="0" i="1" smtClean="0">
                                        <a:solidFill>
                                          <a:srgbClr val="FF0000"/>
                                        </a:solidFill>
                                        <a:latin typeface="Cambria Math" panose="02040503050406030204" pitchFamily="18" charset="0"/>
                                      </a:rPr>
                                      <m:t>1</m:t>
                                    </m:r>
                                  </m:sub>
                                </m:sSub>
                              </m:e>
                            </m:mr>
                            <m:mr>
                              <m:e>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b="0" i="1" smtClean="0">
                                        <a:solidFill>
                                          <a:srgbClr val="00B050"/>
                                        </a:solidFill>
                                        <a:latin typeface="Cambria Math" panose="02040503050406030204" pitchFamily="18" charset="0"/>
                                      </a:rPr>
                                      <m:t>2</m:t>
                                    </m:r>
                                  </m:sub>
                                </m:sSub>
                              </m:e>
                            </m:mr>
                            <m:mr>
                              <m:e>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𝑏</m:t>
                                    </m:r>
                                  </m:e>
                                  <m:sub>
                                    <m:r>
                                      <a:rPr lang="en-US" b="0" i="1" smtClean="0">
                                        <a:solidFill>
                                          <a:srgbClr val="0070C0"/>
                                        </a:solidFill>
                                        <a:latin typeface="Cambria Math" panose="02040503050406030204" pitchFamily="18" charset="0"/>
                                      </a:rPr>
                                      <m:t>3</m:t>
                                    </m:r>
                                  </m:sub>
                                </m:sSub>
                              </m:e>
                            </m:mr>
                            <m:mr>
                              <m:e>
                                <m:sSub>
                                  <m:sSubPr>
                                    <m:ctrlPr>
                                      <a:rPr lang="en-US" i="1" smtClean="0">
                                        <a:solidFill>
                                          <a:srgbClr val="4D4D4D"/>
                                        </a:solidFill>
                                        <a:latin typeface="Cambria Math" panose="02040503050406030204" pitchFamily="18" charset="0"/>
                                      </a:rPr>
                                    </m:ctrlPr>
                                  </m:sSubPr>
                                  <m:e>
                                    <m:r>
                                      <a:rPr lang="en-US" b="0" i="1" smtClean="0">
                                        <a:solidFill>
                                          <a:srgbClr val="4D4D4D"/>
                                        </a:solidFill>
                                        <a:latin typeface="Cambria Math" panose="02040503050406030204" pitchFamily="18" charset="0"/>
                                      </a:rPr>
                                      <m:t>𝑏</m:t>
                                    </m:r>
                                  </m:e>
                                  <m:sub>
                                    <m:r>
                                      <a:rPr lang="en-US" b="0" i="1" smtClean="0">
                                        <a:solidFill>
                                          <a:srgbClr val="4D4D4D"/>
                                        </a:solidFill>
                                        <a:latin typeface="Cambria Math" panose="02040503050406030204" pitchFamily="18" charset="0"/>
                                      </a:rPr>
                                      <m:t>4</m:t>
                                    </m:r>
                                  </m:sub>
                                </m:sSub>
                              </m:e>
                            </m:mr>
                          </m:m>
                        </m:e>
                      </m:d>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𝑙</m:t>
                          </m:r>
                          <m:r>
                            <a:rPr lang="en-US" i="1">
                              <a:latin typeface="Cambria Math" panose="02040503050406030204" pitchFamily="18" charset="0"/>
                            </a:rPr>
                            <m:t>=0</m:t>
                          </m:r>
                        </m:sub>
                        <m:sup>
                          <m:r>
                            <a:rPr lang="en-US" i="1">
                              <a:latin typeface="Cambria Math" panose="02040503050406030204" pitchFamily="18" charset="0"/>
                            </a:rPr>
                            <m:t>𝑛</m:t>
                          </m:r>
                          <m:r>
                            <a:rPr lang="en-US" i="1">
                              <a:latin typeface="Cambria Math" panose="02040503050406030204" pitchFamily="18" charset="0"/>
                            </a:rPr>
                            <m:t>−1</m:t>
                          </m:r>
                        </m:sup>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𝑙</m:t>
                              </m:r>
                            </m:sub>
                          </m:sSub>
                          <m:r>
                            <a:rPr lang="en-US"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𝑙</m:t>
                                        </m:r>
                                      </m:sub>
                                    </m:sSub>
                                  </m:e>
                                </m:mr>
                                <m:mr>
                                  <m:e>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𝑙</m:t>
                                        </m:r>
                                      </m:sub>
                                      <m:sup>
                                        <m:r>
                                          <a:rPr lang="en-US" b="0" i="1" smtClean="0">
                                            <a:latin typeface="Cambria Math" panose="02040503050406030204" pitchFamily="18" charset="0"/>
                                          </a:rPr>
                                          <m:t>2</m:t>
                                        </m:r>
                                      </m:sup>
                                    </m:sSubSup>
                                  </m:e>
                                </m:mr>
                                <m:mr>
                                  <m:e>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𝑙</m:t>
                                        </m:r>
                                      </m:sub>
                                      <m:sup>
                                        <m:r>
                                          <a:rPr lang="en-US" b="0" i="1" smtClean="0">
                                            <a:latin typeface="Cambria Math" panose="02040503050406030204" pitchFamily="18" charset="0"/>
                                          </a:rPr>
                                          <m:t>3</m:t>
                                        </m:r>
                                      </m:sup>
                                    </m:sSubSup>
                                  </m:e>
                                </m:mr>
                                <m:mr>
                                  <m:e>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𝑙</m:t>
                                        </m:r>
                                      </m:sub>
                                      <m:sup>
                                        <m:r>
                                          <a:rPr lang="en-US" b="0" i="1" smtClean="0">
                                            <a:latin typeface="Cambria Math" panose="02040503050406030204" pitchFamily="18" charset="0"/>
                                          </a:rPr>
                                          <m:t>4</m:t>
                                        </m:r>
                                      </m:sup>
                                    </m:sSubSup>
                                  </m:e>
                                </m:mr>
                              </m:m>
                            </m:e>
                          </m:d>
                        </m:e>
                      </m:nary>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4</m:t>
                          </m:r>
                        </m:sup>
                      </m:sSup>
                    </m:oMath>
                  </m:oMathPara>
                </a14:m>
                <a:endParaRPr lang="en-US" b="0"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838200" y="1482874"/>
                <a:ext cx="10515600" cy="4768769"/>
              </a:xfrm>
              <a:blipFill>
                <a:blip r:embed="rId4"/>
                <a:stretch>
                  <a:fillRect l="-2145" t="-894" b="-4215"/>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062B80E9-F998-4C2E-8963-9273FA487322}" type="slidenum">
              <a:rPr lang="en-US" smtClean="0"/>
              <a:t>7</a:t>
            </a:fld>
            <a:endParaRPr lang="en-US"/>
          </a:p>
        </p:txBody>
      </p:sp>
    </p:spTree>
    <p:custDataLst>
      <p:tags r:id="rId1"/>
    </p:custDataLst>
    <p:extLst>
      <p:ext uri="{BB962C8B-B14F-4D97-AF65-F5344CB8AC3E}">
        <p14:creationId xmlns:p14="http://schemas.microsoft.com/office/powerpoint/2010/main" val="1906133623"/>
      </p:ext>
    </p:extLst>
  </p:cSld>
  <p:clrMapOvr>
    <a:masterClrMapping/>
  </p:clrMapOvr>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Optimal lower bound</a:t>
            </a:r>
          </a:p>
        </p:txBody>
      </p:sp>
      <p:sp>
        <p:nvSpPr>
          <p:cNvPr id="3" name="Slide Number Placeholder 2"/>
          <p:cNvSpPr>
            <a:spLocks noGrp="1"/>
          </p:cNvSpPr>
          <p:nvPr>
            <p:ph type="sldNum" sz="quarter" idx="12"/>
          </p:nvPr>
        </p:nvSpPr>
        <p:spPr/>
        <p:txBody>
          <a:bodyPr/>
          <a:lstStyle/>
          <a:p>
            <a:fld id="{062B80E9-F998-4C2E-8963-9273FA487322}" type="slidenum">
              <a:rPr lang="en-US" smtClean="0"/>
              <a:t>8</a:t>
            </a:fld>
            <a:endParaRPr lang="en-US"/>
          </a:p>
        </p:txBody>
      </p:sp>
      <p:pic>
        <p:nvPicPr>
          <p:cNvPr id="7" name="Example1"/>
          <p:cNvPicPr>
            <a:picLocks noChangeAspect="1"/>
          </p:cNvPicPr>
          <p:nvPr/>
        </p:nvPicPr>
        <p:blipFill>
          <a:blip r:embed="rId4"/>
          <a:stretch>
            <a:fillRect/>
          </a:stretch>
        </p:blipFill>
        <p:spPr>
          <a:xfrm>
            <a:off x="1521123" y="1980979"/>
            <a:ext cx="8719304" cy="4747951"/>
          </a:xfrm>
          <a:prstGeom prst="rect">
            <a:avLst/>
          </a:prstGeom>
        </p:spPr>
      </p:pic>
      <p:pic>
        <p:nvPicPr>
          <p:cNvPr id="9" name="Example2"/>
          <p:cNvPicPr>
            <a:picLocks noChangeAspect="1"/>
          </p:cNvPicPr>
          <p:nvPr/>
        </p:nvPicPr>
        <p:blipFill>
          <a:blip r:embed="rId5"/>
          <a:stretch>
            <a:fillRect/>
          </a:stretch>
        </p:blipFill>
        <p:spPr>
          <a:xfrm>
            <a:off x="1521123" y="1980979"/>
            <a:ext cx="8719304" cy="4747951"/>
          </a:xfrm>
          <a:prstGeom prst="rect">
            <a:avLst/>
          </a:prstGeom>
        </p:spPr>
      </p:pic>
      <p:pic>
        <p:nvPicPr>
          <p:cNvPr id="17" name="Example3"/>
          <p:cNvPicPr>
            <a:picLocks noChangeAspect="1"/>
          </p:cNvPicPr>
          <p:nvPr/>
        </p:nvPicPr>
        <p:blipFill>
          <a:blip r:embed="rId6"/>
          <a:stretch>
            <a:fillRect/>
          </a:stretch>
        </p:blipFill>
        <p:spPr>
          <a:xfrm>
            <a:off x="1521122" y="1980977"/>
            <a:ext cx="8719306" cy="4747952"/>
          </a:xfrm>
          <a:prstGeom prst="rect">
            <a:avLst/>
          </a:prstGeom>
        </p:spPr>
      </p:pic>
      <p:pic>
        <p:nvPicPr>
          <p:cNvPr id="11" name="Example4"/>
          <p:cNvPicPr>
            <a:picLocks noChangeAspect="1"/>
          </p:cNvPicPr>
          <p:nvPr/>
        </p:nvPicPr>
        <p:blipFill>
          <a:blip r:embed="rId7"/>
          <a:stretch>
            <a:fillRect/>
          </a:stretch>
        </p:blipFill>
        <p:spPr>
          <a:xfrm>
            <a:off x="1521123" y="1980978"/>
            <a:ext cx="8719306" cy="4747952"/>
          </a:xfrm>
          <a:prstGeom prst="rect">
            <a:avLst/>
          </a:prstGeom>
        </p:spPr>
      </p:pic>
      <p:pic>
        <p:nvPicPr>
          <p:cNvPr id="13" name="Examples"/>
          <p:cNvPicPr>
            <a:picLocks noChangeAspect="1"/>
          </p:cNvPicPr>
          <p:nvPr/>
        </p:nvPicPr>
        <p:blipFill>
          <a:blip r:embed="rId8"/>
          <a:stretch>
            <a:fillRect/>
          </a:stretch>
        </p:blipFill>
        <p:spPr>
          <a:xfrm>
            <a:off x="1521123" y="1980979"/>
            <a:ext cx="8719304" cy="4747951"/>
          </a:xfrm>
          <a:prstGeom prst="rect">
            <a:avLst/>
          </a:prstGeom>
        </p:spPr>
      </p:pic>
      <p:pic>
        <p:nvPicPr>
          <p:cNvPr id="15" name="Bounds"/>
          <p:cNvPicPr>
            <a:picLocks noChangeAspect="1"/>
          </p:cNvPicPr>
          <p:nvPr/>
        </p:nvPicPr>
        <p:blipFill>
          <a:blip r:embed="rId9"/>
          <a:stretch>
            <a:fillRect/>
          </a:stretch>
        </p:blipFill>
        <p:spPr>
          <a:xfrm>
            <a:off x="1521123" y="1980979"/>
            <a:ext cx="8719304" cy="4747951"/>
          </a:xfrm>
          <a:prstGeom prst="rect">
            <a:avLst/>
          </a:prstGeom>
        </p:spPr>
      </p:pic>
      <p:sp>
        <p:nvSpPr>
          <p:cNvPr id="18" name="TextBox 17"/>
          <p:cNvSpPr txBox="1"/>
          <p:nvPr/>
        </p:nvSpPr>
        <p:spPr>
          <a:xfrm>
            <a:off x="8722893" y="3409628"/>
            <a:ext cx="2694380" cy="2123658"/>
          </a:xfrm>
          <a:prstGeom prst="rect">
            <a:avLst/>
          </a:prstGeom>
          <a:solidFill>
            <a:schemeClr val="bg1"/>
          </a:solidFill>
        </p:spPr>
        <p:txBody>
          <a:bodyPr wrap="square" rtlCol="0">
            <a:spAutoFit/>
          </a:bodyPr>
          <a:lstStyle/>
          <a:p>
            <a:pPr algn="ctr"/>
            <a:r>
              <a:rPr lang="en-US" sz="4400" dirty="0"/>
              <a:t>Avoids wrong self shadowing</a:t>
            </a:r>
          </a:p>
        </p:txBody>
      </p:sp>
      <p:cxnSp>
        <p:nvCxnSpPr>
          <p:cNvPr id="20" name="Straight Arrow Connector 19"/>
          <p:cNvCxnSpPr>
            <a:cxnSpLocks/>
            <a:stCxn id="18" idx="1"/>
          </p:cNvCxnSpPr>
          <p:nvPr/>
        </p:nvCxnSpPr>
        <p:spPr>
          <a:xfrm flipH="1" flipV="1">
            <a:off x="7426712" y="4137101"/>
            <a:ext cx="1296181" cy="33435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44A61E5-E275-4710-AFE5-7AFB42FB303A}"/>
                  </a:ext>
                </a:extLst>
              </p:cNvPr>
              <p:cNvSpPr txBox="1"/>
              <p:nvPr/>
            </p:nvSpPr>
            <p:spPr>
              <a:xfrm>
                <a:off x="558522" y="1222617"/>
                <a:ext cx="11074955" cy="769441"/>
              </a:xfrm>
              <a:prstGeom prst="rect">
                <a:avLst/>
              </a:prstGeom>
              <a:noFill/>
            </p:spPr>
            <p:txBody>
              <a:bodyPr wrap="none" rtlCol="0">
                <a:spAutoFit/>
              </a:bodyPr>
              <a:lstStyle/>
              <a:p>
                <a14:m>
                  <m:oMath xmlns:m="http://schemas.openxmlformats.org/officeDocument/2006/math">
                    <m:sSub>
                      <m:sSubPr>
                        <m:ctrlPr>
                          <a:rPr lang="en-US" sz="4400" i="1" smtClean="0">
                            <a:solidFill>
                              <a:srgbClr val="FF0000"/>
                            </a:solidFill>
                            <a:latin typeface="Cambria Math" panose="02040503050406030204" pitchFamily="18" charset="0"/>
                          </a:rPr>
                        </m:ctrlPr>
                      </m:sSubPr>
                      <m:e>
                        <m:r>
                          <a:rPr lang="en-US" sz="4400" b="0" i="1" smtClean="0">
                            <a:solidFill>
                              <a:srgbClr val="FF0000"/>
                            </a:solidFill>
                            <a:latin typeface="Cambria Math" panose="02040503050406030204" pitchFamily="18" charset="0"/>
                          </a:rPr>
                          <m:t>𝑏</m:t>
                        </m:r>
                      </m:e>
                      <m:sub>
                        <m:r>
                          <a:rPr lang="en-US" sz="4400" b="0" i="1" smtClean="0">
                            <a:solidFill>
                              <a:srgbClr val="FF0000"/>
                            </a:solidFill>
                            <a:latin typeface="Cambria Math" panose="02040503050406030204" pitchFamily="18" charset="0"/>
                          </a:rPr>
                          <m:t>1</m:t>
                        </m:r>
                      </m:sub>
                    </m:sSub>
                    <m:r>
                      <a:rPr lang="en-US" sz="4400" b="0" i="1" smtClean="0">
                        <a:latin typeface="Cambria Math" panose="02040503050406030204" pitchFamily="18" charset="0"/>
                      </a:rPr>
                      <m:t>=0</m:t>
                    </m:r>
                  </m:oMath>
                </a14:m>
                <a:r>
                  <a:rPr lang="en-US" sz="4400" dirty="0"/>
                  <a:t>, </a:t>
                </a:r>
                <a14:m>
                  <m:oMath xmlns:m="http://schemas.openxmlformats.org/officeDocument/2006/math">
                    <m:sSub>
                      <m:sSubPr>
                        <m:ctrlPr>
                          <a:rPr lang="en-US" sz="4400" i="1" smtClean="0">
                            <a:solidFill>
                              <a:srgbClr val="00B050"/>
                            </a:solidFill>
                            <a:latin typeface="Cambria Math" panose="02040503050406030204" pitchFamily="18" charset="0"/>
                          </a:rPr>
                        </m:ctrlPr>
                      </m:sSubPr>
                      <m:e>
                        <m:r>
                          <a:rPr lang="en-US" sz="4400" b="0" i="1" smtClean="0">
                            <a:solidFill>
                              <a:srgbClr val="00B050"/>
                            </a:solidFill>
                            <a:latin typeface="Cambria Math" panose="02040503050406030204" pitchFamily="18" charset="0"/>
                          </a:rPr>
                          <m:t>𝑏</m:t>
                        </m:r>
                      </m:e>
                      <m:sub>
                        <m:r>
                          <a:rPr lang="en-US" sz="4400" b="0" i="1" smtClean="0">
                            <a:solidFill>
                              <a:srgbClr val="00B050"/>
                            </a:solidFill>
                            <a:latin typeface="Cambria Math" panose="02040503050406030204" pitchFamily="18" charset="0"/>
                          </a:rPr>
                          <m:t>2</m:t>
                        </m:r>
                      </m:sub>
                    </m:sSub>
                    <m:r>
                      <a:rPr lang="en-US" sz="4400" b="0" i="1" smtClean="0">
                        <a:latin typeface="Cambria Math" panose="02040503050406030204" pitchFamily="18" charset="0"/>
                      </a:rPr>
                      <m:t>=0.093</m:t>
                    </m:r>
                  </m:oMath>
                </a14:m>
                <a:r>
                  <a:rPr lang="en-US" sz="4400" dirty="0"/>
                  <a:t>, </a:t>
                </a:r>
                <a14:m>
                  <m:oMath xmlns:m="http://schemas.openxmlformats.org/officeDocument/2006/math">
                    <m:sSub>
                      <m:sSubPr>
                        <m:ctrlPr>
                          <a:rPr lang="en-US" sz="4400" i="1" smtClean="0">
                            <a:solidFill>
                              <a:srgbClr val="0070C0"/>
                            </a:solidFill>
                            <a:latin typeface="Cambria Math" panose="02040503050406030204" pitchFamily="18" charset="0"/>
                          </a:rPr>
                        </m:ctrlPr>
                      </m:sSubPr>
                      <m:e>
                        <m:r>
                          <a:rPr lang="en-US" sz="4400" b="0" i="1" smtClean="0">
                            <a:solidFill>
                              <a:srgbClr val="0070C0"/>
                            </a:solidFill>
                            <a:latin typeface="Cambria Math" panose="02040503050406030204" pitchFamily="18" charset="0"/>
                          </a:rPr>
                          <m:t>𝑏</m:t>
                        </m:r>
                      </m:e>
                      <m:sub>
                        <m:r>
                          <a:rPr lang="en-US" sz="4400" b="0" i="1" smtClean="0">
                            <a:solidFill>
                              <a:srgbClr val="0070C0"/>
                            </a:solidFill>
                            <a:latin typeface="Cambria Math" panose="02040503050406030204" pitchFamily="18" charset="0"/>
                          </a:rPr>
                          <m:t>3</m:t>
                        </m:r>
                      </m:sub>
                    </m:sSub>
                    <m:r>
                      <a:rPr lang="en-US" sz="4400" b="0" i="1" smtClean="0">
                        <a:latin typeface="Cambria Math" panose="02040503050406030204" pitchFamily="18" charset="0"/>
                      </a:rPr>
                      <m:t>=−0.013</m:t>
                    </m:r>
                  </m:oMath>
                </a14:m>
                <a:r>
                  <a:rPr lang="en-US" sz="4400" dirty="0"/>
                  <a:t> , </a:t>
                </a:r>
                <a14:m>
                  <m:oMath xmlns:m="http://schemas.openxmlformats.org/officeDocument/2006/math">
                    <m:sSub>
                      <m:sSubPr>
                        <m:ctrlPr>
                          <a:rPr lang="en-US" sz="4400" i="1" smtClean="0">
                            <a:solidFill>
                              <a:srgbClr val="4D4D4D"/>
                            </a:solidFill>
                            <a:latin typeface="Cambria Math" panose="02040503050406030204" pitchFamily="18" charset="0"/>
                          </a:rPr>
                        </m:ctrlPr>
                      </m:sSubPr>
                      <m:e>
                        <m:r>
                          <a:rPr lang="en-US" sz="4400" i="1">
                            <a:solidFill>
                              <a:srgbClr val="4D4D4D"/>
                            </a:solidFill>
                            <a:latin typeface="Cambria Math" panose="02040503050406030204" pitchFamily="18" charset="0"/>
                          </a:rPr>
                          <m:t>𝑏</m:t>
                        </m:r>
                      </m:e>
                      <m:sub>
                        <m:r>
                          <a:rPr lang="en-US" sz="4400" b="0" i="1" smtClean="0">
                            <a:solidFill>
                              <a:srgbClr val="4D4D4D"/>
                            </a:solidFill>
                            <a:latin typeface="Cambria Math" panose="02040503050406030204" pitchFamily="18" charset="0"/>
                          </a:rPr>
                          <m:t>4</m:t>
                        </m:r>
                      </m:sub>
                    </m:sSub>
                    <m:r>
                      <a:rPr lang="en-US" sz="4400" i="1">
                        <a:latin typeface="Cambria Math" panose="02040503050406030204" pitchFamily="18" charset="0"/>
                      </a:rPr>
                      <m:t>=0.013</m:t>
                    </m:r>
                  </m:oMath>
                </a14:m>
                <a:endParaRPr lang="en-US" sz="4400" dirty="0"/>
              </a:p>
            </p:txBody>
          </p:sp>
        </mc:Choice>
        <mc:Fallback xmlns="">
          <p:sp>
            <p:nvSpPr>
              <p:cNvPr id="2" name="TextBox 1">
                <a:extLst>
                  <a:ext uri="{FF2B5EF4-FFF2-40B4-BE49-F238E27FC236}">
                    <a16:creationId xmlns:a16="http://schemas.microsoft.com/office/drawing/2014/main" id="{144A61E5-E275-4710-AFE5-7AFB42FB303A}"/>
                  </a:ext>
                </a:extLst>
              </p:cNvPr>
              <p:cNvSpPr txBox="1">
                <a:spLocks noRot="1" noChangeAspect="1" noMove="1" noResize="1" noEditPoints="1" noAdjustHandles="1" noChangeArrowheads="1" noChangeShapeType="1" noTextEdit="1"/>
              </p:cNvSpPr>
              <p:nvPr/>
            </p:nvSpPr>
            <p:spPr>
              <a:xfrm>
                <a:off x="558522" y="1222617"/>
                <a:ext cx="11074955" cy="769441"/>
              </a:xfrm>
              <a:prstGeom prst="rect">
                <a:avLst/>
              </a:prstGeom>
              <a:blipFill>
                <a:blip r:embed="rId10"/>
                <a:stretch>
                  <a:fillRect t="-16667" b="-37302"/>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24344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AA58-A3F2-45BF-BC12-1789C2F4BCF0}"/>
              </a:ext>
            </a:extLst>
          </p:cNvPr>
          <p:cNvSpPr>
            <a:spLocks noGrp="1"/>
          </p:cNvSpPr>
          <p:nvPr>
            <p:ph type="title"/>
          </p:nvPr>
        </p:nvSpPr>
        <p:spPr/>
        <p:txBody>
          <a:bodyPr/>
          <a:lstStyle/>
          <a:p>
            <a:r>
              <a:rPr lang="en-US" dirty="0"/>
              <a:t>Bounds are often very narrow</a:t>
            </a:r>
          </a:p>
        </p:txBody>
      </p:sp>
      <p:sp>
        <p:nvSpPr>
          <p:cNvPr id="4" name="Slide Number Placeholder 3">
            <a:extLst>
              <a:ext uri="{FF2B5EF4-FFF2-40B4-BE49-F238E27FC236}">
                <a16:creationId xmlns:a16="http://schemas.microsoft.com/office/drawing/2014/main" id="{B733C77F-8C22-482D-A2C7-D9EC43AD0443}"/>
              </a:ext>
            </a:extLst>
          </p:cNvPr>
          <p:cNvSpPr>
            <a:spLocks noGrp="1"/>
          </p:cNvSpPr>
          <p:nvPr>
            <p:ph type="sldNum" sz="quarter" idx="12"/>
          </p:nvPr>
        </p:nvSpPr>
        <p:spPr/>
        <p:txBody>
          <a:bodyPr/>
          <a:lstStyle/>
          <a:p>
            <a:fld id="{062B80E9-F998-4C2E-8963-9273FA487322}" type="slidenum">
              <a:rPr lang="en-US" smtClean="0"/>
              <a:t>9</a:t>
            </a:fld>
            <a:endParaRPr lang="en-US"/>
          </a:p>
        </p:txBody>
      </p:sp>
      <p:pic>
        <p:nvPicPr>
          <p:cNvPr id="6" name="Picture 5">
            <a:extLst>
              <a:ext uri="{FF2B5EF4-FFF2-40B4-BE49-F238E27FC236}">
                <a16:creationId xmlns:a16="http://schemas.microsoft.com/office/drawing/2014/main" id="{AA21AE07-B900-47C7-96A2-1B110CA5E8F7}"/>
              </a:ext>
            </a:extLst>
          </p:cNvPr>
          <p:cNvPicPr>
            <a:picLocks noChangeAspect="1"/>
          </p:cNvPicPr>
          <p:nvPr/>
        </p:nvPicPr>
        <p:blipFill>
          <a:blip r:embed="rId3"/>
          <a:stretch>
            <a:fillRect/>
          </a:stretch>
        </p:blipFill>
        <p:spPr>
          <a:xfrm>
            <a:off x="1481845" y="1378167"/>
            <a:ext cx="9364494" cy="5099276"/>
          </a:xfrm>
          <a:prstGeom prst="rect">
            <a:avLst/>
          </a:prstGeom>
        </p:spPr>
      </p:pic>
      <p:pic>
        <p:nvPicPr>
          <p:cNvPr id="8" name="Picture 7">
            <a:extLst>
              <a:ext uri="{FF2B5EF4-FFF2-40B4-BE49-F238E27FC236}">
                <a16:creationId xmlns:a16="http://schemas.microsoft.com/office/drawing/2014/main" id="{604B8D22-534C-443A-89AE-9039BC5ECC6C}"/>
              </a:ext>
            </a:extLst>
          </p:cNvPr>
          <p:cNvPicPr>
            <a:picLocks noChangeAspect="1"/>
          </p:cNvPicPr>
          <p:nvPr/>
        </p:nvPicPr>
        <p:blipFill>
          <a:blip r:embed="rId4"/>
          <a:stretch>
            <a:fillRect/>
          </a:stretch>
        </p:blipFill>
        <p:spPr>
          <a:xfrm>
            <a:off x="1481843" y="1378168"/>
            <a:ext cx="9364496" cy="5099276"/>
          </a:xfrm>
          <a:prstGeom prst="rect">
            <a:avLst/>
          </a:prstGeom>
        </p:spPr>
      </p:pic>
    </p:spTree>
    <p:extLst>
      <p:ext uri="{BB962C8B-B14F-4D97-AF65-F5344CB8AC3E}">
        <p14:creationId xmlns:p14="http://schemas.microsoft.com/office/powerpoint/2010/main" val="324507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1|10.9"/>
</p:tagLst>
</file>

<file path=ppt/tags/tag2.xml><?xml version="1.0" encoding="utf-8"?>
<p:tagLst xmlns:a="http://schemas.openxmlformats.org/drawingml/2006/main" xmlns:r="http://schemas.openxmlformats.org/officeDocument/2006/relationships" xmlns:p="http://schemas.openxmlformats.org/presentationml/2006/main">
  <p:tag name="TIMING" val="|21.1|10.9"/>
</p:tagLst>
</file>

<file path=ppt/tags/tag3.xml><?xml version="1.0" encoding="utf-8"?>
<p:tagLst xmlns:a="http://schemas.openxmlformats.org/drawingml/2006/main" xmlns:r="http://schemas.openxmlformats.org/officeDocument/2006/relationships" xmlns:p="http://schemas.openxmlformats.org/presentationml/2006/main">
  <p:tag name="TIMING" val="|32.6"/>
</p:tagLst>
</file>

<file path=ppt/tags/tag4.xml><?xml version="1.0" encoding="utf-8"?>
<p:tagLst xmlns:a="http://schemas.openxmlformats.org/drawingml/2006/main" xmlns:r="http://schemas.openxmlformats.org/officeDocument/2006/relationships" xmlns:p="http://schemas.openxmlformats.org/presentationml/2006/main">
  <p:tag name="TIMING" val="|32.1|1.8|1.4|3.7|16.7|5.6|12.9"/>
</p:tagLst>
</file>

<file path=ppt/tags/tag5.xml><?xml version="1.0" encoding="utf-8"?>
<p:tagLst xmlns:a="http://schemas.openxmlformats.org/drawingml/2006/main" xmlns:r="http://schemas.openxmlformats.org/officeDocument/2006/relationships" xmlns:p="http://schemas.openxmlformats.org/presentationml/2006/main">
  <p:tag name="TIMING" val="|26|9.5|10.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5933</TotalTime>
  <Words>4450</Words>
  <Application>Microsoft Office PowerPoint</Application>
  <PresentationFormat>Widescreen</PresentationFormat>
  <Paragraphs>335</Paragraphs>
  <Slides>53</Slides>
  <Notes>49</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Cambria Math</vt:lpstr>
      <vt:lpstr>Wingdings</vt:lpstr>
      <vt:lpstr>Custom Design</vt:lpstr>
      <vt:lpstr>Non-Linearly Quantized Moment Shadow Maps</vt:lpstr>
      <vt:lpstr>In a nutshell</vt:lpstr>
      <vt:lpstr>Moment shadow mapping</vt:lpstr>
      <vt:lpstr>Shadow mapping [Williams78]</vt:lpstr>
      <vt:lpstr>Percentage-closer filtering [Reeves87]</vt:lpstr>
      <vt:lpstr>Percentage-closer filtering</vt:lpstr>
      <vt:lpstr>Moment shadow maps [Peters15]</vt:lpstr>
      <vt:lpstr>Optimal lower bound</vt:lpstr>
      <vt:lpstr>Bounds are often very narrow</vt:lpstr>
      <vt:lpstr>Bounds are often very narrow</vt:lpstr>
      <vt:lpstr>Moment shadow mapping with 8x MSAA</vt:lpstr>
      <vt:lpstr>128-bit moment shadow mapping is expensive (but good)</vt:lpstr>
      <vt:lpstr>64-bit quantization strengthens light leaking</vt:lpstr>
      <vt:lpstr>Non-linear 32-bit quantization does not </vt:lpstr>
      <vt:lpstr>Outline</vt:lpstr>
      <vt:lpstr>Non-linearly quantized  moment shadow maps</vt:lpstr>
      <vt:lpstr>A non-linear representation of moments</vt:lpstr>
      <vt:lpstr>3 moments as 2 depths and 1 weight</vt:lpstr>
      <vt:lpstr>The offset of the 4th moment</vt:lpstr>
      <vt:lpstr>The offset of the 4th moment is small</vt:lpstr>
      <vt:lpstr>Warping the offset of the 4th moment</vt:lpstr>
      <vt:lpstr>Warped values are more uniform</vt:lpstr>
      <vt:lpstr>Quantization in 64 or 32 bits</vt:lpstr>
      <vt:lpstr>Optimized shading</vt:lpstr>
      <vt:lpstr>Results</vt:lpstr>
      <vt:lpstr>Moment shadow mapping (128 bits)</vt:lpstr>
      <vt:lpstr>Non-linear moment shadow mapping (64 bits)</vt:lpstr>
      <vt:lpstr>Non-linear moment shadow mapping (32 bits)</vt:lpstr>
      <vt:lpstr>Non-linear moment shadow mapping (64 bits)</vt:lpstr>
      <vt:lpstr>Non-linear moment shadow mapping (32 bits)</vt:lpstr>
      <vt:lpstr>Filtering in shared memory</vt:lpstr>
      <vt:lpstr>Three-pass filtering</vt:lpstr>
      <vt:lpstr>Three-pass filtering in shared memory</vt:lpstr>
      <vt:lpstr>Accomplished design goals</vt:lpstr>
      <vt:lpstr>Interpolation and dithering</vt:lpstr>
      <vt:lpstr>Dithering replaces bilinear</vt:lpstr>
      <vt:lpstr>Blue noise dithering</vt:lpstr>
      <vt:lpstr>Results</vt:lpstr>
      <vt:lpstr>Bilinear interpolation</vt:lpstr>
      <vt:lpstr>Nearest neighbor interpolation</vt:lpstr>
      <vt:lpstr>Blue noise dithering</vt:lpstr>
      <vt:lpstr>Run time</vt:lpstr>
      <vt:lpstr>Output resolution 1920x1080, no MSAA</vt:lpstr>
      <vt:lpstr>Output resolution 1920x1080, 4x MSAA</vt:lpstr>
      <vt:lpstr>Shadow map resolution 2048², 4x MSAA</vt:lpstr>
      <vt:lpstr>Conclusions</vt:lpstr>
      <vt:lpstr>Conclusions</vt:lpstr>
      <vt:lpstr>Thanks! Questions?</vt:lpstr>
      <vt:lpstr>References</vt:lpstr>
      <vt:lpstr>Appendix</vt:lpstr>
      <vt:lpstr>Construction of the bounds</vt:lpstr>
      <vt:lpstr>Taking z_f to the limit</vt:lpstr>
      <vt:lpstr>Optimized shading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dc:creator>
  <cp:lastModifiedBy>Christoph</cp:lastModifiedBy>
  <cp:revision>549</cp:revision>
  <dcterms:created xsi:type="dcterms:W3CDTF">2017-04-23T10:26:31Z</dcterms:created>
  <dcterms:modified xsi:type="dcterms:W3CDTF">2017-08-12T19:59:59Z</dcterms:modified>
</cp:coreProperties>
</file>