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6"/>
  </p:notesMasterIdLst>
  <p:sldIdLst>
    <p:sldId id="256" r:id="rId2"/>
    <p:sldId id="257" r:id="rId3"/>
    <p:sldId id="261" r:id="rId4"/>
    <p:sldId id="264" r:id="rId5"/>
    <p:sldId id="265" r:id="rId6"/>
    <p:sldId id="292" r:id="rId7"/>
    <p:sldId id="267" r:id="rId8"/>
    <p:sldId id="293" r:id="rId9"/>
    <p:sldId id="269" r:id="rId10"/>
    <p:sldId id="270" r:id="rId11"/>
    <p:sldId id="271" r:id="rId12"/>
    <p:sldId id="272" r:id="rId13"/>
    <p:sldId id="273" r:id="rId14"/>
    <p:sldId id="302" r:id="rId15"/>
    <p:sldId id="305" r:id="rId16"/>
    <p:sldId id="274" r:id="rId17"/>
    <p:sldId id="275" r:id="rId18"/>
    <p:sldId id="276" r:id="rId19"/>
    <p:sldId id="277" r:id="rId20"/>
    <p:sldId id="295" r:id="rId21"/>
    <p:sldId id="294" r:id="rId22"/>
    <p:sldId id="280" r:id="rId23"/>
    <p:sldId id="281" r:id="rId24"/>
    <p:sldId id="301" r:id="rId25"/>
    <p:sldId id="282" r:id="rId26"/>
    <p:sldId id="297" r:id="rId27"/>
    <p:sldId id="283" r:id="rId28"/>
    <p:sldId id="298" r:id="rId29"/>
    <p:sldId id="284" r:id="rId30"/>
    <p:sldId id="296" r:id="rId31"/>
    <p:sldId id="306" r:id="rId32"/>
    <p:sldId id="285" r:id="rId33"/>
    <p:sldId id="300" r:id="rId34"/>
    <p:sldId id="299" r:id="rId35"/>
    <p:sldId id="286" r:id="rId36"/>
    <p:sldId id="304" r:id="rId37"/>
    <p:sldId id="303" r:id="rId38"/>
    <p:sldId id="288" r:id="rId39"/>
    <p:sldId id="262" r:id="rId40"/>
    <p:sldId id="263" r:id="rId41"/>
    <p:sldId id="289" r:id="rId42"/>
    <p:sldId id="260" r:id="rId43"/>
    <p:sldId id="290" r:id="rId44"/>
    <p:sldId id="287"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Candara" panose="020E0502030303020204" pitchFamily="34" charset="0"/>
      <p:regular r:id="rId51"/>
      <p:bold r:id="rId52"/>
      <p:italic r:id="rId53"/>
      <p:boldItalic r:id="rId54"/>
    </p:embeddedFont>
    <p:embeddedFont>
      <p:font typeface="Franklin Gothic Book" panose="020B0503020102020204" pitchFamily="34" charset="0"/>
      <p:regular r:id="rId55"/>
      <p:italic r:id="rId56"/>
    </p:embeddedFont>
    <p:embeddedFont>
      <p:font typeface="Franklin Gothic Medium" panose="020B0603020102020204" pitchFamily="34" charset="0"/>
      <p:regular r:id="rId57"/>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6C6"/>
    <a:srgbClr val="EDF8FB"/>
    <a:srgbClr val="B3CDE3"/>
    <a:srgbClr val="88419D"/>
    <a:srgbClr val="000000"/>
    <a:srgbClr val="BADC9C"/>
    <a:srgbClr val="ACF583"/>
    <a:srgbClr val="00F0B7"/>
    <a:srgbClr val="A9C571"/>
    <a:srgbClr val="96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4" autoAdjust="0"/>
    <p:restoredTop sz="74476" autoAdjust="0"/>
  </p:normalViewPr>
  <p:slideViewPr>
    <p:cSldViewPr>
      <p:cViewPr>
        <p:scale>
          <a:sx n="104" d="100"/>
          <a:sy n="104" d="100"/>
        </p:scale>
        <p:origin x="712" y="8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enaVS\Desktop\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enaVS\Desktop\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lenaVS\Desktop\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lenaVS\Desktop\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lenaVS\Desktop\char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Sheet2!$G$3</c:f>
              <c:strCache>
                <c:ptCount val="1"/>
                <c:pt idx="0">
                  <c:v>Dual Streaming</c:v>
                </c:pt>
              </c:strCache>
            </c:strRef>
          </c:tx>
          <c:spPr>
            <a:solidFill>
              <a:schemeClr val="bg1">
                <a:lumMod val="65000"/>
              </a:schemeClr>
            </a:solidFill>
            <a:ln w="9525" cap="flat" cmpd="sng" algn="ctr">
              <a:solidFill>
                <a:schemeClr val="bg1">
                  <a:lumMod val="65000"/>
                </a:schemeClr>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Sheet2!$H$3:$M$3</c:f>
              <c:numCache>
                <c:formatCode>General</c:formatCode>
                <c:ptCount val="6"/>
                <c:pt idx="0">
                  <c:v>46</c:v>
                </c:pt>
                <c:pt idx="1">
                  <c:v>142</c:v>
                </c:pt>
                <c:pt idx="2">
                  <c:v>845</c:v>
                </c:pt>
                <c:pt idx="3">
                  <c:v>71</c:v>
                </c:pt>
                <c:pt idx="4">
                  <c:v>123</c:v>
                </c:pt>
                <c:pt idx="5">
                  <c:v>293</c:v>
                </c:pt>
              </c:numCache>
            </c:numRef>
          </c:val>
          <c:extLst>
            <c:ext xmlns:c16="http://schemas.microsoft.com/office/drawing/2014/chart" uri="{C3380CC4-5D6E-409C-BE32-E72D297353CC}">
              <c16:uniqueId val="{00000001-9794-45BD-9A09-52BF42B4FD0D}"/>
            </c:ext>
          </c:extLst>
        </c:ser>
        <c:ser>
          <c:idx val="2"/>
          <c:order val="1"/>
          <c:tx>
            <c:strRef>
              <c:f>Sheet2!$G$4</c:f>
              <c:strCache>
                <c:ptCount val="1"/>
                <c:pt idx="0">
                  <c:v>STRaTA</c:v>
                </c:pt>
              </c:strCache>
            </c:strRef>
          </c:tx>
          <c:spPr>
            <a:solidFill>
              <a:srgbClr val="FF7C80"/>
            </a:solidFill>
            <a:ln w="9525" cap="flat" cmpd="sng" algn="ctr">
              <a:solidFill>
                <a:srgbClr val="FF7C80"/>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Sheet2!$H$4:$M$4</c:f>
              <c:numCache>
                <c:formatCode>General</c:formatCode>
                <c:ptCount val="6"/>
                <c:pt idx="0">
                  <c:v>41</c:v>
                </c:pt>
                <c:pt idx="1">
                  <c:v>136</c:v>
                </c:pt>
                <c:pt idx="2">
                  <c:v>640</c:v>
                </c:pt>
                <c:pt idx="3">
                  <c:v>148</c:v>
                </c:pt>
                <c:pt idx="4">
                  <c:v>190</c:v>
                </c:pt>
                <c:pt idx="5">
                  <c:v>542</c:v>
                </c:pt>
              </c:numCache>
            </c:numRef>
          </c:val>
          <c:extLst>
            <c:ext xmlns:c16="http://schemas.microsoft.com/office/drawing/2014/chart" uri="{C3380CC4-5D6E-409C-BE32-E72D297353CC}">
              <c16:uniqueId val="{00000002-9794-45BD-9A09-52BF42B4FD0D}"/>
            </c:ext>
          </c:extLst>
        </c:ser>
        <c:dLbls>
          <c:showLegendKey val="0"/>
          <c:showVal val="0"/>
          <c:showCatName val="0"/>
          <c:showSerName val="0"/>
          <c:showPercent val="0"/>
          <c:showBubbleSize val="0"/>
        </c:dLbls>
        <c:gapWidth val="100"/>
        <c:overlap val="-24"/>
        <c:axId val="516046528"/>
        <c:axId val="680818832"/>
      </c:barChart>
      <c:catAx>
        <c:axId val="5160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680818832"/>
        <c:crosses val="autoZero"/>
        <c:auto val="1"/>
        <c:lblAlgn val="ctr"/>
        <c:lblOffset val="100"/>
        <c:noMultiLvlLbl val="0"/>
      </c:catAx>
      <c:valAx>
        <c:axId val="680818832"/>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r>
                  <a:rPr lang="en-US" sz="2000" cap="none" baseline="0">
                    <a:solidFill>
                      <a:schemeClr val="tx1">
                        <a:lumMod val="75000"/>
                        <a:lumOff val="25000"/>
                      </a:schemeClr>
                    </a:solidFill>
                    <a:latin typeface="Candara" panose="020E0502030303020204" pitchFamily="34" charset="0"/>
                  </a:rPr>
                  <a:t>Cache Lines Transferred (M)</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5160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Sheet2!$G$2</c:f>
              <c:strCache>
                <c:ptCount val="1"/>
                <c:pt idx="0">
                  <c:v>Mach-RT (ours)</c:v>
                </c:pt>
              </c:strCache>
            </c:strRef>
          </c:tx>
          <c:spPr>
            <a:solidFill>
              <a:srgbClr val="9999FF"/>
            </a:solidFill>
            <a:ln w="9525" cap="flat" cmpd="sng" algn="ctr">
              <a:solidFill>
                <a:srgbClr val="9999FF"/>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Sheet2!$H$2:$M$2</c:f>
              <c:numCache>
                <c:formatCode>General</c:formatCode>
                <c:ptCount val="6"/>
                <c:pt idx="0">
                  <c:v>6</c:v>
                </c:pt>
                <c:pt idx="1">
                  <c:v>7</c:v>
                </c:pt>
                <c:pt idx="2">
                  <c:v>22</c:v>
                </c:pt>
                <c:pt idx="3">
                  <c:v>8</c:v>
                </c:pt>
                <c:pt idx="4">
                  <c:v>70</c:v>
                </c:pt>
                <c:pt idx="5">
                  <c:v>171</c:v>
                </c:pt>
              </c:numCache>
            </c:numRef>
          </c:val>
          <c:extLst>
            <c:ext xmlns:c16="http://schemas.microsoft.com/office/drawing/2014/chart" uri="{C3380CC4-5D6E-409C-BE32-E72D297353CC}">
              <c16:uniqueId val="{00000000-9794-45BD-9A09-52BF42B4FD0D}"/>
            </c:ext>
          </c:extLst>
        </c:ser>
        <c:ser>
          <c:idx val="1"/>
          <c:order val="1"/>
          <c:tx>
            <c:strRef>
              <c:f>Sheet2!$G$3</c:f>
              <c:strCache>
                <c:ptCount val="1"/>
                <c:pt idx="0">
                  <c:v>Dual Streaming</c:v>
                </c:pt>
              </c:strCache>
            </c:strRef>
          </c:tx>
          <c:spPr>
            <a:solidFill>
              <a:schemeClr val="bg1">
                <a:lumMod val="65000"/>
              </a:schemeClr>
            </a:solidFill>
            <a:ln w="9525" cap="flat" cmpd="sng" algn="ctr">
              <a:solidFill>
                <a:schemeClr val="bg1">
                  <a:lumMod val="65000"/>
                </a:schemeClr>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Sheet2!$H$3:$M$3</c:f>
              <c:numCache>
                <c:formatCode>General</c:formatCode>
                <c:ptCount val="6"/>
                <c:pt idx="0">
                  <c:v>46</c:v>
                </c:pt>
                <c:pt idx="1">
                  <c:v>142</c:v>
                </c:pt>
                <c:pt idx="2">
                  <c:v>845</c:v>
                </c:pt>
                <c:pt idx="3">
                  <c:v>71</c:v>
                </c:pt>
                <c:pt idx="4">
                  <c:v>123</c:v>
                </c:pt>
                <c:pt idx="5">
                  <c:v>293</c:v>
                </c:pt>
              </c:numCache>
            </c:numRef>
          </c:val>
          <c:extLst>
            <c:ext xmlns:c16="http://schemas.microsoft.com/office/drawing/2014/chart" uri="{C3380CC4-5D6E-409C-BE32-E72D297353CC}">
              <c16:uniqueId val="{00000001-9794-45BD-9A09-52BF42B4FD0D}"/>
            </c:ext>
          </c:extLst>
        </c:ser>
        <c:ser>
          <c:idx val="2"/>
          <c:order val="2"/>
          <c:tx>
            <c:strRef>
              <c:f>Sheet2!$G$4</c:f>
              <c:strCache>
                <c:ptCount val="1"/>
                <c:pt idx="0">
                  <c:v>STRaTA</c:v>
                </c:pt>
              </c:strCache>
            </c:strRef>
          </c:tx>
          <c:spPr>
            <a:solidFill>
              <a:srgbClr val="FF7C80"/>
            </a:solidFill>
            <a:ln w="9525" cap="flat" cmpd="sng" algn="ctr">
              <a:solidFill>
                <a:srgbClr val="FF7C80"/>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Sheet2!$H$4:$M$4</c:f>
              <c:numCache>
                <c:formatCode>General</c:formatCode>
                <c:ptCount val="6"/>
                <c:pt idx="0">
                  <c:v>41</c:v>
                </c:pt>
                <c:pt idx="1">
                  <c:v>136</c:v>
                </c:pt>
                <c:pt idx="2">
                  <c:v>640</c:v>
                </c:pt>
                <c:pt idx="3">
                  <c:v>148</c:v>
                </c:pt>
                <c:pt idx="4">
                  <c:v>190</c:v>
                </c:pt>
                <c:pt idx="5">
                  <c:v>542</c:v>
                </c:pt>
              </c:numCache>
            </c:numRef>
          </c:val>
          <c:extLst>
            <c:ext xmlns:c16="http://schemas.microsoft.com/office/drawing/2014/chart" uri="{C3380CC4-5D6E-409C-BE32-E72D297353CC}">
              <c16:uniqueId val="{00000002-9794-45BD-9A09-52BF42B4FD0D}"/>
            </c:ext>
          </c:extLst>
        </c:ser>
        <c:dLbls>
          <c:showLegendKey val="0"/>
          <c:showVal val="0"/>
          <c:showCatName val="0"/>
          <c:showSerName val="0"/>
          <c:showPercent val="0"/>
          <c:showBubbleSize val="0"/>
        </c:dLbls>
        <c:gapWidth val="100"/>
        <c:overlap val="-24"/>
        <c:axId val="516046528"/>
        <c:axId val="680818832"/>
      </c:barChart>
      <c:catAx>
        <c:axId val="5160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680818832"/>
        <c:crosses val="autoZero"/>
        <c:auto val="1"/>
        <c:lblAlgn val="ctr"/>
        <c:lblOffset val="100"/>
        <c:noMultiLvlLbl val="0"/>
      </c:catAx>
      <c:valAx>
        <c:axId val="680818832"/>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r>
                  <a:rPr lang="en-US" sz="2000" cap="none" baseline="0">
                    <a:solidFill>
                      <a:schemeClr val="tx1">
                        <a:lumMod val="75000"/>
                        <a:lumOff val="25000"/>
                      </a:schemeClr>
                    </a:solidFill>
                    <a:latin typeface="Candara" panose="020E0502030303020204" pitchFamily="34" charset="0"/>
                  </a:rPr>
                  <a:t>Cache Lines Transferred (M)</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5160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Sheet1!$F$2</c:f>
              <c:strCache>
                <c:ptCount val="1"/>
                <c:pt idx="0">
                  <c:v>Ours</c:v>
                </c:pt>
              </c:strCache>
            </c:strRef>
          </c:tx>
          <c:spPr>
            <a:solidFill>
              <a:srgbClr val="9999FF"/>
            </a:solidFill>
            <a:ln w="9525" cap="flat" cmpd="sng" algn="ctr">
              <a:noFill/>
              <a:round/>
            </a:ln>
            <a:effectLst/>
          </c:spPr>
          <c:invertIfNegative val="0"/>
          <c:dLbls>
            <c:delete val="1"/>
          </c:dLbls>
          <c:cat>
            <c:strRef>
              <c:f>Sheet1!$G$1:$L$1</c:f>
              <c:strCache>
                <c:ptCount val="6"/>
                <c:pt idx="0">
                  <c:v>Fairy Forrest</c:v>
                </c:pt>
                <c:pt idx="1">
                  <c:v>Crytek Sponza</c:v>
                </c:pt>
                <c:pt idx="2">
                  <c:v>Dragon Box</c:v>
                </c:pt>
                <c:pt idx="3">
                  <c:v>Vegetation</c:v>
                </c:pt>
                <c:pt idx="4">
                  <c:v>Dragon Sponza</c:v>
                </c:pt>
                <c:pt idx="5">
                  <c:v>San Miguel</c:v>
                </c:pt>
              </c:strCache>
            </c:strRef>
          </c:cat>
          <c:val>
            <c:numRef>
              <c:f>Sheet1!$G$2:$L$2</c:f>
              <c:numCache>
                <c:formatCode>General</c:formatCode>
                <c:ptCount val="6"/>
                <c:pt idx="0">
                  <c:v>4.82</c:v>
                </c:pt>
                <c:pt idx="1">
                  <c:v>14.81</c:v>
                </c:pt>
                <c:pt idx="2">
                  <c:v>7.86</c:v>
                </c:pt>
                <c:pt idx="3">
                  <c:v>20.64</c:v>
                </c:pt>
                <c:pt idx="4">
                  <c:v>10.89</c:v>
                </c:pt>
                <c:pt idx="5">
                  <c:v>23.5</c:v>
                </c:pt>
              </c:numCache>
            </c:numRef>
          </c:val>
          <c:extLst>
            <c:ext xmlns:c16="http://schemas.microsoft.com/office/drawing/2014/chart" uri="{C3380CC4-5D6E-409C-BE32-E72D297353CC}">
              <c16:uniqueId val="{00000000-AABC-409E-8222-7E21179C87C9}"/>
            </c:ext>
          </c:extLst>
        </c:ser>
        <c:ser>
          <c:idx val="0"/>
          <c:order val="1"/>
          <c:tx>
            <c:strRef>
              <c:f>Sheet1!$F$3</c:f>
              <c:strCache>
                <c:ptCount val="1"/>
                <c:pt idx="0">
                  <c:v>DXR</c:v>
                </c:pt>
              </c:strCache>
            </c:strRef>
          </c:tx>
          <c:spPr>
            <a:solidFill>
              <a:srgbClr val="BADC9C"/>
            </a:solidFill>
            <a:ln w="9525" cap="flat" cmpd="sng" algn="ctr">
              <a:solidFill>
                <a:srgbClr val="BADC9C"/>
              </a:solidFill>
              <a:round/>
            </a:ln>
            <a:effectLst/>
          </c:spPr>
          <c:invertIfNegative val="0"/>
          <c:dLbls>
            <c:delete val="1"/>
          </c:dLbls>
          <c:cat>
            <c:strRef>
              <c:f>Sheet1!$G$1:$L$1</c:f>
              <c:strCache>
                <c:ptCount val="6"/>
                <c:pt idx="0">
                  <c:v>Fairy Forrest</c:v>
                </c:pt>
                <c:pt idx="1">
                  <c:v>Crytek Sponza</c:v>
                </c:pt>
                <c:pt idx="2">
                  <c:v>Dragon Box</c:v>
                </c:pt>
                <c:pt idx="3">
                  <c:v>Vegetation</c:v>
                </c:pt>
                <c:pt idx="4">
                  <c:v>Dragon Sponza</c:v>
                </c:pt>
                <c:pt idx="5">
                  <c:v>San Miguel</c:v>
                </c:pt>
              </c:strCache>
            </c:strRef>
          </c:cat>
          <c:val>
            <c:numRef>
              <c:f>Sheet1!$G$3:$L$3</c:f>
              <c:numCache>
                <c:formatCode>General</c:formatCode>
                <c:ptCount val="6"/>
                <c:pt idx="0">
                  <c:v>11.2</c:v>
                </c:pt>
                <c:pt idx="1">
                  <c:v>16.920000000000002</c:v>
                </c:pt>
                <c:pt idx="2">
                  <c:v>16.899999999999999</c:v>
                </c:pt>
                <c:pt idx="3">
                  <c:v>22.59</c:v>
                </c:pt>
                <c:pt idx="4">
                  <c:v>24.79</c:v>
                </c:pt>
                <c:pt idx="5">
                  <c:v>37.9</c:v>
                </c:pt>
              </c:numCache>
            </c:numRef>
          </c:val>
          <c:extLst>
            <c:ext xmlns:c16="http://schemas.microsoft.com/office/drawing/2014/chart" uri="{C3380CC4-5D6E-409C-BE32-E72D297353CC}">
              <c16:uniqueId val="{00000001-AABC-409E-8222-7E21179C87C9}"/>
            </c:ext>
          </c:extLst>
        </c:ser>
        <c:dLbls>
          <c:dLblPos val="outEnd"/>
          <c:showLegendKey val="0"/>
          <c:showVal val="1"/>
          <c:showCatName val="0"/>
          <c:showSerName val="0"/>
          <c:showPercent val="0"/>
          <c:showBubbleSize val="0"/>
        </c:dLbls>
        <c:gapWidth val="100"/>
        <c:overlap val="-24"/>
        <c:axId val="509477712"/>
        <c:axId val="509480336"/>
      </c:barChart>
      <c:catAx>
        <c:axId val="509477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509480336"/>
        <c:crosses val="autoZero"/>
        <c:auto val="1"/>
        <c:lblAlgn val="ctr"/>
        <c:lblOffset val="100"/>
        <c:noMultiLvlLbl val="0"/>
      </c:catAx>
      <c:valAx>
        <c:axId val="509480336"/>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US" sz="2000" cap="none" baseline="0">
                    <a:solidFill>
                      <a:schemeClr val="tx1">
                        <a:lumMod val="75000"/>
                        <a:lumOff val="25000"/>
                      </a:schemeClr>
                    </a:solidFill>
                    <a:latin typeface="Candara" panose="020E0502030303020204" pitchFamily="34" charset="0"/>
                  </a:rPr>
                  <a:t>Frame Render Time (ms)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5094777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ln>
                  <a:noFill/>
                </a:ln>
                <a:solidFill>
                  <a:schemeClr val="tx1">
                    <a:lumMod val="75000"/>
                    <a:lumOff val="25000"/>
                  </a:schemeClr>
                </a:solidFill>
                <a:latin typeface="Candara" panose="020E0502030303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Sheet2!$G$2</c:f>
              <c:strCache>
                <c:ptCount val="1"/>
                <c:pt idx="0">
                  <c:v>Mach-RT (ours)</c:v>
                </c:pt>
              </c:strCache>
            </c:strRef>
          </c:tx>
          <c:spPr>
            <a:solidFill>
              <a:srgbClr val="9999FF"/>
            </a:solidFill>
            <a:ln w="9525" cap="flat" cmpd="sng" algn="ctr">
              <a:solidFill>
                <a:srgbClr val="9999FF"/>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Sheet2!$H$2:$M$2</c:f>
              <c:numCache>
                <c:formatCode>General</c:formatCode>
                <c:ptCount val="6"/>
                <c:pt idx="0">
                  <c:v>6</c:v>
                </c:pt>
                <c:pt idx="1">
                  <c:v>7</c:v>
                </c:pt>
                <c:pt idx="2">
                  <c:v>22</c:v>
                </c:pt>
                <c:pt idx="3">
                  <c:v>8</c:v>
                </c:pt>
                <c:pt idx="4">
                  <c:v>70</c:v>
                </c:pt>
                <c:pt idx="5">
                  <c:v>171</c:v>
                </c:pt>
              </c:numCache>
            </c:numRef>
          </c:val>
          <c:extLst>
            <c:ext xmlns:c16="http://schemas.microsoft.com/office/drawing/2014/chart" uri="{C3380CC4-5D6E-409C-BE32-E72D297353CC}">
              <c16:uniqueId val="{00000000-5B39-4783-81F4-5B3FEDF5709E}"/>
            </c:ext>
          </c:extLst>
        </c:ser>
        <c:dLbls>
          <c:showLegendKey val="0"/>
          <c:showVal val="0"/>
          <c:showCatName val="0"/>
          <c:showSerName val="0"/>
          <c:showPercent val="0"/>
          <c:showBubbleSize val="0"/>
        </c:dLbls>
        <c:gapWidth val="100"/>
        <c:overlap val="-24"/>
        <c:axId val="516046528"/>
        <c:axId val="680818832"/>
      </c:barChart>
      <c:catAx>
        <c:axId val="5160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680818832"/>
        <c:crosses val="autoZero"/>
        <c:auto val="1"/>
        <c:lblAlgn val="ctr"/>
        <c:lblOffset val="100"/>
        <c:noMultiLvlLbl val="0"/>
      </c:catAx>
      <c:valAx>
        <c:axId val="68081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r>
                  <a:rPr lang="en-US" sz="2000" cap="none" baseline="0">
                    <a:solidFill>
                      <a:schemeClr val="tx1">
                        <a:lumMod val="75000"/>
                        <a:lumOff val="25000"/>
                      </a:schemeClr>
                    </a:solidFill>
                    <a:latin typeface="Candara" panose="020E0502030303020204" pitchFamily="34" charset="0"/>
                  </a:rPr>
                  <a:t>Cache Lines Transferred (M)</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5160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Sheet2!$G$2</c:f>
              <c:strCache>
                <c:ptCount val="1"/>
                <c:pt idx="0">
                  <c:v>Mach-RT (ours)</c:v>
                </c:pt>
              </c:strCache>
            </c:strRef>
          </c:tx>
          <c:spPr>
            <a:solidFill>
              <a:srgbClr val="9999FF"/>
            </a:solidFill>
            <a:ln w="9525" cap="flat" cmpd="sng" algn="ctr">
              <a:solidFill>
                <a:srgbClr val="9999FF"/>
              </a:solidFill>
              <a:round/>
            </a:ln>
            <a:effectLst/>
          </c:spPr>
          <c:invertIfNegative val="0"/>
          <c:cat>
            <c:strRef>
              <c:f>Sheet2!$H$1:$M$1</c:f>
              <c:strCache>
                <c:ptCount val="6"/>
                <c:pt idx="0">
                  <c:v>Fairy</c:v>
                </c:pt>
                <c:pt idx="1">
                  <c:v>Crytek Sponza</c:v>
                </c:pt>
                <c:pt idx="2">
                  <c:v>Dragon Box</c:v>
                </c:pt>
                <c:pt idx="3">
                  <c:v>Vegetation</c:v>
                </c:pt>
                <c:pt idx="4">
                  <c:v>Dragon Sponza</c:v>
                </c:pt>
                <c:pt idx="5">
                  <c:v>San Miguel</c:v>
                </c:pt>
              </c:strCache>
            </c:strRef>
          </c:cat>
          <c:val>
            <c:numRef>
              <c:f>Sheet2!$H$2:$M$2</c:f>
              <c:numCache>
                <c:formatCode>General</c:formatCode>
                <c:ptCount val="6"/>
                <c:pt idx="0">
                  <c:v>6</c:v>
                </c:pt>
                <c:pt idx="1">
                  <c:v>7</c:v>
                </c:pt>
                <c:pt idx="2">
                  <c:v>22</c:v>
                </c:pt>
                <c:pt idx="3">
                  <c:v>8</c:v>
                </c:pt>
                <c:pt idx="4">
                  <c:v>70</c:v>
                </c:pt>
                <c:pt idx="5">
                  <c:v>171</c:v>
                </c:pt>
              </c:numCache>
            </c:numRef>
          </c:val>
          <c:extLst>
            <c:ext xmlns:c16="http://schemas.microsoft.com/office/drawing/2014/chart" uri="{C3380CC4-5D6E-409C-BE32-E72D297353CC}">
              <c16:uniqueId val="{00000000-D54F-43AC-8AAD-FAF4949E32A1}"/>
            </c:ext>
          </c:extLst>
        </c:ser>
        <c:dLbls>
          <c:showLegendKey val="0"/>
          <c:showVal val="0"/>
          <c:showCatName val="0"/>
          <c:showSerName val="0"/>
          <c:showPercent val="0"/>
          <c:showBubbleSize val="0"/>
        </c:dLbls>
        <c:gapWidth val="100"/>
        <c:overlap val="-24"/>
        <c:axId val="516046528"/>
        <c:axId val="680818832"/>
      </c:barChart>
      <c:catAx>
        <c:axId val="5160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680818832"/>
        <c:crosses val="autoZero"/>
        <c:auto val="1"/>
        <c:lblAlgn val="ctr"/>
        <c:lblOffset val="100"/>
        <c:noMultiLvlLbl val="0"/>
      </c:catAx>
      <c:valAx>
        <c:axId val="680818832"/>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r>
                  <a:rPr lang="en-US" sz="2000" cap="none" baseline="0">
                    <a:solidFill>
                      <a:schemeClr val="tx1">
                        <a:lumMod val="75000"/>
                        <a:lumOff val="25000"/>
                      </a:schemeClr>
                    </a:solidFill>
                    <a:latin typeface="Candara" panose="020E0502030303020204" pitchFamily="34" charset="0"/>
                  </a:rPr>
                  <a:t>Cache Lines Transferred (M)</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5160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F39B3-FD79-4F8A-A5E2-E617C0B82393}" type="datetimeFigureOut">
              <a:rPr lang="en-US" smtClean="0"/>
              <a:t>7/7/2019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BE52D-AD28-4CBC-80FB-B58DF00E3AAF}" type="slidenum">
              <a:rPr lang="en-US" smtClean="0"/>
              <a:t>‹#›</a:t>
            </a:fld>
            <a:endParaRPr lang="en-US"/>
          </a:p>
        </p:txBody>
      </p:sp>
    </p:spTree>
    <p:extLst>
      <p:ext uri="{BB962C8B-B14F-4D97-AF65-F5344CB8AC3E}">
        <p14:creationId xmlns:p14="http://schemas.microsoft.com/office/powerpoint/2010/main" val="84738533"/>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my name is Elena </a:t>
            </a:r>
            <a:r>
              <a:rPr lang="en-US" dirty="0" err="1"/>
              <a:t>Vasiou</a:t>
            </a:r>
            <a:r>
              <a:rPr lang="en-US" dirty="0"/>
              <a:t> and I will be presenting our work titled: Mach-RT A many chip architecture for Ray Tracing</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a:t>
            </a:fld>
            <a:endParaRPr lang="en-US"/>
          </a:p>
        </p:txBody>
      </p:sp>
    </p:spTree>
    <p:extLst>
      <p:ext uri="{BB962C8B-B14F-4D97-AF65-F5344CB8AC3E}">
        <p14:creationId xmlns:p14="http://schemas.microsoft.com/office/powerpoint/2010/main" val="179242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group’s prior work, Dual Streaming, was developed to bring scene traffic to its absolute minimum and thus remove the constrains imposed on ray tracing by the irregular memory accesses. It achieved that by reordering the traversal order. </a:t>
            </a:r>
          </a:p>
          <a:p>
            <a:endParaRPr lang="en-US" dirty="0"/>
          </a:p>
          <a:p>
            <a:r>
              <a:rPr lang="en-US" baseline="0" dirty="0"/>
              <a:t>Imagine a ray that starts at the root segment shown in red. </a:t>
            </a:r>
            <a:r>
              <a:rPr lang="en-US" dirty="0"/>
              <a:t>In traditional ray tree traversal, this ray, would pass </a:t>
            </a:r>
            <a:r>
              <a:rPr lang="en-US" baseline="0" dirty="0"/>
              <a:t>through a few segments in depth-first order: from red to yellow, back to red and then green, </a:t>
            </a:r>
            <a:r>
              <a:rPr lang="en-US" dirty="0"/>
              <a:t>fetching nodes from the red segment multiple times. </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10</a:t>
            </a:fld>
            <a:endParaRPr lang="en-US"/>
          </a:p>
        </p:txBody>
      </p:sp>
    </p:spTree>
    <p:extLst>
      <p:ext uri="{BB962C8B-B14F-4D97-AF65-F5344CB8AC3E}">
        <p14:creationId xmlns:p14="http://schemas.microsoft.com/office/powerpoint/2010/main" val="271048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with dual streaming rays are stored in queues assigned to each segment. We then iterate through all segments one at a time in a completely predicted manner, by adding rays to their individual ray queues.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ray processing in this case, would happen from red to yellow, to green then blue.</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11</a:t>
            </a:fld>
            <a:endParaRPr lang="en-US"/>
          </a:p>
        </p:txBody>
      </p:sp>
    </p:spTree>
    <p:extLst>
      <p:ext uri="{BB962C8B-B14F-4D97-AF65-F5344CB8AC3E}">
        <p14:creationId xmlns:p14="http://schemas.microsoft.com/office/powerpoint/2010/main" val="127999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this style of traversal introduced two significant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because a ray can visit two or more child segments, it has to be added into all of their queues. This implies that a single ray can be enqueued to multiple segments thus artificially increasing the required workload by duplicating rays.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turn, we cannot discard any hits from a ray until we know all duplicates have been processed, leading to reduced ability to test hit points and terminate early.</a:t>
            </a:r>
          </a:p>
        </p:txBody>
      </p:sp>
      <p:sp>
        <p:nvSpPr>
          <p:cNvPr id="4" name="Slide Number Placeholder 3"/>
          <p:cNvSpPr>
            <a:spLocks noGrp="1"/>
          </p:cNvSpPr>
          <p:nvPr>
            <p:ph type="sldNum" sz="quarter" idx="5"/>
          </p:nvPr>
        </p:nvSpPr>
        <p:spPr/>
        <p:txBody>
          <a:bodyPr/>
          <a:lstStyle/>
          <a:p>
            <a:fld id="{C19BE52D-AD28-4CBC-80FB-B58DF00E3AAF}" type="slidenum">
              <a:rPr lang="en-US" smtClean="0"/>
              <a:t>12</a:t>
            </a:fld>
            <a:endParaRPr lang="en-US"/>
          </a:p>
        </p:txBody>
      </p:sp>
    </p:spTree>
    <p:extLst>
      <p:ext uri="{BB962C8B-B14F-4D97-AF65-F5344CB8AC3E}">
        <p14:creationId xmlns:p14="http://schemas.microsoft.com/office/powerpoint/2010/main" val="103368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so, while scene traffic is reduced to its absolute minimum, Dual Streaming introduced ray traffic to and from DRAM, a significant element that takes up a large percentage of total memory traffic. </a:t>
            </a:r>
          </a:p>
          <a:p>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13</a:t>
            </a:fld>
            <a:endParaRPr lang="en-US"/>
          </a:p>
        </p:txBody>
      </p:sp>
    </p:spTree>
    <p:extLst>
      <p:ext uri="{BB962C8B-B14F-4D97-AF65-F5344CB8AC3E}">
        <p14:creationId xmlns:p14="http://schemas.microsoft.com/office/powerpoint/2010/main" val="18581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each frame needing a few millions of rays at today’s resolutions, to accommodate keeping all rays on chip and thus removing the effects of the ray stream, one would need to image a chip with very large on chip memory modules.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of accessing such large memories would be evident in increased energy costs per access, access latency, as well as eventual manufacturability of the chip.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overall bad idea.</a:t>
            </a:r>
          </a:p>
        </p:txBody>
      </p:sp>
      <p:sp>
        <p:nvSpPr>
          <p:cNvPr id="4" name="Slide Number Placeholder 3"/>
          <p:cNvSpPr>
            <a:spLocks noGrp="1"/>
          </p:cNvSpPr>
          <p:nvPr>
            <p:ph type="sldNum" sz="quarter" idx="5"/>
          </p:nvPr>
        </p:nvSpPr>
        <p:spPr/>
        <p:txBody>
          <a:bodyPr/>
          <a:lstStyle/>
          <a:p>
            <a:fld id="{C19BE52D-AD28-4CBC-80FB-B58DF00E3AAF}" type="slidenum">
              <a:rPr lang="en-US" smtClean="0"/>
              <a:t>14</a:t>
            </a:fld>
            <a:endParaRPr lang="en-US"/>
          </a:p>
        </p:txBody>
      </p:sp>
    </p:spTree>
    <p:extLst>
      <p:ext uri="{BB962C8B-B14F-4D97-AF65-F5344CB8AC3E}">
        <p14:creationId xmlns:p14="http://schemas.microsoft.com/office/powerpoint/2010/main" val="10178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propose splitting all that memory across multiple instances of a chip, all connected to a single DRAM.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way, each Streaming Processor (SPC), contains a smaller, more manageable amount of memory, but a large sum in total, accommodating the large number of rays required.</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15</a:t>
            </a:fld>
            <a:endParaRPr lang="en-US"/>
          </a:p>
        </p:txBody>
      </p:sp>
    </p:spTree>
    <p:extLst>
      <p:ext uri="{BB962C8B-B14F-4D97-AF65-F5344CB8AC3E}">
        <p14:creationId xmlns:p14="http://schemas.microsoft.com/office/powerpoint/2010/main" val="15571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are assuming minimum possible scene traffic per chip, the presence of multiple chips can still stress the memory system, so we implement an off chip L3 cache that interfaces all communications between the SPCs and DRAM. This also allows us to use a single memory controller, thus keeping the hierarchy simple.</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16</a:t>
            </a:fld>
            <a:endParaRPr lang="en-US"/>
          </a:p>
        </p:txBody>
      </p:sp>
    </p:spTree>
    <p:extLst>
      <p:ext uri="{BB962C8B-B14F-4D97-AF65-F5344CB8AC3E}">
        <p14:creationId xmlns:p14="http://schemas.microsoft.com/office/powerpoint/2010/main" val="1280461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SPC on the board contains their own Stream scheduler, independent scene buffer for data segment storage and an L2 cache used for shading</a:t>
            </a:r>
          </a:p>
          <a:p>
            <a:endParaRPr lang="en-US" dirty="0"/>
          </a:p>
          <a:p>
            <a:r>
              <a:rPr lang="en-US" dirty="0"/>
              <a:t>The Frame Buffer stores all hit records, data necessary to generate new rays and colors for all pixels assigned to the chip</a:t>
            </a:r>
          </a:p>
          <a:p>
            <a:endParaRPr lang="en-US" dirty="0"/>
          </a:p>
          <a:p>
            <a:r>
              <a:rPr lang="en-US" dirty="0"/>
              <a:t>The Wide Vector Buffer is responsible for storing all ray information. </a:t>
            </a:r>
          </a:p>
          <a:p>
            <a:endParaRPr lang="en-US" dirty="0"/>
          </a:p>
          <a:p>
            <a:r>
              <a:rPr lang="en-US" dirty="0"/>
              <a:t>All compute units are housed within Thread Multiprocessors or TMs</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17</a:t>
            </a:fld>
            <a:endParaRPr lang="en-US"/>
          </a:p>
        </p:txBody>
      </p:sp>
    </p:spTree>
    <p:extLst>
      <p:ext uri="{BB962C8B-B14F-4D97-AF65-F5344CB8AC3E}">
        <p14:creationId xmlns:p14="http://schemas.microsoft.com/office/powerpoint/2010/main" val="193093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TMs contain a number of Thread Processors. TPs are grouped to allow for the shared utilization of energy and area expensive units. </a:t>
            </a:r>
          </a:p>
          <a:p>
            <a:endParaRPr lang="en-US" dirty="0"/>
          </a:p>
          <a:p>
            <a:r>
              <a:rPr lang="en-US" dirty="0"/>
              <a:t>Each TM has their own dedicated ray triangle and ray box intersection pipelines, which are the only ray tracing specific units in the entire system. </a:t>
            </a:r>
          </a:p>
          <a:p>
            <a:endParaRPr lang="en-US" dirty="0"/>
          </a:p>
          <a:p>
            <a:r>
              <a:rPr lang="en-US" dirty="0"/>
              <a:t>Ray Buffers, an L1 cache and an Instruction cache make up final units within each multiprocessor</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18</a:t>
            </a:fld>
            <a:endParaRPr lang="en-US"/>
          </a:p>
        </p:txBody>
      </p:sp>
    </p:spTree>
    <p:extLst>
      <p:ext uri="{BB962C8B-B14F-4D97-AF65-F5344CB8AC3E}">
        <p14:creationId xmlns:p14="http://schemas.microsoft.com/office/powerpoint/2010/main" val="82679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Pixels in a frame are assigned to chips in an interleaved fashion such that each chip renders a smaller resolution of the entire image, that is composed fully at the end of the process.</a:t>
            </a:r>
          </a:p>
          <a:p>
            <a:r>
              <a:rPr lang="en-US" dirty="0"/>
              <a:t>The example configuration represents the pixel work load per chip if we had 4 chips rendering a 6x6 pixel image.</a:t>
            </a:r>
          </a:p>
          <a:p>
            <a:endParaRPr lang="en-US" dirty="0"/>
          </a:p>
          <a:p>
            <a:r>
              <a:rPr lang="en-US" dirty="0"/>
              <a:t>While this is the assignment pattern we chose to test, our system is completely programmable and so others such as traditionally tiled approaches are possible. </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19</a:t>
            </a:fld>
            <a:endParaRPr lang="en-US"/>
          </a:p>
        </p:txBody>
      </p:sp>
    </p:spTree>
    <p:extLst>
      <p:ext uri="{BB962C8B-B14F-4D97-AF65-F5344CB8AC3E}">
        <p14:creationId xmlns:p14="http://schemas.microsoft.com/office/powerpoint/2010/main" val="59544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show how it is possible to connect multiple chips to a single DRAM on a board and use this multi chip method to improve memory performance. We create an architecture that is able to hide memory latency and scale with a large number of threads.</a:t>
            </a:r>
          </a:p>
          <a:p>
            <a:endParaRPr lang="en-US" dirty="0"/>
          </a:p>
          <a:p>
            <a:r>
              <a:rPr lang="en-US" dirty="0"/>
              <a:t>While this might seem like a crazy idea, we are able to achieve higher framerates AND lower energy compared to equivalently large single chip approaches.</a:t>
            </a:r>
          </a:p>
          <a:p>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a:t>
            </a:fld>
            <a:endParaRPr lang="en-US"/>
          </a:p>
        </p:txBody>
      </p:sp>
    </p:spTree>
    <p:extLst>
      <p:ext uri="{BB962C8B-B14F-4D97-AF65-F5344CB8AC3E}">
        <p14:creationId xmlns:p14="http://schemas.microsoft.com/office/powerpoint/2010/main" val="16580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configuration of large on chip ray memories allows us to completely eliminate ray traffic from main memory</a:t>
            </a:r>
          </a:p>
        </p:txBody>
      </p:sp>
      <p:sp>
        <p:nvSpPr>
          <p:cNvPr id="4" name="Slide Number Placeholder 3"/>
          <p:cNvSpPr>
            <a:spLocks noGrp="1"/>
          </p:cNvSpPr>
          <p:nvPr>
            <p:ph type="sldNum" sz="quarter" idx="5"/>
          </p:nvPr>
        </p:nvSpPr>
        <p:spPr/>
        <p:txBody>
          <a:bodyPr/>
          <a:lstStyle/>
          <a:p>
            <a:fld id="{C19BE52D-AD28-4CBC-80FB-B58DF00E3AAF}" type="slidenum">
              <a:rPr lang="en-US" smtClean="0"/>
              <a:t>20</a:t>
            </a:fld>
            <a:endParaRPr lang="en-US"/>
          </a:p>
        </p:txBody>
      </p:sp>
    </p:spTree>
    <p:extLst>
      <p:ext uri="{BB962C8B-B14F-4D97-AF65-F5344CB8AC3E}">
        <p14:creationId xmlns:p14="http://schemas.microsoft.com/office/powerpoint/2010/main" val="3185198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gives us the opportunity to reduce the data requirements for storage per ray.</a:t>
            </a:r>
          </a:p>
          <a:p>
            <a:endParaRPr lang="en-US" dirty="0"/>
          </a:p>
          <a:p>
            <a:r>
              <a:rPr lang="en-US" dirty="0"/>
              <a:t>We keep a unique copy of ray attributes such as origin and direction, and associate each ray with a 4Byte index. When a ray encounters multiple exit points, only the index gets propagated to multiple queues.</a:t>
            </a:r>
          </a:p>
          <a:p>
            <a:endParaRPr lang="en-US" dirty="0"/>
          </a:p>
          <a:p>
            <a:r>
              <a:rPr lang="en-US" dirty="0"/>
              <a:t>were previously each ray was 32Bytes in size, all of which was duplicated across segment ray queues.</a:t>
            </a:r>
          </a:p>
        </p:txBody>
      </p:sp>
      <p:sp>
        <p:nvSpPr>
          <p:cNvPr id="4" name="Slide Number Placeholder 3"/>
          <p:cNvSpPr>
            <a:spLocks noGrp="1"/>
          </p:cNvSpPr>
          <p:nvPr>
            <p:ph type="sldNum" sz="quarter" idx="5"/>
          </p:nvPr>
        </p:nvSpPr>
        <p:spPr/>
        <p:txBody>
          <a:bodyPr/>
          <a:lstStyle/>
          <a:p>
            <a:fld id="{C19BE52D-AD28-4CBC-80FB-B58DF00E3AAF}" type="slidenum">
              <a:rPr lang="en-US" smtClean="0"/>
              <a:t>21</a:t>
            </a:fld>
            <a:endParaRPr lang="en-US"/>
          </a:p>
        </p:txBody>
      </p:sp>
    </p:spTree>
    <p:extLst>
      <p:ext uri="{BB962C8B-B14F-4D97-AF65-F5344CB8AC3E}">
        <p14:creationId xmlns:p14="http://schemas.microsoft.com/office/powerpoint/2010/main" val="310929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presence of rays on chip also simplifies early ray termination calculations. Since pixels are independently assigned to each chip, individual hit records are always available for update. </a:t>
            </a:r>
          </a:p>
          <a:p>
            <a:endParaRPr lang="en-US" dirty="0"/>
          </a:p>
          <a:p>
            <a:r>
              <a:rPr lang="en-US" dirty="0"/>
              <a:t>This allows us to check the current closest hit for each ray before beginning traversal through a segment.</a:t>
            </a:r>
          </a:p>
        </p:txBody>
      </p:sp>
      <p:sp>
        <p:nvSpPr>
          <p:cNvPr id="4" name="Slide Number Placeholder 3"/>
          <p:cNvSpPr>
            <a:spLocks noGrp="1"/>
          </p:cNvSpPr>
          <p:nvPr>
            <p:ph type="sldNum" sz="quarter" idx="5"/>
          </p:nvPr>
        </p:nvSpPr>
        <p:spPr/>
        <p:txBody>
          <a:bodyPr/>
          <a:lstStyle/>
          <a:p>
            <a:fld id="{C19BE52D-AD28-4CBC-80FB-B58DF00E3AAF}" type="slidenum">
              <a:rPr lang="en-US" smtClean="0"/>
              <a:t>22</a:t>
            </a:fld>
            <a:endParaRPr lang="en-US"/>
          </a:p>
        </p:txBody>
      </p:sp>
    </p:spTree>
    <p:extLst>
      <p:ext uri="{BB962C8B-B14F-4D97-AF65-F5344CB8AC3E}">
        <p14:creationId xmlns:p14="http://schemas.microsoft.com/office/powerpoint/2010/main" val="391833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path tracing with up to depth 5 to explore full incoherent ray behavior. All images are rendered full at a 1024x1024 pixel resolution with Lambertian materials. </a:t>
            </a:r>
          </a:p>
          <a:p>
            <a:endParaRPr lang="en-US" dirty="0"/>
          </a:p>
          <a:p>
            <a:r>
              <a:rPr lang="en-US" dirty="0"/>
              <a:t>The benchmarked scenes represent different levels of rendering effort with triangle count and depth complexity.</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23</a:t>
            </a:fld>
            <a:endParaRPr lang="en-US"/>
          </a:p>
        </p:txBody>
      </p:sp>
    </p:spTree>
    <p:extLst>
      <p:ext uri="{BB962C8B-B14F-4D97-AF65-F5344CB8AC3E}">
        <p14:creationId xmlns:p14="http://schemas.microsoft.com/office/powerpoint/2010/main" val="1739563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evaluate the performance of our multiple chip system on a cycle accurate simulator that renders an entire frame to completion to capture the full behavior of the ray tracing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the level of detail required to simulate each frame, simulation times can take anything from a few hours, days or weeks to complete, even though the simulated behavior is that of a few milliseconds. </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24</a:t>
            </a:fld>
            <a:endParaRPr lang="en-US"/>
          </a:p>
        </p:txBody>
      </p:sp>
    </p:spTree>
    <p:extLst>
      <p:ext uri="{BB962C8B-B14F-4D97-AF65-F5344CB8AC3E}">
        <p14:creationId xmlns:p14="http://schemas.microsoft.com/office/powerpoint/2010/main" val="1840372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architecture is configured with specifications of concurrent hardware, but looking to approach future system capabilities.</a:t>
            </a:r>
          </a:p>
          <a:p>
            <a:endParaRPr lang="en-US" dirty="0"/>
          </a:p>
          <a:p>
            <a:r>
              <a:rPr lang="en-US" dirty="0"/>
              <a:t>Each chip is provisioned with 512 cores, running at 2.0GHz frequency. We use GDDR5 DRAM with a total for 512GB/s available bandwidth and a simple SRAM off chip L3 cache with 64Megabytes of capacity.</a:t>
            </a:r>
          </a:p>
          <a:p>
            <a:endParaRPr lang="en-US" dirty="0"/>
          </a:p>
          <a:p>
            <a:r>
              <a:rPr lang="en-US" dirty="0"/>
              <a:t>To render a frame at our chosen resolution, we need to provision enough on chip memory to store all ray data, and all information necessary for generating new rays, as well as pixel color assignments. This requires over 100Megabytes of on chip buffers.</a:t>
            </a:r>
          </a:p>
          <a:p>
            <a:endParaRPr lang="en-US" dirty="0"/>
          </a:p>
          <a:p>
            <a:r>
              <a:rPr lang="en-US" dirty="0"/>
              <a:t>While this total on chip memory might seem large, the amount is split evenly between all chips, meaning the more chips connected on a board, the less memory exists on each chip.</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25</a:t>
            </a:fld>
            <a:endParaRPr lang="en-US"/>
          </a:p>
        </p:txBody>
      </p:sp>
    </p:spTree>
    <p:extLst>
      <p:ext uri="{BB962C8B-B14F-4D97-AF65-F5344CB8AC3E}">
        <p14:creationId xmlns:p14="http://schemas.microsoft.com/office/powerpoint/2010/main" val="37080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test our theory that eliminating the ray stream will improve performance, we investigate the effects of an unrealistically large chip of our Mach RT, against a large version of the previously developed Dual Streaming Architecture.</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26</a:t>
            </a:fld>
            <a:endParaRPr lang="en-US"/>
          </a:p>
        </p:txBody>
      </p:sp>
    </p:spTree>
    <p:extLst>
      <p:ext uri="{BB962C8B-B14F-4D97-AF65-F5344CB8AC3E}">
        <p14:creationId xmlns:p14="http://schemas.microsoft.com/office/powerpoint/2010/main" val="2095642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 we see the time in </a:t>
            </a:r>
            <a:r>
              <a:rPr lang="en-US" dirty="0" err="1"/>
              <a:t>miliseconds</a:t>
            </a:r>
            <a:r>
              <a:rPr lang="en-US" dirty="0"/>
              <a:t> to render a frame with a single large chip of the original dual streaming configuration (seen in the dotted line) for our 2 largest scenes, dragon </a:t>
            </a:r>
            <a:r>
              <a:rPr lang="en-US" dirty="0" err="1"/>
              <a:t>sponza</a:t>
            </a:r>
            <a:r>
              <a:rPr lang="en-US" dirty="0"/>
              <a:t> and san </a:t>
            </a:r>
            <a:r>
              <a:rPr lang="en-US" dirty="0" err="1"/>
              <a:t>miguel</a:t>
            </a:r>
            <a:r>
              <a:rPr lang="en-US" dirty="0"/>
              <a:t>. Unsurprisingly, as more threads are added, up to 4 thousand, the render time drops.</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27</a:t>
            </a:fld>
            <a:endParaRPr lang="en-US"/>
          </a:p>
        </p:txBody>
      </p:sp>
    </p:spTree>
    <p:extLst>
      <p:ext uri="{BB962C8B-B14F-4D97-AF65-F5344CB8AC3E}">
        <p14:creationId xmlns:p14="http://schemas.microsoft.com/office/powerpoint/2010/main" val="73033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compared to the render times of our method, seen as the solid lines, we observe that clearly having all rays available at a closer proximity to the cores helps improve frame rates.</a:t>
            </a:r>
          </a:p>
        </p:txBody>
      </p:sp>
      <p:sp>
        <p:nvSpPr>
          <p:cNvPr id="4" name="Slide Number Placeholder 3"/>
          <p:cNvSpPr>
            <a:spLocks noGrp="1"/>
          </p:cNvSpPr>
          <p:nvPr>
            <p:ph type="sldNum" sz="quarter" idx="5"/>
          </p:nvPr>
        </p:nvSpPr>
        <p:spPr/>
        <p:txBody>
          <a:bodyPr/>
          <a:lstStyle/>
          <a:p>
            <a:fld id="{C19BE52D-AD28-4CBC-80FB-B58DF00E3AAF}" type="slidenum">
              <a:rPr lang="en-US" smtClean="0"/>
              <a:t>28</a:t>
            </a:fld>
            <a:endParaRPr lang="en-US"/>
          </a:p>
        </p:txBody>
      </p:sp>
    </p:spTree>
    <p:extLst>
      <p:ext uri="{BB962C8B-B14F-4D97-AF65-F5344CB8AC3E}">
        <p14:creationId xmlns:p14="http://schemas.microsoft.com/office/powerpoint/2010/main" val="3994709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profile is vastly better for our approach, since we no longer have to rely on DRAM accesses , which are quite energy consuming, to receive ray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these represent single unrealistically large chips.</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29</a:t>
            </a:fld>
            <a:endParaRPr lang="en-US"/>
          </a:p>
        </p:txBody>
      </p:sp>
    </p:spTree>
    <p:extLst>
      <p:ext uri="{BB962C8B-B14F-4D97-AF65-F5344CB8AC3E}">
        <p14:creationId xmlns:p14="http://schemas.microsoft.com/office/powerpoint/2010/main" val="292249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Ray Tracing does not provide a predictable memory access pattern.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Rasterization, which is able to hide memory latency on the GPU through accessing data in a perfectly predictable manner,</a:t>
            </a:r>
          </a:p>
          <a:p>
            <a:endParaRPr lang="en-US" dirty="0"/>
          </a:p>
          <a:p>
            <a:r>
              <a:rPr lang="en-US" dirty="0"/>
              <a:t>The irregular DRAM accesses resulting from scene traversal lead to large energy and time overheads that hurt performance and prevent Ray Tracing from reaching its theoretical performance potential.</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a:t>
            </a:fld>
            <a:endParaRPr lang="en-US"/>
          </a:p>
        </p:txBody>
      </p:sp>
    </p:spTree>
    <p:extLst>
      <p:ext uri="{BB962C8B-B14F-4D97-AF65-F5344CB8AC3E}">
        <p14:creationId xmlns:p14="http://schemas.microsoft.com/office/powerpoint/2010/main" val="3317089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how the performance changes when multiple chips are introduced. In this case we test against large versions of the Dual Streaming and </a:t>
            </a:r>
            <a:r>
              <a:rPr lang="en-US" dirty="0" err="1"/>
              <a:t>STRaTA</a:t>
            </a:r>
            <a:r>
              <a:rPr lang="en-US" dirty="0"/>
              <a:t> architectures for ray tracing acceleration.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all cases, we kept the scaling of the architectures as fair as possible while maintaining the unique strengths of each one. For more details on the exact configurations please refer to the paper</a:t>
            </a:r>
          </a:p>
          <a:p>
            <a:endParaRPr lang="en-US" dirty="0"/>
          </a:p>
          <a:p>
            <a:r>
              <a:rPr lang="en-US" dirty="0"/>
              <a:t>#10 min mark!!!</a:t>
            </a:r>
          </a:p>
        </p:txBody>
      </p:sp>
      <p:sp>
        <p:nvSpPr>
          <p:cNvPr id="4" name="Slide Number Placeholder 3"/>
          <p:cNvSpPr>
            <a:spLocks noGrp="1"/>
          </p:cNvSpPr>
          <p:nvPr>
            <p:ph type="sldNum" sz="quarter" idx="5"/>
          </p:nvPr>
        </p:nvSpPr>
        <p:spPr/>
        <p:txBody>
          <a:bodyPr/>
          <a:lstStyle/>
          <a:p>
            <a:fld id="{C19BE52D-AD28-4CBC-80FB-B58DF00E3AAF}" type="slidenum">
              <a:rPr lang="en-US" smtClean="0"/>
              <a:t>30</a:t>
            </a:fld>
            <a:endParaRPr lang="en-US"/>
          </a:p>
        </p:txBody>
      </p:sp>
    </p:spTree>
    <p:extLst>
      <p:ext uri="{BB962C8B-B14F-4D97-AF65-F5344CB8AC3E}">
        <p14:creationId xmlns:p14="http://schemas.microsoft.com/office/powerpoint/2010/main" val="1799971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STRaTA</a:t>
            </a:r>
            <a:r>
              <a:rPr lang="en-US" dirty="0"/>
              <a:t> is a dedicated architecture previously developed to reduce energy and bandwidth requirements for ray tracing.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utilized a form of on chip ray storage with a compressed traversal stack. Its reconfigurable intersection pipelines allowed the system to switch efficiently between box and triangle intersections based on the </a:t>
            </a:r>
            <a:r>
              <a:rPr lang="en-US" dirty="0" err="1"/>
              <a:t>bvh</a:t>
            </a:r>
            <a:r>
              <a:rPr lang="en-US" dirty="0"/>
              <a:t> node type.</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31</a:t>
            </a:fld>
            <a:endParaRPr lang="en-US"/>
          </a:p>
        </p:txBody>
      </p:sp>
    </p:spTree>
    <p:extLst>
      <p:ext uri="{BB962C8B-B14F-4D97-AF65-F5344CB8AC3E}">
        <p14:creationId xmlns:p14="http://schemas.microsoft.com/office/powerpoint/2010/main" val="1457319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frame render time decreases for </a:t>
            </a:r>
            <a:r>
              <a:rPr lang="en-US" dirty="0" err="1"/>
              <a:t>STRaTA</a:t>
            </a:r>
            <a:r>
              <a:rPr lang="en-US" dirty="0"/>
              <a:t>  up until a 2 thousand thread configuration. Afterwards, render times increase dramatically, due to the constant requests for data to memory. </a:t>
            </a:r>
          </a:p>
          <a:p>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32</a:t>
            </a:fld>
            <a:endParaRPr lang="en-US"/>
          </a:p>
        </p:txBody>
      </p:sp>
    </p:spTree>
    <p:extLst>
      <p:ext uri="{BB962C8B-B14F-4D97-AF65-F5344CB8AC3E}">
        <p14:creationId xmlns:p14="http://schemas.microsoft.com/office/powerpoint/2010/main" val="3439213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dual streaming method fares better overall. With render times, </a:t>
            </a:r>
            <a:r>
              <a:rPr lang="en-US" dirty="0" err="1"/>
              <a:t>overlayed</a:t>
            </a:r>
            <a:r>
              <a:rPr lang="en-US" dirty="0"/>
              <a:t> in the dashed lines, consistently dropping throughout all configurations.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33</a:t>
            </a:fld>
            <a:endParaRPr lang="en-US"/>
          </a:p>
        </p:txBody>
      </p:sp>
    </p:spTree>
    <p:extLst>
      <p:ext uri="{BB962C8B-B14F-4D97-AF65-F5344CB8AC3E}">
        <p14:creationId xmlns:p14="http://schemas.microsoft.com/office/powerpoint/2010/main" val="3309019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this case, the x axis shows architecture sizes in number of chips for our method and number of threads for the large chips of previous approaches. The solid line represents the </a:t>
            </a:r>
            <a:r>
              <a:rPr lang="en-US" dirty="0" err="1"/>
              <a:t>pefromance</a:t>
            </a:r>
            <a:r>
              <a:rPr lang="en-US" dirty="0"/>
              <a:t> of our proposed method.</a:t>
            </a:r>
          </a:p>
          <a:p>
            <a:endParaRPr lang="en-US" dirty="0"/>
          </a:p>
          <a:p>
            <a:r>
              <a:rPr lang="en-US" dirty="0"/>
              <a:t>When compared to our architecture, Mach-RT times are initially similar to the dual streaming chip. However, renders times improve at a higher rate the more chips are added, up to the examined 8.</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34</a:t>
            </a:fld>
            <a:endParaRPr lang="en-US"/>
          </a:p>
        </p:txBody>
      </p:sp>
    </p:spTree>
    <p:extLst>
      <p:ext uri="{BB962C8B-B14F-4D97-AF65-F5344CB8AC3E}">
        <p14:creationId xmlns:p14="http://schemas.microsoft.com/office/powerpoint/2010/main" val="2875224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Unsurprisingly, our architecture maintains a lower and more or less constant profile to the other architectures.</a:t>
            </a:r>
          </a:p>
          <a:p>
            <a:endParaRPr lang="en-US" dirty="0"/>
          </a:p>
          <a:p>
            <a:r>
              <a:rPr lang="en-US" dirty="0"/>
              <a:t>These include contributions from the off chip L3 cache that is designed to serve overlapping scene requests from the multiple chips, thus reducing the overall pressure on DRAM. The on chip buffers certainly also contribute to the total but not enough to outweigh the benefits from contacting main memory. </a:t>
            </a:r>
          </a:p>
          <a:p>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35</a:t>
            </a:fld>
            <a:endParaRPr lang="en-US"/>
          </a:p>
        </p:txBody>
      </p:sp>
    </p:spTree>
    <p:extLst>
      <p:ext uri="{BB962C8B-B14F-4D97-AF65-F5344CB8AC3E}">
        <p14:creationId xmlns:p14="http://schemas.microsoft.com/office/powerpoint/2010/main" val="76388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examine further the memory behavior, we look at the number of cache lines transferred from DRAM at 8 chips (or 4thousand thread equivalent) for all scenes.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previously developed methods need to request both scene and ray data continuously with the original Dual Streaming being generally more efficient than </a:t>
            </a:r>
            <a:r>
              <a:rPr lang="en-US" dirty="0" err="1"/>
              <a:t>STRaTA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irregularity in data transfers in the Dragon Box scene. Though it is small with respect to triangle count, it is completely enclosed so no rays escape and are traced to the full path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36</a:t>
            </a:fld>
            <a:endParaRPr lang="en-US"/>
          </a:p>
        </p:txBody>
      </p:sp>
    </p:spTree>
    <p:extLst>
      <p:ext uri="{BB962C8B-B14F-4D97-AF65-F5344CB8AC3E}">
        <p14:creationId xmlns:p14="http://schemas.microsoft.com/office/powerpoint/2010/main" val="3290512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to our method, as you can see, Mach RT transfers orders of magnitude less data than the other approaches since it only needs to fetch scene segments once per chip in order to trace each </a:t>
            </a:r>
            <a:r>
              <a:rPr lang="en-US" dirty="0" err="1"/>
              <a:t>wavefront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37</a:t>
            </a:fld>
            <a:endParaRPr lang="en-US"/>
          </a:p>
        </p:txBody>
      </p:sp>
    </p:spTree>
    <p:extLst>
      <p:ext uri="{BB962C8B-B14F-4D97-AF65-F5344CB8AC3E}">
        <p14:creationId xmlns:p14="http://schemas.microsoft.com/office/powerpoint/2010/main" val="3324756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ground our results to a real-world scenario and so also compared to the newly released NVIDIA Turing architecture that supports hardware ray tracing with a path tracer implemented with the DXR API.</a:t>
            </a:r>
          </a:p>
          <a:p>
            <a:endParaRPr lang="en-US" dirty="0"/>
          </a:p>
          <a:p>
            <a:r>
              <a:rPr lang="en-US" dirty="0"/>
              <a:t>For this comparison we scaled our architecture to 6 chips for a total of 3 thousand threads, running at 1.8GHz frequency to match the commercial hardware.</a:t>
            </a:r>
          </a:p>
          <a:p>
            <a:endParaRPr lang="en-US" dirty="0"/>
          </a:p>
          <a:p>
            <a:r>
              <a:rPr lang="en-US" dirty="0"/>
              <a:t>In this case, lower on the graph means better render time. For all tested scenes our architecture outperformed the tested RTX2080</a:t>
            </a:r>
          </a:p>
        </p:txBody>
      </p:sp>
      <p:sp>
        <p:nvSpPr>
          <p:cNvPr id="4" name="Slide Number Placeholder 3"/>
          <p:cNvSpPr>
            <a:spLocks noGrp="1"/>
          </p:cNvSpPr>
          <p:nvPr>
            <p:ph type="sldNum" sz="quarter" idx="5"/>
          </p:nvPr>
        </p:nvSpPr>
        <p:spPr/>
        <p:txBody>
          <a:bodyPr/>
          <a:lstStyle/>
          <a:p>
            <a:fld id="{C19BE52D-AD28-4CBC-80FB-B58DF00E3AAF}" type="slidenum">
              <a:rPr lang="en-US" smtClean="0"/>
              <a:t>38</a:t>
            </a:fld>
            <a:endParaRPr lang="en-US"/>
          </a:p>
        </p:txBody>
      </p:sp>
    </p:spTree>
    <p:extLst>
      <p:ext uri="{BB962C8B-B14F-4D97-AF65-F5344CB8AC3E}">
        <p14:creationId xmlns:p14="http://schemas.microsoft.com/office/powerpoint/2010/main" val="2865949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the limits of how many chips we can connect together we also investigated the effect of connecting 16 chips to a board.</a:t>
            </a:r>
          </a:p>
          <a:p>
            <a:endParaRPr lang="en-US" dirty="0"/>
          </a:p>
          <a:p>
            <a:r>
              <a:rPr lang="en-US" dirty="0"/>
              <a:t>While we still observe performance increases, the gains are reduced with respect to how many processors are added especially for the larger more complex scenes. </a:t>
            </a:r>
          </a:p>
          <a:p>
            <a:endParaRPr lang="en-US" dirty="0"/>
          </a:p>
          <a:p>
            <a:r>
              <a:rPr lang="en-US" dirty="0"/>
              <a:t>This slow down is attributed to the fact that at larger chips counts there are fewer rays per chip at our current resolution, leading to work starvation. </a:t>
            </a:r>
          </a:p>
          <a:p>
            <a:endParaRPr lang="en-US" dirty="0"/>
          </a:p>
          <a:p>
            <a:r>
              <a:rPr lang="en-US" dirty="0"/>
              <a:t>Additionally, at the current set up, the impact of fetching each scene segment becomes more significant per ray as there are fewer of them present to amortize the cost of scene data transfer.</a:t>
            </a:r>
          </a:p>
        </p:txBody>
      </p:sp>
      <p:sp>
        <p:nvSpPr>
          <p:cNvPr id="4" name="Slide Number Placeholder 3"/>
          <p:cNvSpPr>
            <a:spLocks noGrp="1"/>
          </p:cNvSpPr>
          <p:nvPr>
            <p:ph type="sldNum" sz="quarter" idx="5"/>
          </p:nvPr>
        </p:nvSpPr>
        <p:spPr/>
        <p:txBody>
          <a:bodyPr/>
          <a:lstStyle/>
          <a:p>
            <a:fld id="{C19BE52D-AD28-4CBC-80FB-B58DF00E3AAF}" type="slidenum">
              <a:rPr lang="en-US" smtClean="0"/>
              <a:t>39</a:t>
            </a:fld>
            <a:endParaRPr lang="en-US"/>
          </a:p>
        </p:txBody>
      </p:sp>
    </p:spTree>
    <p:extLst>
      <p:ext uri="{BB962C8B-B14F-4D97-AF65-F5344CB8AC3E}">
        <p14:creationId xmlns:p14="http://schemas.microsoft.com/office/powerpoint/2010/main" val="43059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the memory behavior and increase performance, previous work has focused on</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4</a:t>
            </a:fld>
            <a:endParaRPr lang="en-US"/>
          </a:p>
        </p:txBody>
      </p:sp>
    </p:spTree>
    <p:extLst>
      <p:ext uri="{BB962C8B-B14F-4D97-AF65-F5344CB8AC3E}">
        <p14:creationId xmlns:p14="http://schemas.microsoft.com/office/powerpoint/2010/main" val="2979915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have proposed a new multiple chip architecture that allows us to stream scene data once per chip and keep memory accesses to a minimum by eliminating ray traffic to DRAM through the utilization of on chip buffers. </a:t>
            </a:r>
          </a:p>
          <a:p>
            <a:endParaRPr lang="en-US" dirty="0"/>
          </a:p>
          <a:p>
            <a:r>
              <a:rPr lang="en-US" dirty="0"/>
              <a:t>While this work makes heavy use of large on chip memories, it provides an imaginative solution to eliminating large ray streams until memory technology improves.</a:t>
            </a:r>
          </a:p>
          <a:p>
            <a:endParaRPr lang="en-US" dirty="0"/>
          </a:p>
          <a:p>
            <a:endParaRPr lang="en-US" dirty="0"/>
          </a:p>
          <a:p>
            <a:r>
              <a:rPr lang="en-US" dirty="0"/>
              <a:t>#15 mins!</a:t>
            </a:r>
          </a:p>
        </p:txBody>
      </p:sp>
      <p:sp>
        <p:nvSpPr>
          <p:cNvPr id="4" name="Slide Number Placeholder 3"/>
          <p:cNvSpPr>
            <a:spLocks noGrp="1"/>
          </p:cNvSpPr>
          <p:nvPr>
            <p:ph type="sldNum" sz="quarter" idx="5"/>
          </p:nvPr>
        </p:nvSpPr>
        <p:spPr/>
        <p:txBody>
          <a:bodyPr/>
          <a:lstStyle/>
          <a:p>
            <a:fld id="{C19BE52D-AD28-4CBC-80FB-B58DF00E3AAF}" type="slidenum">
              <a:rPr lang="en-US" smtClean="0"/>
              <a:t>40</a:t>
            </a:fld>
            <a:endParaRPr lang="en-US"/>
          </a:p>
        </p:txBody>
      </p:sp>
    </p:spTree>
    <p:extLst>
      <p:ext uri="{BB962C8B-B14F-4D97-AF65-F5344CB8AC3E}">
        <p14:creationId xmlns:p14="http://schemas.microsoft.com/office/powerpoint/2010/main" val="264688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I will now take questions</a:t>
            </a:r>
          </a:p>
        </p:txBody>
      </p:sp>
      <p:sp>
        <p:nvSpPr>
          <p:cNvPr id="4" name="Slide Number Placeholder 3"/>
          <p:cNvSpPr>
            <a:spLocks noGrp="1"/>
          </p:cNvSpPr>
          <p:nvPr>
            <p:ph type="sldNum" sz="quarter" idx="5"/>
          </p:nvPr>
        </p:nvSpPr>
        <p:spPr/>
        <p:txBody>
          <a:bodyPr/>
          <a:lstStyle/>
          <a:p>
            <a:fld id="{C19BE52D-AD28-4CBC-80FB-B58DF00E3AAF}" type="slidenum">
              <a:rPr lang="en-US" smtClean="0"/>
              <a:t>41</a:t>
            </a:fld>
            <a:endParaRPr lang="en-US"/>
          </a:p>
        </p:txBody>
      </p:sp>
    </p:spTree>
    <p:extLst>
      <p:ext uri="{BB962C8B-B14F-4D97-AF65-F5344CB8AC3E}">
        <p14:creationId xmlns:p14="http://schemas.microsoft.com/office/powerpoint/2010/main" val="2481174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connecting multiple chips to a single DRAM opens up possibilities for some interesting future directions.</a:t>
            </a:r>
          </a:p>
          <a:p>
            <a:endParaRPr lang="en-US" dirty="0"/>
          </a:p>
          <a:p>
            <a:r>
              <a:rPr lang="en-US" dirty="0"/>
              <a:t>Those include examining chip layouts other than the linear-all-connected-to-dram, such as a more hierarchical tree approach.</a:t>
            </a:r>
          </a:p>
          <a:p>
            <a:r>
              <a:rPr lang="en-US" dirty="0"/>
              <a:t>We have used a simple SRAM L3 to connect all chips to a DRAM, but bringing the memory modules closer to the processors by using more experimental memory systems can impact </a:t>
            </a:r>
            <a:r>
              <a:rPr lang="en-US" dirty="0" err="1"/>
              <a:t>performace</a:t>
            </a:r>
            <a:r>
              <a:rPr lang="en-US" dirty="0"/>
              <a:t>. </a:t>
            </a:r>
          </a:p>
          <a:p>
            <a:r>
              <a:rPr lang="en-US" dirty="0"/>
              <a:t>Despite the fact that we are using scene data very efficiently, memory bandwidth can still be a concern, so integrating a scene and possibly ray compression scheme would further decrease overall memory traffic to all chips.</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42</a:t>
            </a:fld>
            <a:endParaRPr lang="en-US"/>
          </a:p>
        </p:txBody>
      </p:sp>
    </p:spTree>
    <p:extLst>
      <p:ext uri="{BB962C8B-B14F-4D97-AF65-F5344CB8AC3E}">
        <p14:creationId xmlns:p14="http://schemas.microsoft.com/office/powerpoint/2010/main" val="2734869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examine further the memory behavior, we look at the number of cache lines transferred from DRAM at 8 chips (or 4thousand thread equivalent) for all scenes.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architecture only needs to fetch scene segments once per chip in order to trace each </a:t>
            </a:r>
            <a:r>
              <a:rPr lang="en-US" dirty="0" err="1"/>
              <a:t>wavefront</a:t>
            </a:r>
            <a:r>
              <a:rPr lang="en-US" dirty="0"/>
              <a:t> so respective data transfers are minimal.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outlier being San Miguel which is a scene with lots of intricate geometry, although the amount of data transfers is still moderate.</a:t>
            </a:r>
          </a:p>
          <a:p>
            <a:endParaRPr lang="en-US" dirty="0"/>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44</a:t>
            </a:fld>
            <a:endParaRPr lang="en-US"/>
          </a:p>
        </p:txBody>
      </p:sp>
    </p:spTree>
    <p:extLst>
      <p:ext uri="{BB962C8B-B14F-4D97-AF65-F5344CB8AC3E}">
        <p14:creationId xmlns:p14="http://schemas.microsoft.com/office/powerpoint/2010/main" val="357609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Coalescing memory accesses for scene data</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5</a:t>
            </a:fld>
            <a:endParaRPr lang="en-US"/>
          </a:p>
        </p:txBody>
      </p:sp>
    </p:spTree>
    <p:extLst>
      <p:ext uri="{BB962C8B-B14F-4D97-AF65-F5344CB8AC3E}">
        <p14:creationId xmlns:p14="http://schemas.microsoft.com/office/powerpoint/2010/main" val="357415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 batching and ray packets during scheduling</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6</a:t>
            </a:fld>
            <a:endParaRPr lang="en-US"/>
          </a:p>
        </p:txBody>
      </p:sp>
    </p:spTree>
    <p:extLst>
      <p:ext uri="{BB962C8B-B14F-4D97-AF65-F5344CB8AC3E}">
        <p14:creationId xmlns:p14="http://schemas.microsoft.com/office/powerpoint/2010/main" val="233885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Ordered ray generation and sorting</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7</a:t>
            </a:fld>
            <a:endParaRPr lang="en-US"/>
          </a:p>
        </p:txBody>
      </p:sp>
    </p:spTree>
    <p:extLst>
      <p:ext uri="{BB962C8B-B14F-4D97-AF65-F5344CB8AC3E}">
        <p14:creationId xmlns:p14="http://schemas.microsoft.com/office/powerpoint/2010/main" val="426387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manipulating the BVH structure</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8</a:t>
            </a:fld>
            <a:endParaRPr lang="en-US"/>
          </a:p>
        </p:txBody>
      </p:sp>
    </p:spTree>
    <p:extLst>
      <p:ext uri="{BB962C8B-B14F-4D97-AF65-F5344CB8AC3E}">
        <p14:creationId xmlns:p14="http://schemas.microsoft.com/office/powerpoint/2010/main" val="191501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many others, compression is highly successful in reducing the amount of data transported from DRAM. </a:t>
            </a:r>
          </a:p>
          <a:p>
            <a:endParaRPr lang="en-US" dirty="0"/>
          </a:p>
          <a:p>
            <a:r>
              <a:rPr lang="en-US" dirty="0"/>
              <a:t>However even with the most aggressive compression schemes scene and ray traffic can be overwhelming if data accesses are not handled efficiently</a:t>
            </a:r>
          </a:p>
          <a:p>
            <a:endParaRPr lang="en-US" dirty="0"/>
          </a:p>
        </p:txBody>
      </p:sp>
      <p:sp>
        <p:nvSpPr>
          <p:cNvPr id="4" name="Slide Number Placeholder 3"/>
          <p:cNvSpPr>
            <a:spLocks noGrp="1"/>
          </p:cNvSpPr>
          <p:nvPr>
            <p:ph type="sldNum" sz="quarter" idx="5"/>
          </p:nvPr>
        </p:nvSpPr>
        <p:spPr/>
        <p:txBody>
          <a:bodyPr/>
          <a:lstStyle/>
          <a:p>
            <a:fld id="{C19BE52D-AD28-4CBC-80FB-B58DF00E3AAF}" type="slidenum">
              <a:rPr lang="en-US" smtClean="0"/>
              <a:t>9</a:t>
            </a:fld>
            <a:endParaRPr lang="en-US"/>
          </a:p>
        </p:txBody>
      </p:sp>
    </p:spTree>
    <p:extLst>
      <p:ext uri="{BB962C8B-B14F-4D97-AF65-F5344CB8AC3E}">
        <p14:creationId xmlns:p14="http://schemas.microsoft.com/office/powerpoint/2010/main" val="2706428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A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3153"/>
            <a:ext cx="7772400" cy="1102519"/>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543300"/>
            <a:ext cx="6400800" cy="1143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1E6C41D-EA57-47EE-A124-3E42B53C408E}" type="datetime1">
              <a:rPr lang="en-US" smtClean="0"/>
              <a:t>7/7/2019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6ECAA-CB7C-4BF0-85CF-B73B30228A95}" type="slidenum">
              <a:rPr lang="en-US" smtClean="0"/>
              <a:t>‹#›</a:t>
            </a:fld>
            <a:endParaRPr lang="en-US"/>
          </a:p>
        </p:txBody>
      </p:sp>
      <p:pic>
        <p:nvPicPr>
          <p:cNvPr id="11" name="Picture 2" descr="C:\Users\cem\Desktop\utah_teapot_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3691" y="791550"/>
            <a:ext cx="2696625" cy="13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4A2060-DB04-4802-931B-1C5457F7685D}" type="datetime1">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94715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9C3BE-E0FA-4F49-95CD-A54BCBEA1D2C}" type="datetime1">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10571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218EE-3288-4C96-93B5-61A97C244E9E}" type="datetime1">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6160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5F88A-2060-408C-92EE-54A493822BC3}" type="datetime1">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5158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7" name="Rectangle 6"/>
          <p:cNvSpPr/>
          <p:nvPr/>
        </p:nvSpPr>
        <p:spPr>
          <a:xfrm>
            <a:off x="0" y="0"/>
            <a:ext cx="9144000" cy="38061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fld id="{7FFBA76B-F6D2-4FEC-8B5A-F385238FAC29}" type="datetime1">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
        <p:nvSpPr>
          <p:cNvPr id="3" name="Text Placeholder 2"/>
          <p:cNvSpPr>
            <a:spLocks noGrp="1"/>
          </p:cNvSpPr>
          <p:nvPr>
            <p:ph type="body" idx="1"/>
          </p:nvPr>
        </p:nvSpPr>
        <p:spPr>
          <a:xfrm>
            <a:off x="722313" y="3806190"/>
            <a:ext cx="7772400" cy="919401"/>
          </a:xfrm>
        </p:spPr>
        <p:txBody>
          <a:bodyPr anchor="t"/>
          <a:lstStyle>
            <a:lvl1pPr marL="0" indent="0">
              <a:buNone/>
              <a:defRPr sz="2000">
                <a:solidFill>
                  <a:srgbClr val="9A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722313" y="2434590"/>
            <a:ext cx="7772400" cy="1371600"/>
          </a:xfrm>
        </p:spPr>
        <p:txBody>
          <a:bodyPr anchor="b">
            <a:normAutofit/>
          </a:bodyPr>
          <a:lstStyle>
            <a:lvl1pPr algn="l">
              <a:defRPr sz="4400" b="0" cap="none">
                <a:solidFill>
                  <a:schemeClr val="bg1"/>
                </a:solidFill>
              </a:defRPr>
            </a:lvl1pPr>
          </a:lstStyle>
          <a:p>
            <a:r>
              <a:rPr lang="en-US" dirty="0"/>
              <a:t>Click To Edit Master Title Style</a:t>
            </a:r>
          </a:p>
        </p:txBody>
      </p:sp>
      <p:pic>
        <p:nvPicPr>
          <p:cNvPr id="11" name="Picture 2" descr="C:\Users\cem\Desktop\utah_teapot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198265"/>
            <a:ext cx="1029827" cy="50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tmplLst>
          <p:tmpl lvl="1">
            <p:tnLst>
              <p:par>
                <p:cTn presetID="22" presetClass="entr" presetSubtype="1"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Exit">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7" name="Rectangle 6"/>
          <p:cNvSpPr/>
          <p:nvPr/>
        </p:nvSpPr>
        <p:spPr>
          <a:xfrm>
            <a:off x="0" y="0"/>
            <a:ext cx="9144000" cy="38061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4" name="Date Placeholder 3"/>
          <p:cNvSpPr>
            <a:spLocks noGrp="1"/>
          </p:cNvSpPr>
          <p:nvPr>
            <p:ph type="dt" sz="half" idx="10"/>
          </p:nvPr>
        </p:nvSpPr>
        <p:spPr/>
        <p:txBody>
          <a:bodyPr/>
          <a:lstStyle/>
          <a:p>
            <a:fld id="{8691141D-0A3B-4531-A1D3-3EB48BFF0076}" type="datetime1">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ECAA-CB7C-4BF0-85CF-B73B30228A95}" type="slidenum">
              <a:rPr lang="en-US" smtClean="0"/>
              <a:t>‹#›</a:t>
            </a:fld>
            <a:endParaRPr lang="en-US"/>
          </a:p>
        </p:txBody>
      </p:sp>
      <p:sp>
        <p:nvSpPr>
          <p:cNvPr id="3" name="Text Placeholder 2"/>
          <p:cNvSpPr>
            <a:spLocks noGrp="1"/>
          </p:cNvSpPr>
          <p:nvPr>
            <p:ph type="body" idx="1"/>
          </p:nvPr>
        </p:nvSpPr>
        <p:spPr>
          <a:xfrm>
            <a:off x="722313" y="3806190"/>
            <a:ext cx="7772400" cy="919401"/>
          </a:xfrm>
        </p:spPr>
        <p:txBody>
          <a:bodyPr anchor="t"/>
          <a:lstStyle>
            <a:lvl1pPr marL="0" indent="0">
              <a:buNone/>
              <a:defRPr sz="2000">
                <a:solidFill>
                  <a:srgbClr val="9A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722313" y="2434590"/>
            <a:ext cx="7772400" cy="1371600"/>
          </a:xfrm>
        </p:spPr>
        <p:txBody>
          <a:bodyPr anchor="b">
            <a:normAutofit/>
          </a:bodyPr>
          <a:lstStyle>
            <a:lvl1pPr algn="l">
              <a:defRPr sz="4400" b="0" cap="none">
                <a:solidFill>
                  <a:schemeClr val="bg1"/>
                </a:solidFill>
              </a:defRPr>
            </a:lvl1pPr>
          </a:lstStyle>
          <a:p>
            <a:r>
              <a:rPr lang="en-US" dirty="0"/>
              <a:t>Click To Edit Master Title Style</a:t>
            </a:r>
          </a:p>
        </p:txBody>
      </p:sp>
      <p:pic>
        <p:nvPicPr>
          <p:cNvPr id="11" name="Picture 2" descr="C:\Users\cem\Desktop\utah_teapot_white.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198265"/>
            <a:ext cx="1029827" cy="50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096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accel="100000" fill="hold" grpId="0" nodeType="after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0-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1" accel="50000" decel="50000" fill="hold" grpId="1" nodeType="withEffect">
                                  <p:stCondLst>
                                    <p:cond delay="0"/>
                                  </p:stCondLst>
                                  <p:childTnLst>
                                    <p:anim calcmode="lin" valueType="num">
                                      <p:cBhvr additive="base">
                                        <p:cTn id="10" dur="1000"/>
                                        <p:tgtEl>
                                          <p:spTgt spid="7"/>
                                        </p:tgtEl>
                                        <p:attrNameLst>
                                          <p:attrName>ppt_x</p:attrName>
                                        </p:attrNameLst>
                                      </p:cBhvr>
                                      <p:tavLst>
                                        <p:tav tm="0">
                                          <p:val>
                                            <p:strVal val="ppt_x"/>
                                          </p:val>
                                        </p:tav>
                                        <p:tav tm="100000">
                                          <p:val>
                                            <p:strVal val="ppt_x"/>
                                          </p:val>
                                        </p:tav>
                                      </p:tavLst>
                                    </p:anim>
                                    <p:anim calcmode="lin" valueType="num">
                                      <p:cBhvr additive="base">
                                        <p:cTn id="11" dur="1000"/>
                                        <p:tgtEl>
                                          <p:spTgt spid="7"/>
                                        </p:tgtEl>
                                        <p:attrNameLst>
                                          <p:attrName>ppt_y</p:attrName>
                                        </p:attrNameLst>
                                      </p:cBhvr>
                                      <p:tavLst>
                                        <p:tav tm="0">
                                          <p:val>
                                            <p:strVal val="ppt_y"/>
                                          </p:val>
                                        </p:tav>
                                        <p:tav tm="100000">
                                          <p:val>
                                            <p:strVal val="0-ppt_h/2"/>
                                          </p:val>
                                        </p:tav>
                                      </p:tavLst>
                                    </p:anim>
                                    <p:set>
                                      <p:cBhvr>
                                        <p:cTn id="1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3" grpId="0" build="p">
        <p:tmplLst>
          <p:tmpl lvl="1">
            <p:tnLst>
              <p:par>
                <p:cTn presetID="2" presetClass="exit" presetSubtype="1" accel="100000" fill="hold" nodeType="afterEffect">
                  <p:stCondLst>
                    <p:cond delay="0"/>
                  </p:stCondLst>
                  <p:childTnLst>
                    <p:anim calcmode="lin" valueType="num">
                      <p:cBhvr additive="base">
                        <p:cTn dur="500"/>
                        <p:tgtEl>
                          <p:spTgt spid="3"/>
                        </p:tgtEl>
                        <p:attrNameLst>
                          <p:attrName>ppt_x</p:attrName>
                        </p:attrNameLst>
                      </p:cBhvr>
                      <p:tavLst>
                        <p:tav tm="0">
                          <p:val>
                            <p:strVal val="ppt_x"/>
                          </p:val>
                        </p:tav>
                        <p:tav tm="100000">
                          <p:val>
                            <p:strVal val="ppt_x"/>
                          </p:val>
                        </p:tav>
                      </p:tavLst>
                    </p:anim>
                    <p:anim calcmode="lin" valueType="num">
                      <p:cBhvr additive="base">
                        <p:cTn dur="500"/>
                        <p:tgtEl>
                          <p:spTgt spid="3"/>
                        </p:tgtEl>
                        <p:attrNameLst>
                          <p:attrName>ppt_y</p:attrName>
                        </p:attrNameLst>
                      </p:cBhvr>
                      <p:tavLst>
                        <p:tav tm="0">
                          <p:val>
                            <p:strVal val="ppt_y"/>
                          </p:val>
                        </p:tav>
                        <p:tav tm="100000">
                          <p:val>
                            <p:strVal val="0-ppt_h/2"/>
                          </p:val>
                        </p:tav>
                      </p:tavLst>
                    </p:anim>
                    <p:set>
                      <p:cBhvr>
                        <p:cTn dur="1" fill="hold">
                          <p:stCondLst>
                            <p:cond delay="499"/>
                          </p:stCondLst>
                        </p:cTn>
                        <p:tgtEl>
                          <p:spTgt spid="3"/>
                        </p:tgtEl>
                        <p:attrNameLst>
                          <p:attrName>style.visibility</p:attrName>
                        </p:attrNameLst>
                      </p:cBhvr>
                      <p:to>
                        <p:strVal val="hidden"/>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DAA4F0-C859-4777-BDE0-492322F1FCA3}" type="datetime1">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4509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299522-9293-46F9-8504-9280E61F9C59}" type="datetime1">
              <a:rPr lang="en-US" smtClean="0"/>
              <a:t>7/7/2019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32738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ABAEF9-5A4C-4A47-A5B6-E3BCEAE588CE}" type="datetime1">
              <a:rPr lang="en-US" smtClean="0"/>
              <a:t>7/7/2019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15268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32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9"/>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518297"/>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B9C8AE-E6B1-4A6E-B68C-0CE2E0668F1A}" type="datetime1">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ECAA-CB7C-4BF0-85CF-B73B30228A95}" type="slidenum">
              <a:rPr lang="en-US" smtClean="0"/>
              <a:t>‹#›</a:t>
            </a:fld>
            <a:endParaRPr lang="en-US"/>
          </a:p>
        </p:txBody>
      </p:sp>
    </p:spTree>
    <p:extLst>
      <p:ext uri="{BB962C8B-B14F-4D97-AF65-F5344CB8AC3E}">
        <p14:creationId xmlns:p14="http://schemas.microsoft.com/office/powerpoint/2010/main" val="13724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9144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itle Placeholder 1"/>
          <p:cNvSpPr>
            <a:spLocks noGrp="1"/>
          </p:cNvSpPr>
          <p:nvPr>
            <p:ph type="title"/>
          </p:nvPr>
        </p:nvSpPr>
        <p:spPr>
          <a:xfrm>
            <a:off x="457200" y="171451"/>
            <a:ext cx="7162800" cy="7426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a:defRPr sz="1300">
                <a:solidFill>
                  <a:schemeClr val="tx1">
                    <a:tint val="75000"/>
                  </a:schemeClr>
                </a:solidFill>
              </a:defRPr>
            </a:lvl1pPr>
          </a:lstStyle>
          <a:p>
            <a:fld id="{1F0730F3-81A8-40E0-A15B-0F10DA20C2D0}" type="datetime1">
              <a:rPr lang="en-US" smtClean="0"/>
              <a:t>7/7/2019</a:t>
            </a:fld>
            <a:endParaRPr lang="en-US"/>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40" tIns="45720" rIns="91440" bIns="45720" rtlCol="0" anchor="ctr"/>
          <a:lstStyle>
            <a:lvl1pPr algn="r">
              <a:defRPr sz="1300">
                <a:solidFill>
                  <a:schemeClr val="tx1">
                    <a:tint val="75000"/>
                  </a:schemeClr>
                </a:solidFill>
              </a:defRPr>
            </a:lvl1pPr>
          </a:lstStyle>
          <a:p>
            <a:fld id="{4866ECAA-CB7C-4BF0-85CF-B73B30228A95}" type="slidenum">
              <a:rPr lang="en-US" smtClean="0"/>
              <a:t>‹#›</a:t>
            </a:fld>
            <a:endParaRPr lang="en-US"/>
          </a:p>
        </p:txBody>
      </p:sp>
      <p:pic>
        <p:nvPicPr>
          <p:cNvPr id="7" name="Picture 2" descr="C:\Users\cem\Desktop\utah_teapot_white.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8600" y="198265"/>
            <a:ext cx="1029827" cy="50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9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ts val="4000"/>
        </a:lnSpc>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Mach-RT: A Many Chip Architecture for Ray Tracing</a:t>
            </a:r>
          </a:p>
        </p:txBody>
      </p:sp>
      <p:sp>
        <p:nvSpPr>
          <p:cNvPr id="3" name="Subtitle 2"/>
          <p:cNvSpPr>
            <a:spLocks noGrp="1"/>
          </p:cNvSpPr>
          <p:nvPr>
            <p:ph type="subTitle" idx="1"/>
          </p:nvPr>
        </p:nvSpPr>
        <p:spPr>
          <a:xfrm>
            <a:off x="685800" y="3562350"/>
            <a:ext cx="7772400" cy="1219200"/>
          </a:xfrm>
        </p:spPr>
        <p:txBody>
          <a:bodyPr>
            <a:normAutofit fontScale="77500" lnSpcReduction="20000"/>
          </a:bodyPr>
          <a:lstStyle/>
          <a:p>
            <a:pPr algn="l"/>
            <a:r>
              <a:rPr lang="en-US" sz="2800" dirty="0"/>
              <a:t>Elena </a:t>
            </a:r>
            <a:r>
              <a:rPr lang="en-US" sz="2800" dirty="0" err="1"/>
              <a:t>Vasiou</a:t>
            </a:r>
            <a:r>
              <a:rPr lang="en-US" sz="2800" dirty="0"/>
              <a:t>, Konstantin </a:t>
            </a:r>
            <a:r>
              <a:rPr lang="en-US" sz="2800" dirty="0" err="1"/>
              <a:t>Shkurko</a:t>
            </a:r>
            <a:r>
              <a:rPr lang="en-US" sz="2800" dirty="0"/>
              <a:t>, Erik Brunvand, </a:t>
            </a:r>
            <a:r>
              <a:rPr lang="en-US" sz="2800" dirty="0" err="1"/>
              <a:t>Cem</a:t>
            </a:r>
            <a:r>
              <a:rPr lang="en-US" sz="2800" dirty="0"/>
              <a:t> </a:t>
            </a:r>
            <a:r>
              <a:rPr lang="en-US" sz="2800" dirty="0" err="1"/>
              <a:t>Yuksel</a:t>
            </a:r>
            <a:endParaRPr lang="en-US" sz="2800" dirty="0"/>
          </a:p>
          <a:p>
            <a:pPr algn="l"/>
            <a:endParaRPr lang="en-US" sz="3100" dirty="0"/>
          </a:p>
          <a:p>
            <a:pPr algn="l"/>
            <a:r>
              <a:rPr lang="en-US" sz="2300" dirty="0"/>
              <a:t>University of Utah</a:t>
            </a:r>
          </a:p>
          <a:p>
            <a:endParaRPr lang="en-US" dirty="0"/>
          </a:p>
        </p:txBody>
      </p:sp>
    </p:spTree>
    <p:extLst>
      <p:ext uri="{BB962C8B-B14F-4D97-AF65-F5344CB8AC3E}">
        <p14:creationId xmlns:p14="http://schemas.microsoft.com/office/powerpoint/2010/main" val="322389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Dual Streaming</a:t>
            </a:r>
          </a:p>
        </p:txBody>
      </p:sp>
      <p:pic>
        <p:nvPicPr>
          <p:cNvPr id="4" name="Picture 3">
            <a:extLst>
              <a:ext uri="{FF2B5EF4-FFF2-40B4-BE49-F238E27FC236}">
                <a16:creationId xmlns:a16="http://schemas.microsoft.com/office/drawing/2014/main" id="{DEA57356-1238-42DF-A3DA-1137AE2C5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53" y="921307"/>
            <a:ext cx="6871447" cy="4147297"/>
          </a:xfrm>
          <a:prstGeom prst="rect">
            <a:avLst/>
          </a:prstGeom>
        </p:spPr>
      </p:pic>
    </p:spTree>
    <p:extLst>
      <p:ext uri="{BB962C8B-B14F-4D97-AF65-F5344CB8AC3E}">
        <p14:creationId xmlns:p14="http://schemas.microsoft.com/office/powerpoint/2010/main" val="785975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Traversal Order</a:t>
            </a:r>
          </a:p>
        </p:txBody>
      </p:sp>
      <p:pic>
        <p:nvPicPr>
          <p:cNvPr id="4" name="Picture 3">
            <a:extLst>
              <a:ext uri="{FF2B5EF4-FFF2-40B4-BE49-F238E27FC236}">
                <a16:creationId xmlns:a16="http://schemas.microsoft.com/office/drawing/2014/main" id="{C615FA1A-1D7E-418C-A0D0-906B4CF5C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7555"/>
            <a:ext cx="9047033" cy="1937595"/>
          </a:xfrm>
          <a:prstGeom prst="rect">
            <a:avLst/>
          </a:prstGeom>
        </p:spPr>
      </p:pic>
    </p:spTree>
    <p:extLst>
      <p:ext uri="{BB962C8B-B14F-4D97-AF65-F5344CB8AC3E}">
        <p14:creationId xmlns:p14="http://schemas.microsoft.com/office/powerpoint/2010/main" val="378545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Drawbacks</a:t>
            </a:r>
          </a:p>
        </p:txBody>
      </p:sp>
      <p:pic>
        <p:nvPicPr>
          <p:cNvPr id="4" name="Picture 3">
            <a:extLst>
              <a:ext uri="{FF2B5EF4-FFF2-40B4-BE49-F238E27FC236}">
                <a16:creationId xmlns:a16="http://schemas.microsoft.com/office/drawing/2014/main" id="{555AC197-42C6-4915-AD04-67AF4293A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0150"/>
            <a:ext cx="9047033" cy="1937595"/>
          </a:xfrm>
          <a:prstGeom prst="rect">
            <a:avLst/>
          </a:prstGeom>
        </p:spPr>
      </p:pic>
      <p:grpSp>
        <p:nvGrpSpPr>
          <p:cNvPr id="8" name="Group 7">
            <a:extLst>
              <a:ext uri="{FF2B5EF4-FFF2-40B4-BE49-F238E27FC236}">
                <a16:creationId xmlns:a16="http://schemas.microsoft.com/office/drawing/2014/main" id="{088C88F2-24B7-4FED-8750-EA483CC542E2}"/>
              </a:ext>
            </a:extLst>
          </p:cNvPr>
          <p:cNvGrpSpPr/>
          <p:nvPr/>
        </p:nvGrpSpPr>
        <p:grpSpPr>
          <a:xfrm>
            <a:off x="2438400" y="3391935"/>
            <a:ext cx="3850373" cy="1231106"/>
            <a:chOff x="2438400" y="3403461"/>
            <a:chExt cx="3850373" cy="1231106"/>
          </a:xfrm>
        </p:grpSpPr>
        <p:sp>
          <p:nvSpPr>
            <p:cNvPr id="5" name="TextBox 4">
              <a:extLst>
                <a:ext uri="{FF2B5EF4-FFF2-40B4-BE49-F238E27FC236}">
                  <a16:creationId xmlns:a16="http://schemas.microsoft.com/office/drawing/2014/main" id="{EE5CA262-284E-405E-9979-8B1FC04FF306}"/>
                </a:ext>
              </a:extLst>
            </p:cNvPr>
            <p:cNvSpPr txBox="1"/>
            <p:nvPr/>
          </p:nvSpPr>
          <p:spPr>
            <a:xfrm>
              <a:off x="2438400" y="3403461"/>
              <a:ext cx="3850373" cy="1231106"/>
            </a:xfrm>
            <a:prstGeom prst="rect">
              <a:avLst/>
            </a:prstGeom>
            <a:noFill/>
          </p:spPr>
          <p:txBody>
            <a:bodyPr wrap="square" rtlCol="0">
              <a:spAutoFit/>
            </a:bodyPr>
            <a:lstStyle/>
            <a:p>
              <a:pPr marL="508000" lvl="1" algn="ctr"/>
              <a:r>
                <a:rPr lang="en-US" sz="2800" dirty="0">
                  <a:solidFill>
                    <a:srgbClr val="FF0000"/>
                  </a:solidFill>
                </a:rPr>
                <a:t>Ray Duplication</a:t>
              </a:r>
            </a:p>
            <a:p>
              <a:pPr marL="508000" lvl="1" algn="ctr"/>
              <a:r>
                <a:rPr lang="en-US" sz="2800" dirty="0">
                  <a:solidFill>
                    <a:srgbClr val="62B01E"/>
                  </a:solidFill>
                </a:rPr>
                <a:t>   </a:t>
              </a:r>
              <a:r>
                <a:rPr lang="en-US" sz="2800" dirty="0">
                  <a:solidFill>
                    <a:srgbClr val="FF0000"/>
                  </a:solidFill>
                </a:rPr>
                <a:t>Early Termination</a:t>
              </a:r>
            </a:p>
            <a:p>
              <a:endParaRPr lang="en-US" dirty="0"/>
            </a:p>
          </p:txBody>
        </p:sp>
        <p:pic>
          <p:nvPicPr>
            <p:cNvPr id="6" name="Picture 5">
              <a:extLst>
                <a:ext uri="{FF2B5EF4-FFF2-40B4-BE49-F238E27FC236}">
                  <a16:creationId xmlns:a16="http://schemas.microsoft.com/office/drawing/2014/main" id="{831CB19D-44B9-4C98-802B-22E672DB47CD}"/>
                </a:ext>
              </a:extLst>
            </p:cNvPr>
            <p:cNvPicPr>
              <a:picLocks noChangeAspect="1"/>
            </p:cNvPicPr>
            <p:nvPr/>
          </p:nvPicPr>
          <p:blipFill>
            <a:blip r:embed="rId4"/>
            <a:stretch>
              <a:fillRect/>
            </a:stretch>
          </p:blipFill>
          <p:spPr>
            <a:xfrm>
              <a:off x="3048000" y="3501642"/>
              <a:ext cx="441708" cy="441708"/>
            </a:xfrm>
            <a:prstGeom prst="rect">
              <a:avLst/>
            </a:prstGeom>
          </p:spPr>
        </p:pic>
        <p:pic>
          <p:nvPicPr>
            <p:cNvPr id="7" name="Picture 6">
              <a:extLst>
                <a:ext uri="{FF2B5EF4-FFF2-40B4-BE49-F238E27FC236}">
                  <a16:creationId xmlns:a16="http://schemas.microsoft.com/office/drawing/2014/main" id="{5491F533-3DDD-4C13-BA4C-3143924A4EEA}"/>
                </a:ext>
              </a:extLst>
            </p:cNvPr>
            <p:cNvPicPr>
              <a:picLocks noChangeAspect="1"/>
            </p:cNvPicPr>
            <p:nvPr/>
          </p:nvPicPr>
          <p:blipFill>
            <a:blip r:embed="rId4"/>
            <a:stretch>
              <a:fillRect/>
            </a:stretch>
          </p:blipFill>
          <p:spPr>
            <a:xfrm>
              <a:off x="3041776" y="3943350"/>
              <a:ext cx="441708" cy="441708"/>
            </a:xfrm>
            <a:prstGeom prst="rect">
              <a:avLst/>
            </a:prstGeom>
          </p:spPr>
        </p:pic>
      </p:grpSp>
    </p:spTree>
    <p:extLst>
      <p:ext uri="{BB962C8B-B14F-4D97-AF65-F5344CB8AC3E}">
        <p14:creationId xmlns:p14="http://schemas.microsoft.com/office/powerpoint/2010/main" val="349900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Memory Traffic</a:t>
            </a:r>
          </a:p>
        </p:txBody>
      </p:sp>
      <p:pic>
        <p:nvPicPr>
          <p:cNvPr id="6" name="Picture 5">
            <a:extLst>
              <a:ext uri="{FF2B5EF4-FFF2-40B4-BE49-F238E27FC236}">
                <a16:creationId xmlns:a16="http://schemas.microsoft.com/office/drawing/2014/main" id="{67F7D485-00F2-48F0-99AD-4B9E40F3F473}"/>
              </a:ext>
            </a:extLst>
          </p:cNvPr>
          <p:cNvPicPr>
            <a:picLocks noChangeAspect="1"/>
          </p:cNvPicPr>
          <p:nvPr/>
        </p:nvPicPr>
        <p:blipFill>
          <a:blip r:embed="rId3"/>
          <a:stretch>
            <a:fillRect/>
          </a:stretch>
        </p:blipFill>
        <p:spPr>
          <a:xfrm>
            <a:off x="472068" y="1028699"/>
            <a:ext cx="7577193" cy="3943350"/>
          </a:xfrm>
          <a:prstGeom prst="rect">
            <a:avLst/>
          </a:prstGeom>
        </p:spPr>
      </p:pic>
      <p:sp>
        <p:nvSpPr>
          <p:cNvPr id="7" name="TextBox 6">
            <a:extLst>
              <a:ext uri="{FF2B5EF4-FFF2-40B4-BE49-F238E27FC236}">
                <a16:creationId xmlns:a16="http://schemas.microsoft.com/office/drawing/2014/main" id="{FFC3D11A-13C5-473D-9CE0-B5246613C90E}"/>
              </a:ext>
            </a:extLst>
          </p:cNvPr>
          <p:cNvSpPr txBox="1"/>
          <p:nvPr/>
        </p:nvSpPr>
        <p:spPr>
          <a:xfrm>
            <a:off x="1122617" y="4717313"/>
            <a:ext cx="2743200" cy="307777"/>
          </a:xfrm>
          <a:prstGeom prst="rect">
            <a:avLst/>
          </a:prstGeom>
          <a:noFill/>
        </p:spPr>
        <p:txBody>
          <a:bodyPr wrap="square" rtlCol="0">
            <a:spAutoFit/>
          </a:bodyPr>
          <a:lstStyle/>
          <a:p>
            <a:r>
              <a:rPr lang="en-US" sz="1400" dirty="0"/>
              <a:t>[</a:t>
            </a:r>
            <a:r>
              <a:rPr lang="en-US" sz="1400" dirty="0" err="1"/>
              <a:t>Shkurko</a:t>
            </a:r>
            <a:r>
              <a:rPr lang="en-US" sz="1400" dirty="0"/>
              <a:t> et. al. 2017]</a:t>
            </a:r>
          </a:p>
        </p:txBody>
      </p:sp>
    </p:spTree>
    <p:extLst>
      <p:ext uri="{BB962C8B-B14F-4D97-AF65-F5344CB8AC3E}">
        <p14:creationId xmlns:p14="http://schemas.microsoft.com/office/powerpoint/2010/main" val="193211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D218-47B4-496B-AE02-937E6EE7CDC5}"/>
              </a:ext>
            </a:extLst>
          </p:cNvPr>
          <p:cNvSpPr>
            <a:spLocks noGrp="1"/>
          </p:cNvSpPr>
          <p:nvPr>
            <p:ph type="title"/>
          </p:nvPr>
        </p:nvSpPr>
        <p:spPr/>
        <p:txBody>
          <a:bodyPr/>
          <a:lstStyle/>
          <a:p>
            <a:r>
              <a:rPr lang="en-US" dirty="0"/>
              <a:t>Single Large Chip</a:t>
            </a:r>
          </a:p>
        </p:txBody>
      </p:sp>
      <p:pic>
        <p:nvPicPr>
          <p:cNvPr id="25" name="Picture 24">
            <a:extLst>
              <a:ext uri="{FF2B5EF4-FFF2-40B4-BE49-F238E27FC236}">
                <a16:creationId xmlns:a16="http://schemas.microsoft.com/office/drawing/2014/main" id="{28F2052A-719C-4786-A717-7EDF8D013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52550"/>
            <a:ext cx="3257246" cy="3257246"/>
          </a:xfrm>
          <a:prstGeom prst="rect">
            <a:avLst/>
          </a:prstGeom>
        </p:spPr>
      </p:pic>
      <p:cxnSp>
        <p:nvCxnSpPr>
          <p:cNvPr id="8" name="Straight Connector 7">
            <a:extLst>
              <a:ext uri="{FF2B5EF4-FFF2-40B4-BE49-F238E27FC236}">
                <a16:creationId xmlns:a16="http://schemas.microsoft.com/office/drawing/2014/main" id="{A6BEC40A-6220-4603-B076-B2C22C6B78F9}"/>
              </a:ext>
            </a:extLst>
          </p:cNvPr>
          <p:cNvCxnSpPr>
            <a:cxnSpLocks/>
          </p:cNvCxnSpPr>
          <p:nvPr/>
        </p:nvCxnSpPr>
        <p:spPr>
          <a:xfrm>
            <a:off x="3124200" y="3303373"/>
            <a:ext cx="2133600" cy="792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961FCF-873C-447F-9268-C2422E30C34E}"/>
              </a:ext>
            </a:extLst>
          </p:cNvPr>
          <p:cNvCxnSpPr>
            <a:cxnSpLocks/>
          </p:cNvCxnSpPr>
          <p:nvPr/>
        </p:nvCxnSpPr>
        <p:spPr>
          <a:xfrm flipV="1">
            <a:off x="3124200" y="1733550"/>
            <a:ext cx="21336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23D8C90-EF55-480D-905D-4A520432E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978757"/>
            <a:ext cx="4019550" cy="4019550"/>
          </a:xfrm>
          <a:prstGeom prst="rect">
            <a:avLst/>
          </a:prstGeom>
        </p:spPr>
      </p:pic>
    </p:spTree>
    <p:extLst>
      <p:ext uri="{BB962C8B-B14F-4D97-AF65-F5344CB8AC3E}">
        <p14:creationId xmlns:p14="http://schemas.microsoft.com/office/powerpoint/2010/main" val="16753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Board of Chips</a:t>
            </a:r>
          </a:p>
        </p:txBody>
      </p:sp>
      <p:pic>
        <p:nvPicPr>
          <p:cNvPr id="7" name="Content Placeholder 6">
            <a:extLst>
              <a:ext uri="{FF2B5EF4-FFF2-40B4-BE49-F238E27FC236}">
                <a16:creationId xmlns:a16="http://schemas.microsoft.com/office/drawing/2014/main" id="{A72BF7D7-EC90-4568-AAD9-20434F8A94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276350"/>
            <a:ext cx="3352800" cy="3072170"/>
          </a:xfrm>
        </p:spPr>
      </p:pic>
      <p:pic>
        <p:nvPicPr>
          <p:cNvPr id="9" name="Picture 8">
            <a:extLst>
              <a:ext uri="{FF2B5EF4-FFF2-40B4-BE49-F238E27FC236}">
                <a16:creationId xmlns:a16="http://schemas.microsoft.com/office/drawing/2014/main" id="{C554F657-0B48-4991-BE79-6A88EDD4D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282870"/>
            <a:ext cx="3352800" cy="3072170"/>
          </a:xfrm>
          <a:prstGeom prst="rect">
            <a:avLst/>
          </a:prstGeom>
        </p:spPr>
      </p:pic>
    </p:spTree>
    <p:extLst>
      <p:ext uri="{BB962C8B-B14F-4D97-AF65-F5344CB8AC3E}">
        <p14:creationId xmlns:p14="http://schemas.microsoft.com/office/powerpoint/2010/main" val="1023206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Board of Chips</a:t>
            </a:r>
          </a:p>
        </p:txBody>
      </p:sp>
      <p:pic>
        <p:nvPicPr>
          <p:cNvPr id="7" name="Content Placeholder 6">
            <a:extLst>
              <a:ext uri="{FF2B5EF4-FFF2-40B4-BE49-F238E27FC236}">
                <a16:creationId xmlns:a16="http://schemas.microsoft.com/office/drawing/2014/main" id="{A72BF7D7-EC90-4568-AAD9-20434F8A94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276350"/>
            <a:ext cx="3352800" cy="3072170"/>
          </a:xfrm>
        </p:spPr>
      </p:pic>
    </p:spTree>
    <p:extLst>
      <p:ext uri="{BB962C8B-B14F-4D97-AF65-F5344CB8AC3E}">
        <p14:creationId xmlns:p14="http://schemas.microsoft.com/office/powerpoint/2010/main" val="52425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SPC</a:t>
            </a:r>
          </a:p>
        </p:txBody>
      </p:sp>
      <p:pic>
        <p:nvPicPr>
          <p:cNvPr id="5" name="Picture 4">
            <a:extLst>
              <a:ext uri="{FF2B5EF4-FFF2-40B4-BE49-F238E27FC236}">
                <a16:creationId xmlns:a16="http://schemas.microsoft.com/office/drawing/2014/main" id="{AA6E5FB8-158F-4498-88E1-0C4AFCCE6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428750"/>
            <a:ext cx="8886357" cy="3200400"/>
          </a:xfrm>
          <a:prstGeom prst="rect">
            <a:avLst/>
          </a:prstGeom>
        </p:spPr>
      </p:pic>
    </p:spTree>
    <p:extLst>
      <p:ext uri="{BB962C8B-B14F-4D97-AF65-F5344CB8AC3E}">
        <p14:creationId xmlns:p14="http://schemas.microsoft.com/office/powerpoint/2010/main" val="37824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Board Final</a:t>
            </a:r>
          </a:p>
        </p:txBody>
      </p:sp>
      <p:pic>
        <p:nvPicPr>
          <p:cNvPr id="4" name="Picture 3">
            <a:extLst>
              <a:ext uri="{FF2B5EF4-FFF2-40B4-BE49-F238E27FC236}">
                <a16:creationId xmlns:a16="http://schemas.microsoft.com/office/drawing/2014/main" id="{69DA6996-46F5-4DCC-9960-8834E5F87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960"/>
            <a:ext cx="9144000" cy="3293190"/>
          </a:xfrm>
          <a:prstGeom prst="rect">
            <a:avLst/>
          </a:prstGeom>
        </p:spPr>
      </p:pic>
    </p:spTree>
    <p:extLst>
      <p:ext uri="{BB962C8B-B14F-4D97-AF65-F5344CB8AC3E}">
        <p14:creationId xmlns:p14="http://schemas.microsoft.com/office/powerpoint/2010/main" val="2325830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Pixel Distribution</a:t>
            </a:r>
          </a:p>
        </p:txBody>
      </p:sp>
      <p:sp>
        <p:nvSpPr>
          <p:cNvPr id="3" name="Content Placeholder 2">
            <a:extLst>
              <a:ext uri="{FF2B5EF4-FFF2-40B4-BE49-F238E27FC236}">
                <a16:creationId xmlns:a16="http://schemas.microsoft.com/office/drawing/2014/main" id="{9E16EEC7-F90B-409E-B9B9-368141257B21}"/>
              </a:ext>
            </a:extLst>
          </p:cNvPr>
          <p:cNvSpPr>
            <a:spLocks noGrp="1"/>
          </p:cNvSpPr>
          <p:nvPr>
            <p:ph idx="1"/>
          </p:nvPr>
        </p:nvSpPr>
        <p:spPr>
          <a:xfrm>
            <a:off x="457200" y="1200151"/>
            <a:ext cx="8229600" cy="3394472"/>
          </a:xfrm>
        </p:spPr>
        <p:txBody>
          <a:bodyPr/>
          <a:lstStyle/>
          <a:p>
            <a:r>
              <a:rPr lang="en-US" dirty="0"/>
              <a:t>Interleaved pixel assignment</a:t>
            </a:r>
          </a:p>
        </p:txBody>
      </p:sp>
      <p:grpSp>
        <p:nvGrpSpPr>
          <p:cNvPr id="5" name="Group 4">
            <a:extLst>
              <a:ext uri="{FF2B5EF4-FFF2-40B4-BE49-F238E27FC236}">
                <a16:creationId xmlns:a16="http://schemas.microsoft.com/office/drawing/2014/main" id="{83EAC80F-28DD-447D-8072-7E759D1E2D69}"/>
              </a:ext>
            </a:extLst>
          </p:cNvPr>
          <p:cNvGrpSpPr/>
          <p:nvPr/>
        </p:nvGrpSpPr>
        <p:grpSpPr>
          <a:xfrm>
            <a:off x="914400" y="1870175"/>
            <a:ext cx="2743200" cy="2724448"/>
            <a:chOff x="914400" y="1870175"/>
            <a:chExt cx="2743200" cy="2724448"/>
          </a:xfrm>
        </p:grpSpPr>
        <p:sp>
          <p:nvSpPr>
            <p:cNvPr id="8" name="Rectangle 7">
              <a:extLst>
                <a:ext uri="{FF2B5EF4-FFF2-40B4-BE49-F238E27FC236}">
                  <a16:creationId xmlns:a16="http://schemas.microsoft.com/office/drawing/2014/main" id="{2C86FB4B-341E-4D4C-8F48-0732EE47B1B3}"/>
                </a:ext>
              </a:extLst>
            </p:cNvPr>
            <p:cNvSpPr/>
            <p:nvPr/>
          </p:nvSpPr>
          <p:spPr>
            <a:xfrm>
              <a:off x="914400" y="18701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9" name="Rectangle 8">
              <a:extLst>
                <a:ext uri="{FF2B5EF4-FFF2-40B4-BE49-F238E27FC236}">
                  <a16:creationId xmlns:a16="http://schemas.microsoft.com/office/drawing/2014/main" id="{12D2769E-2132-4BEF-9972-2A541FCEA099}"/>
                </a:ext>
              </a:extLst>
            </p:cNvPr>
            <p:cNvSpPr/>
            <p:nvPr/>
          </p:nvSpPr>
          <p:spPr>
            <a:xfrm>
              <a:off x="1371600" y="18701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 name="Rectangle 9">
              <a:extLst>
                <a:ext uri="{FF2B5EF4-FFF2-40B4-BE49-F238E27FC236}">
                  <a16:creationId xmlns:a16="http://schemas.microsoft.com/office/drawing/2014/main" id="{43A6A484-8AC8-4011-848A-B011CCAB8E37}"/>
                </a:ext>
              </a:extLst>
            </p:cNvPr>
            <p:cNvSpPr/>
            <p:nvPr/>
          </p:nvSpPr>
          <p:spPr>
            <a:xfrm>
              <a:off x="1828800" y="18701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 name="Rectangle 10">
              <a:extLst>
                <a:ext uri="{FF2B5EF4-FFF2-40B4-BE49-F238E27FC236}">
                  <a16:creationId xmlns:a16="http://schemas.microsoft.com/office/drawing/2014/main" id="{FEBBFBD0-6D28-4677-AB0C-74F3ECC39243}"/>
                </a:ext>
              </a:extLst>
            </p:cNvPr>
            <p:cNvSpPr/>
            <p:nvPr/>
          </p:nvSpPr>
          <p:spPr>
            <a:xfrm>
              <a:off x="2286000" y="18701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45E986C5-BDE0-42B1-9E22-7BDEEACDBD35}"/>
                </a:ext>
              </a:extLst>
            </p:cNvPr>
            <p:cNvSpPr/>
            <p:nvPr/>
          </p:nvSpPr>
          <p:spPr>
            <a:xfrm>
              <a:off x="2743200" y="18701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3" name="Rectangle 12">
              <a:extLst>
                <a:ext uri="{FF2B5EF4-FFF2-40B4-BE49-F238E27FC236}">
                  <a16:creationId xmlns:a16="http://schemas.microsoft.com/office/drawing/2014/main" id="{75000D93-6BE2-4667-96BF-F95341BD2879}"/>
                </a:ext>
              </a:extLst>
            </p:cNvPr>
            <p:cNvSpPr/>
            <p:nvPr/>
          </p:nvSpPr>
          <p:spPr>
            <a:xfrm>
              <a:off x="3200400" y="18701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4" name="Rectangle 13">
              <a:extLst>
                <a:ext uri="{FF2B5EF4-FFF2-40B4-BE49-F238E27FC236}">
                  <a16:creationId xmlns:a16="http://schemas.microsoft.com/office/drawing/2014/main" id="{14A4F077-3963-4027-BDF1-0EFAD70D322F}"/>
                </a:ext>
              </a:extLst>
            </p:cNvPr>
            <p:cNvSpPr/>
            <p:nvPr/>
          </p:nvSpPr>
          <p:spPr>
            <a:xfrm>
              <a:off x="914400" y="23273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5" name="Rectangle 14">
              <a:extLst>
                <a:ext uri="{FF2B5EF4-FFF2-40B4-BE49-F238E27FC236}">
                  <a16:creationId xmlns:a16="http://schemas.microsoft.com/office/drawing/2014/main" id="{407AF1C7-EF5D-4E79-B079-3CCF20127D50}"/>
                </a:ext>
              </a:extLst>
            </p:cNvPr>
            <p:cNvSpPr/>
            <p:nvPr/>
          </p:nvSpPr>
          <p:spPr>
            <a:xfrm>
              <a:off x="1371600" y="23273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 name="Rectangle 15">
              <a:extLst>
                <a:ext uri="{FF2B5EF4-FFF2-40B4-BE49-F238E27FC236}">
                  <a16:creationId xmlns:a16="http://schemas.microsoft.com/office/drawing/2014/main" id="{AE96B9BC-86C8-4574-9A13-D8076FBE97E3}"/>
                </a:ext>
              </a:extLst>
            </p:cNvPr>
            <p:cNvSpPr/>
            <p:nvPr/>
          </p:nvSpPr>
          <p:spPr>
            <a:xfrm>
              <a:off x="1828800" y="23273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BEDE9643-6243-4F18-BCED-3CAA67893B09}"/>
                </a:ext>
              </a:extLst>
            </p:cNvPr>
            <p:cNvSpPr/>
            <p:nvPr/>
          </p:nvSpPr>
          <p:spPr>
            <a:xfrm>
              <a:off x="2286000" y="23273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8" name="Rectangle 17">
              <a:extLst>
                <a:ext uri="{FF2B5EF4-FFF2-40B4-BE49-F238E27FC236}">
                  <a16:creationId xmlns:a16="http://schemas.microsoft.com/office/drawing/2014/main" id="{9CC6B3EC-215E-4D04-8AB8-8FD657D030DF}"/>
                </a:ext>
              </a:extLst>
            </p:cNvPr>
            <p:cNvSpPr/>
            <p:nvPr/>
          </p:nvSpPr>
          <p:spPr>
            <a:xfrm>
              <a:off x="2743200" y="23273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9A84F970-B28C-4444-8A13-170A4863A1C0}"/>
                </a:ext>
              </a:extLst>
            </p:cNvPr>
            <p:cNvSpPr/>
            <p:nvPr/>
          </p:nvSpPr>
          <p:spPr>
            <a:xfrm>
              <a:off x="3200400" y="23273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0" name="Rectangle 19">
              <a:extLst>
                <a:ext uri="{FF2B5EF4-FFF2-40B4-BE49-F238E27FC236}">
                  <a16:creationId xmlns:a16="http://schemas.microsoft.com/office/drawing/2014/main" id="{A6B93154-B902-40AF-9E04-07F3B60AD93C}"/>
                </a:ext>
              </a:extLst>
            </p:cNvPr>
            <p:cNvSpPr/>
            <p:nvPr/>
          </p:nvSpPr>
          <p:spPr>
            <a:xfrm>
              <a:off x="914400" y="27845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1" name="Rectangle 20">
              <a:extLst>
                <a:ext uri="{FF2B5EF4-FFF2-40B4-BE49-F238E27FC236}">
                  <a16:creationId xmlns:a16="http://schemas.microsoft.com/office/drawing/2014/main" id="{55BD2669-5157-4F0C-9A19-4B69959CBE0A}"/>
                </a:ext>
              </a:extLst>
            </p:cNvPr>
            <p:cNvSpPr/>
            <p:nvPr/>
          </p:nvSpPr>
          <p:spPr>
            <a:xfrm>
              <a:off x="1371600" y="27845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a:extLst>
                <a:ext uri="{FF2B5EF4-FFF2-40B4-BE49-F238E27FC236}">
                  <a16:creationId xmlns:a16="http://schemas.microsoft.com/office/drawing/2014/main" id="{74F0ACB3-7393-4D29-B06A-58ADDB45254F}"/>
                </a:ext>
              </a:extLst>
            </p:cNvPr>
            <p:cNvSpPr/>
            <p:nvPr/>
          </p:nvSpPr>
          <p:spPr>
            <a:xfrm>
              <a:off x="1828800" y="27845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3" name="Rectangle 22">
              <a:extLst>
                <a:ext uri="{FF2B5EF4-FFF2-40B4-BE49-F238E27FC236}">
                  <a16:creationId xmlns:a16="http://schemas.microsoft.com/office/drawing/2014/main" id="{2AD801AA-FD41-4048-BDA1-88CEE3F94594}"/>
                </a:ext>
              </a:extLst>
            </p:cNvPr>
            <p:cNvSpPr/>
            <p:nvPr/>
          </p:nvSpPr>
          <p:spPr>
            <a:xfrm>
              <a:off x="2286000" y="27845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4" name="Rectangle 23">
              <a:extLst>
                <a:ext uri="{FF2B5EF4-FFF2-40B4-BE49-F238E27FC236}">
                  <a16:creationId xmlns:a16="http://schemas.microsoft.com/office/drawing/2014/main" id="{B56EBBAB-7B8E-408E-B22D-AD3BD3F4989F}"/>
                </a:ext>
              </a:extLst>
            </p:cNvPr>
            <p:cNvSpPr/>
            <p:nvPr/>
          </p:nvSpPr>
          <p:spPr>
            <a:xfrm>
              <a:off x="2743200" y="27845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5" name="Rectangle 24">
              <a:extLst>
                <a:ext uri="{FF2B5EF4-FFF2-40B4-BE49-F238E27FC236}">
                  <a16:creationId xmlns:a16="http://schemas.microsoft.com/office/drawing/2014/main" id="{361E9C30-DC86-4B58-B81E-1B1DC632302C}"/>
                </a:ext>
              </a:extLst>
            </p:cNvPr>
            <p:cNvSpPr/>
            <p:nvPr/>
          </p:nvSpPr>
          <p:spPr>
            <a:xfrm>
              <a:off x="3200400" y="27845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6" name="Rectangle 25">
              <a:extLst>
                <a:ext uri="{FF2B5EF4-FFF2-40B4-BE49-F238E27FC236}">
                  <a16:creationId xmlns:a16="http://schemas.microsoft.com/office/drawing/2014/main" id="{D383008C-756A-4DDE-9410-04235D4D2A11}"/>
                </a:ext>
              </a:extLst>
            </p:cNvPr>
            <p:cNvSpPr/>
            <p:nvPr/>
          </p:nvSpPr>
          <p:spPr>
            <a:xfrm>
              <a:off x="914400" y="32417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7" name="Rectangle 26">
              <a:extLst>
                <a:ext uri="{FF2B5EF4-FFF2-40B4-BE49-F238E27FC236}">
                  <a16:creationId xmlns:a16="http://schemas.microsoft.com/office/drawing/2014/main" id="{E7EB58F0-CC08-4BF6-B22C-FFD10EA4B3A0}"/>
                </a:ext>
              </a:extLst>
            </p:cNvPr>
            <p:cNvSpPr/>
            <p:nvPr/>
          </p:nvSpPr>
          <p:spPr>
            <a:xfrm>
              <a:off x="1371600" y="32417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8" name="Rectangle 27">
              <a:extLst>
                <a:ext uri="{FF2B5EF4-FFF2-40B4-BE49-F238E27FC236}">
                  <a16:creationId xmlns:a16="http://schemas.microsoft.com/office/drawing/2014/main" id="{47AD1287-B6AD-47BD-8FBD-80E62523A707}"/>
                </a:ext>
              </a:extLst>
            </p:cNvPr>
            <p:cNvSpPr/>
            <p:nvPr/>
          </p:nvSpPr>
          <p:spPr>
            <a:xfrm>
              <a:off x="1828800" y="32417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9" name="Rectangle 28">
              <a:extLst>
                <a:ext uri="{FF2B5EF4-FFF2-40B4-BE49-F238E27FC236}">
                  <a16:creationId xmlns:a16="http://schemas.microsoft.com/office/drawing/2014/main" id="{7A091C80-10CD-4328-A81D-3F02EE30BD68}"/>
                </a:ext>
              </a:extLst>
            </p:cNvPr>
            <p:cNvSpPr/>
            <p:nvPr/>
          </p:nvSpPr>
          <p:spPr>
            <a:xfrm>
              <a:off x="2286000" y="32417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0" name="Rectangle 29">
              <a:extLst>
                <a:ext uri="{FF2B5EF4-FFF2-40B4-BE49-F238E27FC236}">
                  <a16:creationId xmlns:a16="http://schemas.microsoft.com/office/drawing/2014/main" id="{776F5FEA-21B6-4AAA-ACD6-5954A092585E}"/>
                </a:ext>
              </a:extLst>
            </p:cNvPr>
            <p:cNvSpPr/>
            <p:nvPr/>
          </p:nvSpPr>
          <p:spPr>
            <a:xfrm>
              <a:off x="2743200" y="32417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1" name="Rectangle 30">
              <a:extLst>
                <a:ext uri="{FF2B5EF4-FFF2-40B4-BE49-F238E27FC236}">
                  <a16:creationId xmlns:a16="http://schemas.microsoft.com/office/drawing/2014/main" id="{E3089E90-00EF-474C-870B-1EB8E036BF01}"/>
                </a:ext>
              </a:extLst>
            </p:cNvPr>
            <p:cNvSpPr/>
            <p:nvPr/>
          </p:nvSpPr>
          <p:spPr>
            <a:xfrm>
              <a:off x="3200400" y="32417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2" name="Rectangle 31">
              <a:extLst>
                <a:ext uri="{FF2B5EF4-FFF2-40B4-BE49-F238E27FC236}">
                  <a16:creationId xmlns:a16="http://schemas.microsoft.com/office/drawing/2014/main" id="{E98B0ADF-BB1F-4D35-94CE-9D86FABAE013}"/>
                </a:ext>
              </a:extLst>
            </p:cNvPr>
            <p:cNvSpPr/>
            <p:nvPr/>
          </p:nvSpPr>
          <p:spPr>
            <a:xfrm>
              <a:off x="914400" y="36802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3" name="Rectangle 32">
              <a:extLst>
                <a:ext uri="{FF2B5EF4-FFF2-40B4-BE49-F238E27FC236}">
                  <a16:creationId xmlns:a16="http://schemas.microsoft.com/office/drawing/2014/main" id="{D01CD8FB-71B4-4B09-8F81-76F27D43CE31}"/>
                </a:ext>
              </a:extLst>
            </p:cNvPr>
            <p:cNvSpPr/>
            <p:nvPr/>
          </p:nvSpPr>
          <p:spPr>
            <a:xfrm>
              <a:off x="1371600" y="36802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4" name="Rectangle 33">
              <a:extLst>
                <a:ext uri="{FF2B5EF4-FFF2-40B4-BE49-F238E27FC236}">
                  <a16:creationId xmlns:a16="http://schemas.microsoft.com/office/drawing/2014/main" id="{DCFCCCF2-5B51-4C7E-A4B9-62912FD91EA7}"/>
                </a:ext>
              </a:extLst>
            </p:cNvPr>
            <p:cNvSpPr/>
            <p:nvPr/>
          </p:nvSpPr>
          <p:spPr>
            <a:xfrm>
              <a:off x="1828800" y="36802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5" name="Rectangle 34">
              <a:extLst>
                <a:ext uri="{FF2B5EF4-FFF2-40B4-BE49-F238E27FC236}">
                  <a16:creationId xmlns:a16="http://schemas.microsoft.com/office/drawing/2014/main" id="{D2D9E44D-1092-4EB8-B33A-94F62C5EB259}"/>
                </a:ext>
              </a:extLst>
            </p:cNvPr>
            <p:cNvSpPr/>
            <p:nvPr/>
          </p:nvSpPr>
          <p:spPr>
            <a:xfrm>
              <a:off x="2286000" y="36802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6" name="Rectangle 35">
              <a:extLst>
                <a:ext uri="{FF2B5EF4-FFF2-40B4-BE49-F238E27FC236}">
                  <a16:creationId xmlns:a16="http://schemas.microsoft.com/office/drawing/2014/main" id="{9EB7A971-1D89-412F-B8A6-B176B5084960}"/>
                </a:ext>
              </a:extLst>
            </p:cNvPr>
            <p:cNvSpPr/>
            <p:nvPr/>
          </p:nvSpPr>
          <p:spPr>
            <a:xfrm>
              <a:off x="2743200" y="36802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7" name="Rectangle 36">
              <a:extLst>
                <a:ext uri="{FF2B5EF4-FFF2-40B4-BE49-F238E27FC236}">
                  <a16:creationId xmlns:a16="http://schemas.microsoft.com/office/drawing/2014/main" id="{1DFAC18D-30ED-4CBB-8025-6B06105DF8DD}"/>
                </a:ext>
              </a:extLst>
            </p:cNvPr>
            <p:cNvSpPr/>
            <p:nvPr/>
          </p:nvSpPr>
          <p:spPr>
            <a:xfrm>
              <a:off x="3200400" y="36802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8" name="Rectangle 37">
              <a:extLst>
                <a:ext uri="{FF2B5EF4-FFF2-40B4-BE49-F238E27FC236}">
                  <a16:creationId xmlns:a16="http://schemas.microsoft.com/office/drawing/2014/main" id="{3AF6788C-4C08-467C-AE38-CFEF71B5B762}"/>
                </a:ext>
              </a:extLst>
            </p:cNvPr>
            <p:cNvSpPr/>
            <p:nvPr/>
          </p:nvSpPr>
          <p:spPr>
            <a:xfrm>
              <a:off x="914400" y="41374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9" name="Rectangle 38">
              <a:extLst>
                <a:ext uri="{FF2B5EF4-FFF2-40B4-BE49-F238E27FC236}">
                  <a16:creationId xmlns:a16="http://schemas.microsoft.com/office/drawing/2014/main" id="{A2064863-35E9-4C90-BFA9-190A0D13CF4E}"/>
                </a:ext>
              </a:extLst>
            </p:cNvPr>
            <p:cNvSpPr/>
            <p:nvPr/>
          </p:nvSpPr>
          <p:spPr>
            <a:xfrm>
              <a:off x="1371600" y="41374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Rectangle 39">
              <a:extLst>
                <a:ext uri="{FF2B5EF4-FFF2-40B4-BE49-F238E27FC236}">
                  <a16:creationId xmlns:a16="http://schemas.microsoft.com/office/drawing/2014/main" id="{33D43E47-45A6-4F28-90B2-B52236FF106E}"/>
                </a:ext>
              </a:extLst>
            </p:cNvPr>
            <p:cNvSpPr/>
            <p:nvPr/>
          </p:nvSpPr>
          <p:spPr>
            <a:xfrm>
              <a:off x="1828800" y="41374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Rectangle 40">
              <a:extLst>
                <a:ext uri="{FF2B5EF4-FFF2-40B4-BE49-F238E27FC236}">
                  <a16:creationId xmlns:a16="http://schemas.microsoft.com/office/drawing/2014/main" id="{F432F471-26A1-4CA7-8369-560F440D16BE}"/>
                </a:ext>
              </a:extLst>
            </p:cNvPr>
            <p:cNvSpPr/>
            <p:nvPr/>
          </p:nvSpPr>
          <p:spPr>
            <a:xfrm>
              <a:off x="2286000" y="41374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2" name="Rectangle 41">
              <a:extLst>
                <a:ext uri="{FF2B5EF4-FFF2-40B4-BE49-F238E27FC236}">
                  <a16:creationId xmlns:a16="http://schemas.microsoft.com/office/drawing/2014/main" id="{26E36236-EF87-44B0-B0D7-5BFBA4B163A2}"/>
                </a:ext>
              </a:extLst>
            </p:cNvPr>
            <p:cNvSpPr/>
            <p:nvPr/>
          </p:nvSpPr>
          <p:spPr>
            <a:xfrm>
              <a:off x="2743200" y="41374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3" name="Rectangle 42">
              <a:extLst>
                <a:ext uri="{FF2B5EF4-FFF2-40B4-BE49-F238E27FC236}">
                  <a16:creationId xmlns:a16="http://schemas.microsoft.com/office/drawing/2014/main" id="{19AA76C6-526A-48FE-B677-D78DDD7A6C6C}"/>
                </a:ext>
              </a:extLst>
            </p:cNvPr>
            <p:cNvSpPr/>
            <p:nvPr/>
          </p:nvSpPr>
          <p:spPr>
            <a:xfrm>
              <a:off x="3200400" y="41374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Tree>
    <p:extLst>
      <p:ext uri="{BB962C8B-B14F-4D97-AF65-F5344CB8AC3E}">
        <p14:creationId xmlns:p14="http://schemas.microsoft.com/office/powerpoint/2010/main" val="1006269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Chips! Handle it!</a:t>
            </a:r>
          </a:p>
        </p:txBody>
      </p:sp>
      <p:sp>
        <p:nvSpPr>
          <p:cNvPr id="3" name="Content Placeholder 2"/>
          <p:cNvSpPr>
            <a:spLocks noGrp="1"/>
          </p:cNvSpPr>
          <p:nvPr>
            <p:ph idx="1"/>
          </p:nvPr>
        </p:nvSpPr>
        <p:spPr/>
        <p:txBody>
          <a:bodyPr/>
          <a:lstStyle/>
          <a:p>
            <a:r>
              <a:rPr lang="en-US" dirty="0"/>
              <a:t>Higher framerates</a:t>
            </a:r>
          </a:p>
          <a:p>
            <a:r>
              <a:rPr lang="en-US" dirty="0"/>
              <a:t>Lower energy</a:t>
            </a:r>
          </a:p>
        </p:txBody>
      </p:sp>
    </p:spTree>
    <p:extLst>
      <p:ext uri="{BB962C8B-B14F-4D97-AF65-F5344CB8AC3E}">
        <p14:creationId xmlns:p14="http://schemas.microsoft.com/office/powerpoint/2010/main" val="61500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Because of on chip rays:</a:t>
            </a:r>
          </a:p>
          <a:p>
            <a:pPr lvl="1"/>
            <a:r>
              <a:rPr lang="en-US" dirty="0"/>
              <a:t>Eliminate ray traffic to DRAM</a:t>
            </a:r>
          </a:p>
          <a:p>
            <a:endParaRPr lang="en-US" dirty="0"/>
          </a:p>
        </p:txBody>
      </p:sp>
    </p:spTree>
    <p:extLst>
      <p:ext uri="{BB962C8B-B14F-4D97-AF65-F5344CB8AC3E}">
        <p14:creationId xmlns:p14="http://schemas.microsoft.com/office/powerpoint/2010/main" val="3029534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Because of on chip rays:</a:t>
            </a:r>
          </a:p>
          <a:p>
            <a:pPr lvl="1"/>
            <a:r>
              <a:rPr lang="en-US" dirty="0"/>
              <a:t>Eliminate ray traffic to DRAM</a:t>
            </a:r>
          </a:p>
          <a:p>
            <a:pPr lvl="1"/>
            <a:r>
              <a:rPr lang="en-US" dirty="0"/>
              <a:t>Ray duplication effect reduced</a:t>
            </a:r>
          </a:p>
          <a:p>
            <a:endParaRPr lang="en-US" dirty="0"/>
          </a:p>
        </p:txBody>
      </p:sp>
    </p:spTree>
    <p:extLst>
      <p:ext uri="{BB962C8B-B14F-4D97-AF65-F5344CB8AC3E}">
        <p14:creationId xmlns:p14="http://schemas.microsoft.com/office/powerpoint/2010/main" val="199474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Improvements</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Because of on chip rays:</a:t>
            </a:r>
          </a:p>
          <a:p>
            <a:pPr lvl="1"/>
            <a:r>
              <a:rPr lang="en-US" dirty="0"/>
              <a:t>Eliminate ray traffic to DRAM</a:t>
            </a:r>
          </a:p>
          <a:p>
            <a:pPr lvl="1"/>
            <a:r>
              <a:rPr lang="en-US" dirty="0"/>
              <a:t>Ray duplication effect reduced</a:t>
            </a:r>
          </a:p>
          <a:p>
            <a:pPr lvl="1"/>
            <a:r>
              <a:rPr lang="en-US" dirty="0"/>
              <a:t>Early Ray Termination</a:t>
            </a:r>
          </a:p>
          <a:p>
            <a:endParaRPr lang="en-US" dirty="0"/>
          </a:p>
        </p:txBody>
      </p:sp>
    </p:spTree>
    <p:extLst>
      <p:ext uri="{BB962C8B-B14F-4D97-AF65-F5344CB8AC3E}">
        <p14:creationId xmlns:p14="http://schemas.microsoft.com/office/powerpoint/2010/main" val="171813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Results</a:t>
            </a:r>
          </a:p>
        </p:txBody>
      </p:sp>
      <p:grpSp>
        <p:nvGrpSpPr>
          <p:cNvPr id="4" name="Group 3">
            <a:extLst>
              <a:ext uri="{FF2B5EF4-FFF2-40B4-BE49-F238E27FC236}">
                <a16:creationId xmlns:a16="http://schemas.microsoft.com/office/drawing/2014/main" id="{21664318-3458-482F-9665-69021C37D069}"/>
              </a:ext>
            </a:extLst>
          </p:cNvPr>
          <p:cNvGrpSpPr/>
          <p:nvPr/>
        </p:nvGrpSpPr>
        <p:grpSpPr>
          <a:xfrm>
            <a:off x="1751975" y="914103"/>
            <a:ext cx="5640050" cy="3877768"/>
            <a:chOff x="842129" y="1324192"/>
            <a:chExt cx="7144667" cy="6075018"/>
          </a:xfrm>
        </p:grpSpPr>
        <p:pic>
          <p:nvPicPr>
            <p:cNvPr id="5" name="Picture 4">
              <a:extLst>
                <a:ext uri="{FF2B5EF4-FFF2-40B4-BE49-F238E27FC236}">
                  <a16:creationId xmlns:a16="http://schemas.microsoft.com/office/drawing/2014/main" id="{08A19DE5-8B15-45B3-82D0-B97B48729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769" y="2247954"/>
              <a:ext cx="1905000" cy="1905000"/>
            </a:xfrm>
            <a:prstGeom prst="rect">
              <a:avLst/>
            </a:prstGeom>
          </p:spPr>
        </p:pic>
        <p:pic>
          <p:nvPicPr>
            <p:cNvPr id="6" name="Picture 5">
              <a:extLst>
                <a:ext uri="{FF2B5EF4-FFF2-40B4-BE49-F238E27FC236}">
                  <a16:creationId xmlns:a16="http://schemas.microsoft.com/office/drawing/2014/main" id="{C7DAC86E-2178-4D8D-A513-8C6083BCD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1794" y="2233748"/>
              <a:ext cx="1905000" cy="1905000"/>
            </a:xfrm>
            <a:prstGeom prst="rect">
              <a:avLst/>
            </a:prstGeom>
          </p:spPr>
        </p:pic>
        <p:pic>
          <p:nvPicPr>
            <p:cNvPr id="7" name="Picture 6">
              <a:extLst>
                <a:ext uri="{FF2B5EF4-FFF2-40B4-BE49-F238E27FC236}">
                  <a16:creationId xmlns:a16="http://schemas.microsoft.com/office/drawing/2014/main" id="{3B8D6259-1F24-40D6-91E1-571C055F43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1366" y="4481648"/>
              <a:ext cx="1905001" cy="1905000"/>
            </a:xfrm>
            <a:prstGeom prst="rect">
              <a:avLst/>
            </a:prstGeom>
          </p:spPr>
        </p:pic>
        <p:pic>
          <p:nvPicPr>
            <p:cNvPr id="8" name="Picture 7">
              <a:extLst>
                <a:ext uri="{FF2B5EF4-FFF2-40B4-BE49-F238E27FC236}">
                  <a16:creationId xmlns:a16="http://schemas.microsoft.com/office/drawing/2014/main" id="{CB3637FF-D8CA-4168-B968-D4C64F2E04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133" y="2247959"/>
              <a:ext cx="1905001" cy="1905000"/>
            </a:xfrm>
            <a:prstGeom prst="rect">
              <a:avLst/>
            </a:prstGeom>
          </p:spPr>
        </p:pic>
        <p:pic>
          <p:nvPicPr>
            <p:cNvPr id="9" name="Picture 8">
              <a:extLst>
                <a:ext uri="{FF2B5EF4-FFF2-40B4-BE49-F238E27FC236}">
                  <a16:creationId xmlns:a16="http://schemas.microsoft.com/office/drawing/2014/main" id="{C8B45763-723E-4150-9320-2BB91E058D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129" y="4467437"/>
              <a:ext cx="1919208" cy="1919208"/>
            </a:xfrm>
            <a:prstGeom prst="rect">
              <a:avLst/>
            </a:prstGeom>
          </p:spPr>
        </p:pic>
        <p:pic>
          <p:nvPicPr>
            <p:cNvPr id="10" name="Picture 9">
              <a:extLst>
                <a:ext uri="{FF2B5EF4-FFF2-40B4-BE49-F238E27FC236}">
                  <a16:creationId xmlns:a16="http://schemas.microsoft.com/office/drawing/2014/main" id="{AA2B7302-0127-441F-AA7F-33A3946C2C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1794" y="4460333"/>
              <a:ext cx="1905002" cy="1905000"/>
            </a:xfrm>
            <a:prstGeom prst="rect">
              <a:avLst/>
            </a:prstGeom>
          </p:spPr>
        </p:pic>
        <p:sp>
          <p:nvSpPr>
            <p:cNvPr id="11" name="TextBox 10">
              <a:extLst>
                <a:ext uri="{FF2B5EF4-FFF2-40B4-BE49-F238E27FC236}">
                  <a16:creationId xmlns:a16="http://schemas.microsoft.com/office/drawing/2014/main" id="{EA641F17-EEB2-4FFB-BA3B-EFED6C10D6DE}"/>
                </a:ext>
              </a:extLst>
            </p:cNvPr>
            <p:cNvSpPr txBox="1"/>
            <p:nvPr/>
          </p:nvSpPr>
          <p:spPr>
            <a:xfrm>
              <a:off x="938658" y="1366651"/>
              <a:ext cx="1371915" cy="646331"/>
            </a:xfrm>
            <a:prstGeom prst="rect">
              <a:avLst/>
            </a:prstGeom>
            <a:noFill/>
          </p:spPr>
          <p:txBody>
            <a:bodyPr wrap="none" rtlCol="0">
              <a:spAutoFit/>
            </a:bodyPr>
            <a:lstStyle/>
            <a:p>
              <a:r>
                <a:rPr lang="en-US" dirty="0"/>
                <a:t>Fairy Forest </a:t>
              </a:r>
            </a:p>
            <a:p>
              <a:r>
                <a:rPr lang="en-US" dirty="0"/>
                <a:t>      174K</a:t>
              </a:r>
            </a:p>
          </p:txBody>
        </p:sp>
        <p:sp>
          <p:nvSpPr>
            <p:cNvPr id="12" name="TextBox 11">
              <a:extLst>
                <a:ext uri="{FF2B5EF4-FFF2-40B4-BE49-F238E27FC236}">
                  <a16:creationId xmlns:a16="http://schemas.microsoft.com/office/drawing/2014/main" id="{C72E625B-7515-4A96-A3E2-66B3B8F2FFD8}"/>
                </a:ext>
              </a:extLst>
            </p:cNvPr>
            <p:cNvSpPr txBox="1"/>
            <p:nvPr/>
          </p:nvSpPr>
          <p:spPr>
            <a:xfrm>
              <a:off x="1130983" y="6386650"/>
              <a:ext cx="1605761" cy="1012560"/>
            </a:xfrm>
            <a:prstGeom prst="rect">
              <a:avLst/>
            </a:prstGeom>
            <a:noFill/>
          </p:spPr>
          <p:txBody>
            <a:bodyPr wrap="square" rtlCol="0">
              <a:spAutoFit/>
            </a:bodyPr>
            <a:lstStyle/>
            <a:p>
              <a:r>
                <a:rPr lang="en-US" dirty="0"/>
                <a:t>Vegetation</a:t>
              </a:r>
            </a:p>
            <a:p>
              <a:r>
                <a:rPr lang="en-US" dirty="0"/>
                <a:t>     1.1M</a:t>
              </a:r>
            </a:p>
          </p:txBody>
        </p:sp>
        <p:sp>
          <p:nvSpPr>
            <p:cNvPr id="13" name="TextBox 12">
              <a:extLst>
                <a:ext uri="{FF2B5EF4-FFF2-40B4-BE49-F238E27FC236}">
                  <a16:creationId xmlns:a16="http://schemas.microsoft.com/office/drawing/2014/main" id="{D14AD655-289D-42A7-8BAC-AF5C1143FC23}"/>
                </a:ext>
              </a:extLst>
            </p:cNvPr>
            <p:cNvSpPr txBox="1"/>
            <p:nvPr/>
          </p:nvSpPr>
          <p:spPr>
            <a:xfrm>
              <a:off x="3448389" y="1341046"/>
              <a:ext cx="1575752" cy="646331"/>
            </a:xfrm>
            <a:prstGeom prst="rect">
              <a:avLst/>
            </a:prstGeom>
            <a:noFill/>
          </p:spPr>
          <p:txBody>
            <a:bodyPr wrap="none" rtlCol="0">
              <a:spAutoFit/>
            </a:bodyPr>
            <a:lstStyle/>
            <a:p>
              <a:r>
                <a:rPr lang="en-US" dirty="0"/>
                <a:t>Crytek </a:t>
              </a:r>
              <a:r>
                <a:rPr lang="en-US" dirty="0" err="1"/>
                <a:t>Sponza</a:t>
              </a:r>
              <a:endParaRPr lang="en-US" dirty="0"/>
            </a:p>
            <a:p>
              <a:r>
                <a:rPr lang="en-US" dirty="0"/>
                <a:t>      262K</a:t>
              </a:r>
            </a:p>
          </p:txBody>
        </p:sp>
        <p:sp>
          <p:nvSpPr>
            <p:cNvPr id="14" name="TextBox 13">
              <a:extLst>
                <a:ext uri="{FF2B5EF4-FFF2-40B4-BE49-F238E27FC236}">
                  <a16:creationId xmlns:a16="http://schemas.microsoft.com/office/drawing/2014/main" id="{5CE326F9-D62F-4F26-890C-53B86EA3C740}"/>
                </a:ext>
              </a:extLst>
            </p:cNvPr>
            <p:cNvSpPr txBox="1"/>
            <p:nvPr/>
          </p:nvSpPr>
          <p:spPr>
            <a:xfrm>
              <a:off x="6137365" y="1324192"/>
              <a:ext cx="1301895" cy="646331"/>
            </a:xfrm>
            <a:prstGeom prst="rect">
              <a:avLst/>
            </a:prstGeom>
            <a:noFill/>
          </p:spPr>
          <p:txBody>
            <a:bodyPr wrap="none" rtlCol="0">
              <a:spAutoFit/>
            </a:bodyPr>
            <a:lstStyle/>
            <a:p>
              <a:r>
                <a:rPr lang="en-US" dirty="0"/>
                <a:t>Dragon Box</a:t>
              </a:r>
            </a:p>
            <a:p>
              <a:r>
                <a:rPr lang="en-US" dirty="0"/>
                <a:t>      870K</a:t>
              </a:r>
            </a:p>
          </p:txBody>
        </p:sp>
        <p:sp>
          <p:nvSpPr>
            <p:cNvPr id="15" name="TextBox 14">
              <a:extLst>
                <a:ext uri="{FF2B5EF4-FFF2-40B4-BE49-F238E27FC236}">
                  <a16:creationId xmlns:a16="http://schemas.microsoft.com/office/drawing/2014/main" id="{698898EB-4744-4844-A1FC-ECBD1DA62C88}"/>
                </a:ext>
              </a:extLst>
            </p:cNvPr>
            <p:cNvSpPr txBox="1"/>
            <p:nvPr/>
          </p:nvSpPr>
          <p:spPr>
            <a:xfrm>
              <a:off x="3246743" y="6386650"/>
              <a:ext cx="2283702" cy="1012560"/>
            </a:xfrm>
            <a:prstGeom prst="rect">
              <a:avLst/>
            </a:prstGeom>
            <a:noFill/>
          </p:spPr>
          <p:txBody>
            <a:bodyPr wrap="square" rtlCol="0">
              <a:spAutoFit/>
            </a:bodyPr>
            <a:lstStyle/>
            <a:p>
              <a:r>
                <a:rPr lang="en-US" dirty="0"/>
                <a:t>  Dragon </a:t>
              </a:r>
              <a:r>
                <a:rPr lang="en-US" dirty="0" err="1"/>
                <a:t>Sponza</a:t>
              </a:r>
              <a:endParaRPr lang="en-US" dirty="0"/>
            </a:p>
            <a:p>
              <a:r>
                <a:rPr lang="en-US" dirty="0"/>
                <a:t>          6.6M</a:t>
              </a:r>
            </a:p>
          </p:txBody>
        </p:sp>
        <p:sp>
          <p:nvSpPr>
            <p:cNvPr id="16" name="TextBox 15">
              <a:extLst>
                <a:ext uri="{FF2B5EF4-FFF2-40B4-BE49-F238E27FC236}">
                  <a16:creationId xmlns:a16="http://schemas.microsoft.com/office/drawing/2014/main" id="{B28019DE-58EB-471A-8293-D92D6FEF7575}"/>
                </a:ext>
              </a:extLst>
            </p:cNvPr>
            <p:cNvSpPr txBox="1"/>
            <p:nvPr/>
          </p:nvSpPr>
          <p:spPr>
            <a:xfrm>
              <a:off x="6081794" y="6386650"/>
              <a:ext cx="1755480" cy="1012560"/>
            </a:xfrm>
            <a:prstGeom prst="rect">
              <a:avLst/>
            </a:prstGeom>
            <a:noFill/>
          </p:spPr>
          <p:txBody>
            <a:bodyPr wrap="square" rtlCol="0">
              <a:spAutoFit/>
            </a:bodyPr>
            <a:lstStyle/>
            <a:p>
              <a:r>
                <a:rPr lang="en-US" dirty="0"/>
                <a:t> San Miguel</a:t>
              </a:r>
            </a:p>
            <a:p>
              <a:r>
                <a:rPr lang="en-US" dirty="0"/>
                <a:t>     10.5M</a:t>
              </a:r>
            </a:p>
          </p:txBody>
        </p:sp>
      </p:grpSp>
    </p:spTree>
    <p:extLst>
      <p:ext uri="{BB962C8B-B14F-4D97-AF65-F5344CB8AC3E}">
        <p14:creationId xmlns:p14="http://schemas.microsoft.com/office/powerpoint/2010/main" val="2022193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1DF5-ED28-41E1-8C50-DDACFFD90DEC}"/>
              </a:ext>
            </a:extLst>
          </p:cNvPr>
          <p:cNvSpPr>
            <a:spLocks noGrp="1"/>
          </p:cNvSpPr>
          <p:nvPr>
            <p:ph type="title"/>
          </p:nvPr>
        </p:nvSpPr>
        <p:spPr/>
        <p:txBody>
          <a:bodyPr/>
          <a:lstStyle/>
          <a:p>
            <a:r>
              <a:rPr lang="en-US" dirty="0"/>
              <a:t>Hardware Simulation</a:t>
            </a:r>
          </a:p>
        </p:txBody>
      </p:sp>
      <p:sp>
        <p:nvSpPr>
          <p:cNvPr id="3" name="Content Placeholder 2">
            <a:extLst>
              <a:ext uri="{FF2B5EF4-FFF2-40B4-BE49-F238E27FC236}">
                <a16:creationId xmlns:a16="http://schemas.microsoft.com/office/drawing/2014/main" id="{77151FEF-CA30-495C-A772-199454E209B8}"/>
              </a:ext>
            </a:extLst>
          </p:cNvPr>
          <p:cNvSpPr>
            <a:spLocks noGrp="1"/>
          </p:cNvSpPr>
          <p:nvPr>
            <p:ph idx="1"/>
          </p:nvPr>
        </p:nvSpPr>
        <p:spPr/>
        <p:txBody>
          <a:bodyPr/>
          <a:lstStyle/>
          <a:p>
            <a:r>
              <a:rPr lang="en-US" dirty="0"/>
              <a:t>Cycle accurate simulator</a:t>
            </a:r>
          </a:p>
          <a:p>
            <a:pPr lvl="1"/>
            <a:r>
              <a:rPr lang="en-US" dirty="0"/>
              <a:t>Render to frame completion</a:t>
            </a:r>
          </a:p>
          <a:p>
            <a:r>
              <a:rPr lang="en-US" dirty="0"/>
              <a:t>Large simulation times</a:t>
            </a:r>
          </a:p>
          <a:p>
            <a:pPr lvl="1"/>
            <a:r>
              <a:rPr lang="en-US" dirty="0"/>
              <a:t>Milliseconds of simulated behavior</a:t>
            </a:r>
          </a:p>
          <a:p>
            <a:pPr lvl="1"/>
            <a:endParaRPr lang="en-US" dirty="0"/>
          </a:p>
        </p:txBody>
      </p:sp>
    </p:spTree>
    <p:extLst>
      <p:ext uri="{BB962C8B-B14F-4D97-AF65-F5344CB8AC3E}">
        <p14:creationId xmlns:p14="http://schemas.microsoft.com/office/powerpoint/2010/main" val="4163488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System Configuration</a:t>
            </a:r>
          </a:p>
        </p:txBody>
      </p:sp>
      <p:graphicFrame>
        <p:nvGraphicFramePr>
          <p:cNvPr id="4" name="Table 3">
            <a:extLst>
              <a:ext uri="{FF2B5EF4-FFF2-40B4-BE49-F238E27FC236}">
                <a16:creationId xmlns:a16="http://schemas.microsoft.com/office/drawing/2014/main" id="{F85E5911-462C-4668-84BC-CBAE813B79BA}"/>
              </a:ext>
            </a:extLst>
          </p:cNvPr>
          <p:cNvGraphicFramePr>
            <a:graphicFrameLocks noGrp="1"/>
          </p:cNvGraphicFramePr>
          <p:nvPr>
            <p:extLst>
              <p:ext uri="{D42A27DB-BD31-4B8C-83A1-F6EECF244321}">
                <p14:modId xmlns:p14="http://schemas.microsoft.com/office/powerpoint/2010/main" val="1911322394"/>
              </p:ext>
            </p:extLst>
          </p:nvPr>
        </p:nvGraphicFramePr>
        <p:xfrm>
          <a:off x="914400" y="1428750"/>
          <a:ext cx="6248400" cy="2940230"/>
        </p:xfrm>
        <a:graphic>
          <a:graphicData uri="http://schemas.openxmlformats.org/drawingml/2006/table">
            <a:tbl>
              <a:tblPr firstRow="1" bandRow="1">
                <a:tableStyleId>{00A15C55-8517-42AA-B614-E9B94910E393}</a:tableStyleId>
              </a:tblPr>
              <a:tblGrid>
                <a:gridCol w="3124200">
                  <a:extLst>
                    <a:ext uri="{9D8B030D-6E8A-4147-A177-3AD203B41FA5}">
                      <a16:colId xmlns:a16="http://schemas.microsoft.com/office/drawing/2014/main" val="3583465323"/>
                    </a:ext>
                  </a:extLst>
                </a:gridCol>
                <a:gridCol w="3124200">
                  <a:extLst>
                    <a:ext uri="{9D8B030D-6E8A-4147-A177-3AD203B41FA5}">
                      <a16:colId xmlns:a16="http://schemas.microsoft.com/office/drawing/2014/main" val="1846695453"/>
                    </a:ext>
                  </a:extLst>
                </a:gridCol>
              </a:tblGrid>
              <a:tr h="484414">
                <a:tc>
                  <a:txBody>
                    <a:bodyPr/>
                    <a:lstStyle/>
                    <a:p>
                      <a:endParaRPr lang="en-US" sz="280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MACH_RT</a:t>
                      </a:r>
                    </a:p>
                  </a:txBody>
                  <a:tcPr>
                    <a:solidFill>
                      <a:schemeClr val="accent4">
                        <a:lumMod val="60000"/>
                        <a:lumOff val="40000"/>
                      </a:schemeClr>
                    </a:solidFill>
                  </a:tcPr>
                </a:tc>
                <a:extLst>
                  <a:ext uri="{0D108BD9-81ED-4DB2-BD59-A6C34878D82A}">
                    <a16:rowId xmlns:a16="http://schemas.microsoft.com/office/drawing/2014/main" val="783545030"/>
                  </a:ext>
                </a:extLst>
              </a:tr>
              <a:tr h="484414">
                <a:tc>
                  <a:txBody>
                    <a:bodyPr/>
                    <a:lstStyle/>
                    <a:p>
                      <a:r>
                        <a:rPr lang="en-US" sz="2400" dirty="0"/>
                        <a:t>Frequency</a:t>
                      </a:r>
                    </a:p>
                  </a:txBody>
                  <a:tcPr/>
                </a:tc>
                <a:tc>
                  <a:txBody>
                    <a:bodyPr/>
                    <a:lstStyle/>
                    <a:p>
                      <a:r>
                        <a:rPr lang="en-US" sz="2400" dirty="0"/>
                        <a:t>2.0GHz</a:t>
                      </a:r>
                    </a:p>
                  </a:txBody>
                  <a:tcPr/>
                </a:tc>
                <a:extLst>
                  <a:ext uri="{0D108BD9-81ED-4DB2-BD59-A6C34878D82A}">
                    <a16:rowId xmlns:a16="http://schemas.microsoft.com/office/drawing/2014/main" val="76845730"/>
                  </a:ext>
                </a:extLst>
              </a:tr>
              <a:tr h="484414">
                <a:tc>
                  <a:txBody>
                    <a:bodyPr/>
                    <a:lstStyle/>
                    <a:p>
                      <a:r>
                        <a:rPr lang="en-US" sz="2400" dirty="0"/>
                        <a:t>Threads</a:t>
                      </a:r>
                    </a:p>
                  </a:txBody>
                  <a:tcPr/>
                </a:tc>
                <a:tc>
                  <a:txBody>
                    <a:bodyPr/>
                    <a:lstStyle/>
                    <a:p>
                      <a:r>
                        <a:rPr lang="en-US" sz="2400" dirty="0"/>
                        <a:t>512/chip</a:t>
                      </a:r>
                    </a:p>
                  </a:txBody>
                  <a:tcPr/>
                </a:tc>
                <a:extLst>
                  <a:ext uri="{0D108BD9-81ED-4DB2-BD59-A6C34878D82A}">
                    <a16:rowId xmlns:a16="http://schemas.microsoft.com/office/drawing/2014/main" val="4025997866"/>
                  </a:ext>
                </a:extLst>
              </a:tr>
              <a:tr h="484414">
                <a:tc>
                  <a:txBody>
                    <a:bodyPr/>
                    <a:lstStyle/>
                    <a:p>
                      <a:r>
                        <a:rPr lang="en-US" sz="2400" dirty="0"/>
                        <a:t>DRAM bandwidth</a:t>
                      </a:r>
                    </a:p>
                  </a:txBody>
                  <a:tcPr/>
                </a:tc>
                <a:tc>
                  <a:txBody>
                    <a:bodyPr/>
                    <a:lstStyle/>
                    <a:p>
                      <a:r>
                        <a:rPr lang="en-US" sz="2400" dirty="0"/>
                        <a:t>512GB/s</a:t>
                      </a:r>
                    </a:p>
                  </a:txBody>
                  <a:tcPr/>
                </a:tc>
                <a:extLst>
                  <a:ext uri="{0D108BD9-81ED-4DB2-BD59-A6C34878D82A}">
                    <a16:rowId xmlns:a16="http://schemas.microsoft.com/office/drawing/2014/main" val="3963122222"/>
                  </a:ext>
                </a:extLst>
              </a:tr>
              <a:tr h="484414">
                <a:tc>
                  <a:txBody>
                    <a:bodyPr/>
                    <a:lstStyle/>
                    <a:p>
                      <a:r>
                        <a:rPr lang="en-US" sz="2400" dirty="0"/>
                        <a:t>L3 cache</a:t>
                      </a:r>
                    </a:p>
                  </a:txBody>
                  <a:tcPr/>
                </a:tc>
                <a:tc>
                  <a:txBody>
                    <a:bodyPr/>
                    <a:lstStyle/>
                    <a:p>
                      <a:r>
                        <a:rPr lang="en-US" sz="2400" dirty="0"/>
                        <a:t>64MB</a:t>
                      </a:r>
                    </a:p>
                  </a:txBody>
                  <a:tcPr/>
                </a:tc>
                <a:extLst>
                  <a:ext uri="{0D108BD9-81ED-4DB2-BD59-A6C34878D82A}">
                    <a16:rowId xmlns:a16="http://schemas.microsoft.com/office/drawing/2014/main" val="341294572"/>
                  </a:ext>
                </a:extLst>
              </a:tr>
              <a:tr h="484414">
                <a:tc>
                  <a:txBody>
                    <a:bodyPr/>
                    <a:lstStyle/>
                    <a:p>
                      <a:r>
                        <a:rPr lang="en-US" sz="2400" dirty="0"/>
                        <a:t>On chip Memory</a:t>
                      </a:r>
                    </a:p>
                  </a:txBody>
                  <a:tcPr/>
                </a:tc>
                <a:tc>
                  <a:txBody>
                    <a:bodyPr/>
                    <a:lstStyle/>
                    <a:p>
                      <a:r>
                        <a:rPr lang="en-US" sz="2400" dirty="0"/>
                        <a:t>114MB</a:t>
                      </a:r>
                    </a:p>
                  </a:txBody>
                  <a:tcPr/>
                </a:tc>
                <a:extLst>
                  <a:ext uri="{0D108BD9-81ED-4DB2-BD59-A6C34878D82A}">
                    <a16:rowId xmlns:a16="http://schemas.microsoft.com/office/drawing/2014/main" val="3142966141"/>
                  </a:ext>
                </a:extLst>
              </a:tr>
            </a:tbl>
          </a:graphicData>
        </a:graphic>
      </p:graphicFrame>
    </p:spTree>
    <p:extLst>
      <p:ext uri="{BB962C8B-B14F-4D97-AF65-F5344CB8AC3E}">
        <p14:creationId xmlns:p14="http://schemas.microsoft.com/office/powerpoint/2010/main" val="3672261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AF7F-5636-458C-A521-5A21DA28F304}"/>
              </a:ext>
            </a:extLst>
          </p:cNvPr>
          <p:cNvSpPr>
            <a:spLocks noGrp="1"/>
          </p:cNvSpPr>
          <p:nvPr>
            <p:ph type="title"/>
          </p:nvPr>
        </p:nvSpPr>
        <p:spPr/>
        <p:txBody>
          <a:bodyPr/>
          <a:lstStyle/>
          <a:p>
            <a:r>
              <a:rPr lang="en-US" dirty="0"/>
              <a:t>Single Large Chip</a:t>
            </a:r>
          </a:p>
        </p:txBody>
      </p:sp>
      <p:pic>
        <p:nvPicPr>
          <p:cNvPr id="18" name="Picture 17">
            <a:extLst>
              <a:ext uri="{FF2B5EF4-FFF2-40B4-BE49-F238E27FC236}">
                <a16:creationId xmlns:a16="http://schemas.microsoft.com/office/drawing/2014/main" id="{B5386610-1355-47A7-880F-CE289ED11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00150"/>
            <a:ext cx="3257246" cy="3257246"/>
          </a:xfrm>
          <a:prstGeom prst="rect">
            <a:avLst/>
          </a:prstGeom>
        </p:spPr>
      </p:pic>
    </p:spTree>
    <p:extLst>
      <p:ext uri="{BB962C8B-B14F-4D97-AF65-F5344CB8AC3E}">
        <p14:creationId xmlns:p14="http://schemas.microsoft.com/office/powerpoint/2010/main" val="366836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normAutofit fontScale="90000"/>
          </a:bodyPr>
          <a:lstStyle/>
          <a:p>
            <a:r>
              <a:rPr lang="en-US" dirty="0"/>
              <a:t>Single Large Chip: Render Time</a:t>
            </a:r>
          </a:p>
        </p:txBody>
      </p:sp>
      <p:pic>
        <p:nvPicPr>
          <p:cNvPr id="6" name="Picture 5">
            <a:extLst>
              <a:ext uri="{FF2B5EF4-FFF2-40B4-BE49-F238E27FC236}">
                <a16:creationId xmlns:a16="http://schemas.microsoft.com/office/drawing/2014/main" id="{A7138AF1-8F88-42CE-A9B3-1476F8206B6A}"/>
              </a:ext>
            </a:extLst>
          </p:cNvPr>
          <p:cNvPicPr>
            <a:picLocks noChangeAspect="1"/>
          </p:cNvPicPr>
          <p:nvPr/>
        </p:nvPicPr>
        <p:blipFill>
          <a:blip r:embed="rId3"/>
          <a:stretch>
            <a:fillRect/>
          </a:stretch>
        </p:blipFill>
        <p:spPr>
          <a:xfrm>
            <a:off x="457200" y="1047750"/>
            <a:ext cx="7848600" cy="4013554"/>
          </a:xfrm>
          <a:prstGeom prst="rect">
            <a:avLst/>
          </a:prstGeom>
        </p:spPr>
      </p:pic>
    </p:spTree>
    <p:extLst>
      <p:ext uri="{BB962C8B-B14F-4D97-AF65-F5344CB8AC3E}">
        <p14:creationId xmlns:p14="http://schemas.microsoft.com/office/powerpoint/2010/main" val="202319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normAutofit fontScale="90000"/>
          </a:bodyPr>
          <a:lstStyle/>
          <a:p>
            <a:r>
              <a:rPr lang="en-US" dirty="0"/>
              <a:t>Single Large Chip: Render Time</a:t>
            </a:r>
          </a:p>
        </p:txBody>
      </p:sp>
      <p:pic>
        <p:nvPicPr>
          <p:cNvPr id="3" name="Picture 2">
            <a:extLst>
              <a:ext uri="{FF2B5EF4-FFF2-40B4-BE49-F238E27FC236}">
                <a16:creationId xmlns:a16="http://schemas.microsoft.com/office/drawing/2014/main" id="{08AE93D9-CBD0-44FE-A252-AC183E1E04E3}"/>
              </a:ext>
            </a:extLst>
          </p:cNvPr>
          <p:cNvPicPr>
            <a:picLocks noChangeAspect="1"/>
          </p:cNvPicPr>
          <p:nvPr/>
        </p:nvPicPr>
        <p:blipFill>
          <a:blip r:embed="rId3"/>
          <a:stretch>
            <a:fillRect/>
          </a:stretch>
        </p:blipFill>
        <p:spPr>
          <a:xfrm>
            <a:off x="457200" y="1047750"/>
            <a:ext cx="7772400" cy="3992632"/>
          </a:xfrm>
          <a:prstGeom prst="rect">
            <a:avLst/>
          </a:prstGeom>
        </p:spPr>
      </p:pic>
    </p:spTree>
    <p:extLst>
      <p:ext uri="{BB962C8B-B14F-4D97-AF65-F5344CB8AC3E}">
        <p14:creationId xmlns:p14="http://schemas.microsoft.com/office/powerpoint/2010/main" val="97783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Single Large Chip: Energy</a:t>
            </a:r>
          </a:p>
        </p:txBody>
      </p:sp>
      <p:pic>
        <p:nvPicPr>
          <p:cNvPr id="5" name="Picture 4">
            <a:extLst>
              <a:ext uri="{FF2B5EF4-FFF2-40B4-BE49-F238E27FC236}">
                <a16:creationId xmlns:a16="http://schemas.microsoft.com/office/drawing/2014/main" id="{4A444117-6DBD-4B5A-BDE0-2AA31EB25FD6}"/>
              </a:ext>
            </a:extLst>
          </p:cNvPr>
          <p:cNvPicPr>
            <a:picLocks noChangeAspect="1"/>
          </p:cNvPicPr>
          <p:nvPr/>
        </p:nvPicPr>
        <p:blipFill>
          <a:blip r:embed="rId3"/>
          <a:stretch>
            <a:fillRect/>
          </a:stretch>
        </p:blipFill>
        <p:spPr>
          <a:xfrm>
            <a:off x="533400" y="914103"/>
            <a:ext cx="7772400" cy="4059122"/>
          </a:xfrm>
          <a:prstGeom prst="rect">
            <a:avLst/>
          </a:prstGeom>
        </p:spPr>
      </p:pic>
    </p:spTree>
    <p:extLst>
      <p:ext uri="{BB962C8B-B14F-4D97-AF65-F5344CB8AC3E}">
        <p14:creationId xmlns:p14="http://schemas.microsoft.com/office/powerpoint/2010/main" val="157870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Ray Tracing Performance</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No predictable memory access pattern</a:t>
            </a:r>
          </a:p>
          <a:p>
            <a:pPr lvl="1"/>
            <a:r>
              <a:rPr lang="en-US" dirty="0"/>
              <a:t>Is unlike Raster which is able to leverage streaming</a:t>
            </a:r>
          </a:p>
          <a:p>
            <a:r>
              <a:rPr lang="en-US" dirty="0"/>
              <a:t>Large energy and time overheads due to irregular DRAM accesses</a:t>
            </a:r>
          </a:p>
          <a:p>
            <a:endParaRPr lang="en-US" dirty="0"/>
          </a:p>
        </p:txBody>
      </p:sp>
    </p:spTree>
    <p:extLst>
      <p:ext uri="{BB962C8B-B14F-4D97-AF65-F5344CB8AC3E}">
        <p14:creationId xmlns:p14="http://schemas.microsoft.com/office/powerpoint/2010/main" val="1753669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3F7E-C893-4C9F-9F33-D6F350ECABDC}"/>
              </a:ext>
            </a:extLst>
          </p:cNvPr>
          <p:cNvSpPr>
            <a:spLocks noGrp="1"/>
          </p:cNvSpPr>
          <p:nvPr>
            <p:ph type="title"/>
          </p:nvPr>
        </p:nvSpPr>
        <p:spPr/>
        <p:txBody>
          <a:bodyPr/>
          <a:lstStyle/>
          <a:p>
            <a:r>
              <a:rPr lang="en-US" dirty="0"/>
              <a:t>Multiple Chips</a:t>
            </a:r>
          </a:p>
        </p:txBody>
      </p:sp>
      <p:pic>
        <p:nvPicPr>
          <p:cNvPr id="22" name="Picture 21">
            <a:extLst>
              <a:ext uri="{FF2B5EF4-FFF2-40B4-BE49-F238E27FC236}">
                <a16:creationId xmlns:a16="http://schemas.microsoft.com/office/drawing/2014/main" id="{11A0D6E8-148D-443E-92FE-C1FF00F59F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242" y="2827976"/>
            <a:ext cx="1009642" cy="1009642"/>
          </a:xfrm>
          <a:prstGeom prst="rect">
            <a:avLst/>
          </a:prstGeom>
        </p:spPr>
      </p:pic>
      <p:pic>
        <p:nvPicPr>
          <p:cNvPr id="23" name="Picture 22">
            <a:extLst>
              <a:ext uri="{FF2B5EF4-FFF2-40B4-BE49-F238E27FC236}">
                <a16:creationId xmlns:a16="http://schemas.microsoft.com/office/drawing/2014/main" id="{1E75DEA9-46F4-4469-AEC7-FF55985AF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5758" y="1838329"/>
            <a:ext cx="1009642" cy="1009642"/>
          </a:xfrm>
          <a:prstGeom prst="rect">
            <a:avLst/>
          </a:prstGeom>
        </p:spPr>
      </p:pic>
      <p:pic>
        <p:nvPicPr>
          <p:cNvPr id="24" name="Picture 23">
            <a:extLst>
              <a:ext uri="{FF2B5EF4-FFF2-40B4-BE49-F238E27FC236}">
                <a16:creationId xmlns:a16="http://schemas.microsoft.com/office/drawing/2014/main" id="{BA25EC88-F544-4B0C-A110-79D6822BD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4368" y="2827976"/>
            <a:ext cx="1009642" cy="1009642"/>
          </a:xfrm>
          <a:prstGeom prst="rect">
            <a:avLst/>
          </a:prstGeom>
        </p:spPr>
      </p:pic>
      <p:pic>
        <p:nvPicPr>
          <p:cNvPr id="25" name="Picture 24">
            <a:extLst>
              <a:ext uri="{FF2B5EF4-FFF2-40B4-BE49-F238E27FC236}">
                <a16:creationId xmlns:a16="http://schemas.microsoft.com/office/drawing/2014/main" id="{438C5B79-1C3D-4CFB-A353-B41C943E9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4368" y="1818334"/>
            <a:ext cx="1009642" cy="1009642"/>
          </a:xfrm>
          <a:prstGeom prst="rect">
            <a:avLst/>
          </a:prstGeom>
        </p:spPr>
      </p:pic>
      <p:pic>
        <p:nvPicPr>
          <p:cNvPr id="26" name="Picture 25">
            <a:extLst>
              <a:ext uri="{FF2B5EF4-FFF2-40B4-BE49-F238E27FC236}">
                <a16:creationId xmlns:a16="http://schemas.microsoft.com/office/drawing/2014/main" id="{696B5218-C797-4DCC-89E3-26F5E7B7F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24200" y="1428750"/>
            <a:ext cx="2838442" cy="2838442"/>
          </a:xfrm>
          <a:prstGeom prst="rect">
            <a:avLst/>
          </a:prstGeom>
        </p:spPr>
      </p:pic>
      <p:pic>
        <p:nvPicPr>
          <p:cNvPr id="27" name="Picture 26">
            <a:extLst>
              <a:ext uri="{FF2B5EF4-FFF2-40B4-BE49-F238E27FC236}">
                <a16:creationId xmlns:a16="http://schemas.microsoft.com/office/drawing/2014/main" id="{C9DE611C-AC5E-4268-B8EE-153FDB474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62642" y="1428750"/>
            <a:ext cx="2838442" cy="2838442"/>
          </a:xfrm>
          <a:prstGeom prst="rect">
            <a:avLst/>
          </a:prstGeom>
        </p:spPr>
      </p:pic>
      <p:sp>
        <p:nvSpPr>
          <p:cNvPr id="28" name="TextBox 27">
            <a:extLst>
              <a:ext uri="{FF2B5EF4-FFF2-40B4-BE49-F238E27FC236}">
                <a16:creationId xmlns:a16="http://schemas.microsoft.com/office/drawing/2014/main" id="{5CC88BED-FD83-4521-A1E5-8AB0E4219B2F}"/>
              </a:ext>
            </a:extLst>
          </p:cNvPr>
          <p:cNvSpPr txBox="1"/>
          <p:nvPr/>
        </p:nvSpPr>
        <p:spPr>
          <a:xfrm>
            <a:off x="474241" y="4267435"/>
            <a:ext cx="2133600" cy="369332"/>
          </a:xfrm>
          <a:prstGeom prst="rect">
            <a:avLst/>
          </a:prstGeom>
          <a:noFill/>
        </p:spPr>
        <p:txBody>
          <a:bodyPr wrap="square" rtlCol="0">
            <a:spAutoFit/>
          </a:bodyPr>
          <a:lstStyle/>
          <a:p>
            <a:r>
              <a:rPr lang="en-US" dirty="0"/>
              <a:t>Ours</a:t>
            </a:r>
          </a:p>
        </p:txBody>
      </p:sp>
      <p:sp>
        <p:nvSpPr>
          <p:cNvPr id="29" name="TextBox 28">
            <a:extLst>
              <a:ext uri="{FF2B5EF4-FFF2-40B4-BE49-F238E27FC236}">
                <a16:creationId xmlns:a16="http://schemas.microsoft.com/office/drawing/2014/main" id="{348BDB4D-DC17-4108-B456-A1F39AED303B}"/>
              </a:ext>
            </a:extLst>
          </p:cNvPr>
          <p:cNvSpPr txBox="1"/>
          <p:nvPr/>
        </p:nvSpPr>
        <p:spPr>
          <a:xfrm>
            <a:off x="3589811" y="4267192"/>
            <a:ext cx="2514600" cy="584775"/>
          </a:xfrm>
          <a:prstGeom prst="rect">
            <a:avLst/>
          </a:prstGeom>
          <a:noFill/>
        </p:spPr>
        <p:txBody>
          <a:bodyPr wrap="square" rtlCol="0">
            <a:spAutoFit/>
          </a:bodyPr>
          <a:lstStyle/>
          <a:p>
            <a:r>
              <a:rPr lang="en-US" dirty="0"/>
              <a:t>Dual Streaming</a:t>
            </a:r>
          </a:p>
          <a:p>
            <a:r>
              <a:rPr lang="en-US" sz="1400" dirty="0"/>
              <a:t>[</a:t>
            </a:r>
            <a:r>
              <a:rPr lang="en-US" sz="1400" dirty="0" err="1"/>
              <a:t>Skhurko</a:t>
            </a:r>
            <a:r>
              <a:rPr lang="en-US" sz="1400" dirty="0"/>
              <a:t> et al. 2017]</a:t>
            </a:r>
          </a:p>
        </p:txBody>
      </p:sp>
      <p:sp>
        <p:nvSpPr>
          <p:cNvPr id="30" name="TextBox 29">
            <a:extLst>
              <a:ext uri="{FF2B5EF4-FFF2-40B4-BE49-F238E27FC236}">
                <a16:creationId xmlns:a16="http://schemas.microsoft.com/office/drawing/2014/main" id="{2BC7F34E-C908-4BA0-856A-79A5488AA15E}"/>
              </a:ext>
            </a:extLst>
          </p:cNvPr>
          <p:cNvSpPr txBox="1"/>
          <p:nvPr/>
        </p:nvSpPr>
        <p:spPr>
          <a:xfrm>
            <a:off x="6382911" y="4267192"/>
            <a:ext cx="2514600" cy="584775"/>
          </a:xfrm>
          <a:prstGeom prst="rect">
            <a:avLst/>
          </a:prstGeom>
          <a:noFill/>
        </p:spPr>
        <p:txBody>
          <a:bodyPr wrap="square" rtlCol="0">
            <a:spAutoFit/>
          </a:bodyPr>
          <a:lstStyle/>
          <a:p>
            <a:r>
              <a:rPr lang="en-US" dirty="0" err="1"/>
              <a:t>STRaTA</a:t>
            </a:r>
            <a:endParaRPr lang="en-US" dirty="0"/>
          </a:p>
          <a:p>
            <a:r>
              <a:rPr lang="en-US" sz="1400" dirty="0"/>
              <a:t>[</a:t>
            </a:r>
            <a:r>
              <a:rPr lang="en-US" sz="1400" dirty="0" err="1"/>
              <a:t>Kopta</a:t>
            </a:r>
            <a:r>
              <a:rPr lang="en-US" sz="1400" dirty="0"/>
              <a:t> et al. 2013]</a:t>
            </a:r>
          </a:p>
        </p:txBody>
      </p:sp>
      <p:grpSp>
        <p:nvGrpSpPr>
          <p:cNvPr id="3" name="Group 2">
            <a:extLst>
              <a:ext uri="{FF2B5EF4-FFF2-40B4-BE49-F238E27FC236}">
                <a16:creationId xmlns:a16="http://schemas.microsoft.com/office/drawing/2014/main" id="{97264C2E-9C81-4F71-B74A-FDC99515AB39}"/>
              </a:ext>
            </a:extLst>
          </p:cNvPr>
          <p:cNvGrpSpPr/>
          <p:nvPr/>
        </p:nvGrpSpPr>
        <p:grpSpPr>
          <a:xfrm>
            <a:off x="530702" y="2082603"/>
            <a:ext cx="514627" cy="521094"/>
            <a:chOff x="534178" y="2069675"/>
            <a:chExt cx="514627" cy="521094"/>
          </a:xfrm>
        </p:grpSpPr>
        <p:sp>
          <p:nvSpPr>
            <p:cNvPr id="16" name="Rectangle 15">
              <a:extLst>
                <a:ext uri="{FF2B5EF4-FFF2-40B4-BE49-F238E27FC236}">
                  <a16:creationId xmlns:a16="http://schemas.microsoft.com/office/drawing/2014/main" id="{1A7C3ADE-93BF-4C7E-AC95-D5526FA13D3E}"/>
                </a:ext>
              </a:extLst>
            </p:cNvPr>
            <p:cNvSpPr/>
            <p:nvPr/>
          </p:nvSpPr>
          <p:spPr>
            <a:xfrm>
              <a:off x="534715" y="2071215"/>
              <a:ext cx="259007" cy="259007"/>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98" name="Rectangle 97">
              <a:extLst>
                <a:ext uri="{FF2B5EF4-FFF2-40B4-BE49-F238E27FC236}">
                  <a16:creationId xmlns:a16="http://schemas.microsoft.com/office/drawing/2014/main" id="{C5E5E953-A34B-49DB-8954-11FB6530644B}"/>
                </a:ext>
              </a:extLst>
            </p:cNvPr>
            <p:cNvSpPr/>
            <p:nvPr/>
          </p:nvSpPr>
          <p:spPr>
            <a:xfrm>
              <a:off x="789261" y="2069675"/>
              <a:ext cx="259007" cy="259007"/>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99" name="Rectangle 98">
              <a:extLst>
                <a:ext uri="{FF2B5EF4-FFF2-40B4-BE49-F238E27FC236}">
                  <a16:creationId xmlns:a16="http://schemas.microsoft.com/office/drawing/2014/main" id="{4FEB9D60-532F-4D9C-8C07-53A0C269317C}"/>
                </a:ext>
              </a:extLst>
            </p:cNvPr>
            <p:cNvSpPr/>
            <p:nvPr/>
          </p:nvSpPr>
          <p:spPr>
            <a:xfrm>
              <a:off x="534178" y="2331761"/>
              <a:ext cx="259007" cy="259007"/>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0" name="Rectangle 99">
              <a:extLst>
                <a:ext uri="{FF2B5EF4-FFF2-40B4-BE49-F238E27FC236}">
                  <a16:creationId xmlns:a16="http://schemas.microsoft.com/office/drawing/2014/main" id="{ADB803CA-005C-46D0-95E4-81F4E739AFF6}"/>
                </a:ext>
              </a:extLst>
            </p:cNvPr>
            <p:cNvSpPr/>
            <p:nvPr/>
          </p:nvSpPr>
          <p:spPr>
            <a:xfrm>
              <a:off x="789798" y="2331762"/>
              <a:ext cx="259007" cy="259007"/>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grpSp>
        <p:nvGrpSpPr>
          <p:cNvPr id="5" name="Group 4">
            <a:extLst>
              <a:ext uri="{FF2B5EF4-FFF2-40B4-BE49-F238E27FC236}">
                <a16:creationId xmlns:a16="http://schemas.microsoft.com/office/drawing/2014/main" id="{BA8C5CC0-5841-47A8-9D5C-4AE66EEF8049}"/>
              </a:ext>
            </a:extLst>
          </p:cNvPr>
          <p:cNvGrpSpPr/>
          <p:nvPr/>
        </p:nvGrpSpPr>
        <p:grpSpPr>
          <a:xfrm>
            <a:off x="1570072" y="2061040"/>
            <a:ext cx="525742" cy="523524"/>
            <a:chOff x="2170585" y="1115320"/>
            <a:chExt cx="525742" cy="523524"/>
          </a:xfrm>
        </p:grpSpPr>
        <p:sp>
          <p:nvSpPr>
            <p:cNvPr id="17" name="Rectangle 16">
              <a:extLst>
                <a:ext uri="{FF2B5EF4-FFF2-40B4-BE49-F238E27FC236}">
                  <a16:creationId xmlns:a16="http://schemas.microsoft.com/office/drawing/2014/main" id="{439A1D64-7DED-4911-8445-F65AC7A1D9FD}"/>
                </a:ext>
              </a:extLst>
            </p:cNvPr>
            <p:cNvSpPr/>
            <p:nvPr/>
          </p:nvSpPr>
          <p:spPr>
            <a:xfrm>
              <a:off x="2170585" y="1115320"/>
              <a:ext cx="262084" cy="261762"/>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06" name="Rectangle 105">
              <a:extLst>
                <a:ext uri="{FF2B5EF4-FFF2-40B4-BE49-F238E27FC236}">
                  <a16:creationId xmlns:a16="http://schemas.microsoft.com/office/drawing/2014/main" id="{0856CB5A-E611-40D5-AEF9-D17625E80B4D}"/>
                </a:ext>
              </a:extLst>
            </p:cNvPr>
            <p:cNvSpPr/>
            <p:nvPr/>
          </p:nvSpPr>
          <p:spPr>
            <a:xfrm>
              <a:off x="2432669" y="1115320"/>
              <a:ext cx="262084" cy="261762"/>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07" name="Rectangle 106">
              <a:extLst>
                <a:ext uri="{FF2B5EF4-FFF2-40B4-BE49-F238E27FC236}">
                  <a16:creationId xmlns:a16="http://schemas.microsoft.com/office/drawing/2014/main" id="{E2CD0190-CD3C-4281-A243-BCBB4AAC9C94}"/>
                </a:ext>
              </a:extLst>
            </p:cNvPr>
            <p:cNvSpPr/>
            <p:nvPr/>
          </p:nvSpPr>
          <p:spPr>
            <a:xfrm>
              <a:off x="2434243" y="1377082"/>
              <a:ext cx="262084" cy="261762"/>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grpSp>
      <p:sp>
        <p:nvSpPr>
          <p:cNvPr id="108" name="Rectangle 107">
            <a:extLst>
              <a:ext uri="{FF2B5EF4-FFF2-40B4-BE49-F238E27FC236}">
                <a16:creationId xmlns:a16="http://schemas.microsoft.com/office/drawing/2014/main" id="{2D0F6245-8BB8-4F11-9158-54D94A03C093}"/>
              </a:ext>
            </a:extLst>
          </p:cNvPr>
          <p:cNvSpPr/>
          <p:nvPr/>
        </p:nvSpPr>
        <p:spPr>
          <a:xfrm>
            <a:off x="1569285" y="2322802"/>
            <a:ext cx="262084" cy="261762"/>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grpSp>
        <p:nvGrpSpPr>
          <p:cNvPr id="8" name="Group 7">
            <a:extLst>
              <a:ext uri="{FF2B5EF4-FFF2-40B4-BE49-F238E27FC236}">
                <a16:creationId xmlns:a16="http://schemas.microsoft.com/office/drawing/2014/main" id="{20FB1DCD-E358-4096-9543-A577AB275C02}"/>
              </a:ext>
            </a:extLst>
          </p:cNvPr>
          <p:cNvGrpSpPr/>
          <p:nvPr/>
        </p:nvGrpSpPr>
        <p:grpSpPr>
          <a:xfrm>
            <a:off x="543998" y="3080235"/>
            <a:ext cx="521879" cy="514478"/>
            <a:chOff x="1767910" y="1155583"/>
            <a:chExt cx="521879" cy="514478"/>
          </a:xfrm>
        </p:grpSpPr>
        <p:sp>
          <p:nvSpPr>
            <p:cNvPr id="110" name="Rectangle 109">
              <a:extLst>
                <a:ext uri="{FF2B5EF4-FFF2-40B4-BE49-F238E27FC236}">
                  <a16:creationId xmlns:a16="http://schemas.microsoft.com/office/drawing/2014/main" id="{9223BAB0-02DF-4C65-B98A-67D29F742C6C}"/>
                </a:ext>
              </a:extLst>
            </p:cNvPr>
            <p:cNvSpPr/>
            <p:nvPr/>
          </p:nvSpPr>
          <p:spPr>
            <a:xfrm>
              <a:off x="2029243" y="1157596"/>
              <a:ext cx="260546" cy="260546"/>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nvGrpSpPr>
            <p:cNvPr id="7" name="Group 6">
              <a:extLst>
                <a:ext uri="{FF2B5EF4-FFF2-40B4-BE49-F238E27FC236}">
                  <a16:creationId xmlns:a16="http://schemas.microsoft.com/office/drawing/2014/main" id="{AA7782F3-F0F3-4D15-89A1-BA9B0CF3644C}"/>
                </a:ext>
              </a:extLst>
            </p:cNvPr>
            <p:cNvGrpSpPr/>
            <p:nvPr/>
          </p:nvGrpSpPr>
          <p:grpSpPr>
            <a:xfrm>
              <a:off x="1767910" y="1155583"/>
              <a:ext cx="521879" cy="514478"/>
              <a:chOff x="1767910" y="1155583"/>
              <a:chExt cx="521879" cy="514478"/>
            </a:xfrm>
          </p:grpSpPr>
          <p:sp>
            <p:nvSpPr>
              <p:cNvPr id="31" name="Rectangle 30">
                <a:extLst>
                  <a:ext uri="{FF2B5EF4-FFF2-40B4-BE49-F238E27FC236}">
                    <a16:creationId xmlns:a16="http://schemas.microsoft.com/office/drawing/2014/main" id="{13E931AB-5287-4FC0-A064-ABFEF5E2A416}"/>
                  </a:ext>
                </a:extLst>
              </p:cNvPr>
              <p:cNvSpPr/>
              <p:nvPr/>
            </p:nvSpPr>
            <p:spPr>
              <a:xfrm>
                <a:off x="1768697" y="1409515"/>
                <a:ext cx="260546" cy="260546"/>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9" name="Rectangle 108">
                <a:extLst>
                  <a:ext uri="{FF2B5EF4-FFF2-40B4-BE49-F238E27FC236}">
                    <a16:creationId xmlns:a16="http://schemas.microsoft.com/office/drawing/2014/main" id="{9C56060A-7F48-4F23-B53F-55B3E9306843}"/>
                  </a:ext>
                </a:extLst>
              </p:cNvPr>
              <p:cNvSpPr/>
              <p:nvPr/>
            </p:nvSpPr>
            <p:spPr>
              <a:xfrm>
                <a:off x="2029243" y="1409515"/>
                <a:ext cx="260546" cy="260546"/>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1" name="Rectangle 110">
                <a:extLst>
                  <a:ext uri="{FF2B5EF4-FFF2-40B4-BE49-F238E27FC236}">
                    <a16:creationId xmlns:a16="http://schemas.microsoft.com/office/drawing/2014/main" id="{37AE619F-8593-41E8-9577-F54E26A8EFA1}"/>
                  </a:ext>
                </a:extLst>
              </p:cNvPr>
              <p:cNvSpPr/>
              <p:nvPr/>
            </p:nvSpPr>
            <p:spPr>
              <a:xfrm>
                <a:off x="1767910" y="1155583"/>
                <a:ext cx="260546" cy="260546"/>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grpSp>
      <p:grpSp>
        <p:nvGrpSpPr>
          <p:cNvPr id="10" name="Group 9">
            <a:extLst>
              <a:ext uri="{FF2B5EF4-FFF2-40B4-BE49-F238E27FC236}">
                <a16:creationId xmlns:a16="http://schemas.microsoft.com/office/drawing/2014/main" id="{EEAD9EF7-D11F-413B-80F4-86256330386A}"/>
              </a:ext>
            </a:extLst>
          </p:cNvPr>
          <p:cNvGrpSpPr/>
          <p:nvPr/>
        </p:nvGrpSpPr>
        <p:grpSpPr>
          <a:xfrm>
            <a:off x="1568498" y="3075939"/>
            <a:ext cx="518050" cy="515394"/>
            <a:chOff x="1417357" y="1170329"/>
            <a:chExt cx="518050" cy="515394"/>
          </a:xfrm>
        </p:grpSpPr>
        <p:sp>
          <p:nvSpPr>
            <p:cNvPr id="39" name="Rectangle 38">
              <a:extLst>
                <a:ext uri="{FF2B5EF4-FFF2-40B4-BE49-F238E27FC236}">
                  <a16:creationId xmlns:a16="http://schemas.microsoft.com/office/drawing/2014/main" id="{D7B48F0F-9B2D-48E1-89EC-A05A7B7FE205}"/>
                </a:ext>
              </a:extLst>
            </p:cNvPr>
            <p:cNvSpPr/>
            <p:nvPr/>
          </p:nvSpPr>
          <p:spPr>
            <a:xfrm>
              <a:off x="1417357" y="1170329"/>
              <a:ext cx="259007" cy="259007"/>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grpSp>
          <p:nvGrpSpPr>
            <p:cNvPr id="9" name="Group 8">
              <a:extLst>
                <a:ext uri="{FF2B5EF4-FFF2-40B4-BE49-F238E27FC236}">
                  <a16:creationId xmlns:a16="http://schemas.microsoft.com/office/drawing/2014/main" id="{6BD53173-8A70-4716-9F89-422EF444881A}"/>
                </a:ext>
              </a:extLst>
            </p:cNvPr>
            <p:cNvGrpSpPr/>
            <p:nvPr/>
          </p:nvGrpSpPr>
          <p:grpSpPr>
            <a:xfrm>
              <a:off x="1417393" y="1170329"/>
              <a:ext cx="518014" cy="515394"/>
              <a:chOff x="1417393" y="1170329"/>
              <a:chExt cx="518014" cy="515394"/>
            </a:xfrm>
          </p:grpSpPr>
          <p:sp>
            <p:nvSpPr>
              <p:cNvPr id="112" name="Rectangle 111">
                <a:extLst>
                  <a:ext uri="{FF2B5EF4-FFF2-40B4-BE49-F238E27FC236}">
                    <a16:creationId xmlns:a16="http://schemas.microsoft.com/office/drawing/2014/main" id="{311398F4-0ACF-4B11-ADFD-34FBAC67BC86}"/>
                  </a:ext>
                </a:extLst>
              </p:cNvPr>
              <p:cNvSpPr/>
              <p:nvPr/>
            </p:nvSpPr>
            <p:spPr>
              <a:xfrm>
                <a:off x="1676364" y="1170329"/>
                <a:ext cx="259007" cy="259007"/>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3" name="Rectangle 112">
                <a:extLst>
                  <a:ext uri="{FF2B5EF4-FFF2-40B4-BE49-F238E27FC236}">
                    <a16:creationId xmlns:a16="http://schemas.microsoft.com/office/drawing/2014/main" id="{9BE6C280-16D3-41D5-949A-8508AD144240}"/>
                  </a:ext>
                </a:extLst>
              </p:cNvPr>
              <p:cNvSpPr/>
              <p:nvPr/>
            </p:nvSpPr>
            <p:spPr>
              <a:xfrm>
                <a:off x="1417393" y="1426716"/>
                <a:ext cx="259007" cy="259007"/>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4" name="Rectangle 113">
                <a:extLst>
                  <a:ext uri="{FF2B5EF4-FFF2-40B4-BE49-F238E27FC236}">
                    <a16:creationId xmlns:a16="http://schemas.microsoft.com/office/drawing/2014/main" id="{0FE9781E-BBA7-49D0-9FB7-AA9F2CEE2023}"/>
                  </a:ext>
                </a:extLst>
              </p:cNvPr>
              <p:cNvSpPr/>
              <p:nvPr/>
            </p:nvSpPr>
            <p:spPr>
              <a:xfrm>
                <a:off x="1676400" y="1426716"/>
                <a:ext cx="259007" cy="259007"/>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grpSp>
      </p:grpSp>
      <p:grpSp>
        <p:nvGrpSpPr>
          <p:cNvPr id="115" name="Group 114">
            <a:extLst>
              <a:ext uri="{FF2B5EF4-FFF2-40B4-BE49-F238E27FC236}">
                <a16:creationId xmlns:a16="http://schemas.microsoft.com/office/drawing/2014/main" id="{58FC20DA-5B6F-42CF-91E9-B107447FCBB3}"/>
              </a:ext>
            </a:extLst>
          </p:cNvPr>
          <p:cNvGrpSpPr/>
          <p:nvPr/>
        </p:nvGrpSpPr>
        <p:grpSpPr>
          <a:xfrm>
            <a:off x="3778947" y="2093606"/>
            <a:ext cx="1478853" cy="1468744"/>
            <a:chOff x="914400" y="1870175"/>
            <a:chExt cx="2743200" cy="2724448"/>
          </a:xfrm>
        </p:grpSpPr>
        <p:sp>
          <p:nvSpPr>
            <p:cNvPr id="116" name="Rectangle 115">
              <a:extLst>
                <a:ext uri="{FF2B5EF4-FFF2-40B4-BE49-F238E27FC236}">
                  <a16:creationId xmlns:a16="http://schemas.microsoft.com/office/drawing/2014/main" id="{0CF3E21C-1B4B-47D8-9D77-4188CF023566}"/>
                </a:ext>
              </a:extLst>
            </p:cNvPr>
            <p:cNvSpPr/>
            <p:nvPr/>
          </p:nvSpPr>
          <p:spPr>
            <a:xfrm>
              <a:off x="914400" y="18701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Rectangle 116">
              <a:extLst>
                <a:ext uri="{FF2B5EF4-FFF2-40B4-BE49-F238E27FC236}">
                  <a16:creationId xmlns:a16="http://schemas.microsoft.com/office/drawing/2014/main" id="{272DD915-2551-4C20-9B67-C2AC569A683E}"/>
                </a:ext>
              </a:extLst>
            </p:cNvPr>
            <p:cNvSpPr/>
            <p:nvPr/>
          </p:nvSpPr>
          <p:spPr>
            <a:xfrm>
              <a:off x="1371600" y="18701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a:extLst>
                <a:ext uri="{FF2B5EF4-FFF2-40B4-BE49-F238E27FC236}">
                  <a16:creationId xmlns:a16="http://schemas.microsoft.com/office/drawing/2014/main" id="{98972B62-C238-4AE5-9EA1-86E0375DF863}"/>
                </a:ext>
              </a:extLst>
            </p:cNvPr>
            <p:cNvSpPr/>
            <p:nvPr/>
          </p:nvSpPr>
          <p:spPr>
            <a:xfrm>
              <a:off x="1828800" y="18701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a:extLst>
                <a:ext uri="{FF2B5EF4-FFF2-40B4-BE49-F238E27FC236}">
                  <a16:creationId xmlns:a16="http://schemas.microsoft.com/office/drawing/2014/main" id="{FD0143E6-A47F-4FC0-8822-FE6A9378BCB9}"/>
                </a:ext>
              </a:extLst>
            </p:cNvPr>
            <p:cNvSpPr/>
            <p:nvPr/>
          </p:nvSpPr>
          <p:spPr>
            <a:xfrm>
              <a:off x="2286000" y="18701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a:extLst>
                <a:ext uri="{FF2B5EF4-FFF2-40B4-BE49-F238E27FC236}">
                  <a16:creationId xmlns:a16="http://schemas.microsoft.com/office/drawing/2014/main" id="{568427BF-E4B9-45EB-AB5B-96BFEAB04E93}"/>
                </a:ext>
              </a:extLst>
            </p:cNvPr>
            <p:cNvSpPr/>
            <p:nvPr/>
          </p:nvSpPr>
          <p:spPr>
            <a:xfrm>
              <a:off x="2743200" y="18701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a:extLst>
                <a:ext uri="{FF2B5EF4-FFF2-40B4-BE49-F238E27FC236}">
                  <a16:creationId xmlns:a16="http://schemas.microsoft.com/office/drawing/2014/main" id="{7C316D53-DA17-4831-BBBB-D03B9CB1578A}"/>
                </a:ext>
              </a:extLst>
            </p:cNvPr>
            <p:cNvSpPr/>
            <p:nvPr/>
          </p:nvSpPr>
          <p:spPr>
            <a:xfrm>
              <a:off x="3200400" y="18701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a:extLst>
                <a:ext uri="{FF2B5EF4-FFF2-40B4-BE49-F238E27FC236}">
                  <a16:creationId xmlns:a16="http://schemas.microsoft.com/office/drawing/2014/main" id="{71FCDD5D-4F8E-4264-BE94-73877BAA4298}"/>
                </a:ext>
              </a:extLst>
            </p:cNvPr>
            <p:cNvSpPr/>
            <p:nvPr/>
          </p:nvSpPr>
          <p:spPr>
            <a:xfrm>
              <a:off x="914400" y="23273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a:extLst>
                <a:ext uri="{FF2B5EF4-FFF2-40B4-BE49-F238E27FC236}">
                  <a16:creationId xmlns:a16="http://schemas.microsoft.com/office/drawing/2014/main" id="{5A090FDF-91E4-451C-BD02-59E4569FC27E}"/>
                </a:ext>
              </a:extLst>
            </p:cNvPr>
            <p:cNvSpPr/>
            <p:nvPr/>
          </p:nvSpPr>
          <p:spPr>
            <a:xfrm>
              <a:off x="1371600" y="23273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a:extLst>
                <a:ext uri="{FF2B5EF4-FFF2-40B4-BE49-F238E27FC236}">
                  <a16:creationId xmlns:a16="http://schemas.microsoft.com/office/drawing/2014/main" id="{5FA7606E-D786-4DC6-9611-C79E0B37B488}"/>
                </a:ext>
              </a:extLst>
            </p:cNvPr>
            <p:cNvSpPr/>
            <p:nvPr/>
          </p:nvSpPr>
          <p:spPr>
            <a:xfrm>
              <a:off x="1828800" y="23273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a:extLst>
                <a:ext uri="{FF2B5EF4-FFF2-40B4-BE49-F238E27FC236}">
                  <a16:creationId xmlns:a16="http://schemas.microsoft.com/office/drawing/2014/main" id="{C7A220F1-9AE6-402A-A858-27593B4C86F3}"/>
                </a:ext>
              </a:extLst>
            </p:cNvPr>
            <p:cNvSpPr/>
            <p:nvPr/>
          </p:nvSpPr>
          <p:spPr>
            <a:xfrm>
              <a:off x="2286000" y="23273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Rectangle 125">
              <a:extLst>
                <a:ext uri="{FF2B5EF4-FFF2-40B4-BE49-F238E27FC236}">
                  <a16:creationId xmlns:a16="http://schemas.microsoft.com/office/drawing/2014/main" id="{91920E6D-ADFB-4C58-ABCA-D0DFE3CBAE70}"/>
                </a:ext>
              </a:extLst>
            </p:cNvPr>
            <p:cNvSpPr/>
            <p:nvPr/>
          </p:nvSpPr>
          <p:spPr>
            <a:xfrm>
              <a:off x="2743200" y="23273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9D30EE62-B972-47FA-8390-1EC7F894CC0D}"/>
                </a:ext>
              </a:extLst>
            </p:cNvPr>
            <p:cNvSpPr/>
            <p:nvPr/>
          </p:nvSpPr>
          <p:spPr>
            <a:xfrm>
              <a:off x="3200400" y="23273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a:extLst>
                <a:ext uri="{FF2B5EF4-FFF2-40B4-BE49-F238E27FC236}">
                  <a16:creationId xmlns:a16="http://schemas.microsoft.com/office/drawing/2014/main" id="{C43526A7-DF50-44A2-A222-596388D8F629}"/>
                </a:ext>
              </a:extLst>
            </p:cNvPr>
            <p:cNvSpPr/>
            <p:nvPr/>
          </p:nvSpPr>
          <p:spPr>
            <a:xfrm>
              <a:off x="914400" y="27845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a:extLst>
                <a:ext uri="{FF2B5EF4-FFF2-40B4-BE49-F238E27FC236}">
                  <a16:creationId xmlns:a16="http://schemas.microsoft.com/office/drawing/2014/main" id="{E7C4C6CC-FBAF-4F88-A583-3D39BE69FCA6}"/>
                </a:ext>
              </a:extLst>
            </p:cNvPr>
            <p:cNvSpPr/>
            <p:nvPr/>
          </p:nvSpPr>
          <p:spPr>
            <a:xfrm>
              <a:off x="1371600" y="27845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a:extLst>
                <a:ext uri="{FF2B5EF4-FFF2-40B4-BE49-F238E27FC236}">
                  <a16:creationId xmlns:a16="http://schemas.microsoft.com/office/drawing/2014/main" id="{914DC56E-D50C-4AF0-B0CA-DC0FAD87AE10}"/>
                </a:ext>
              </a:extLst>
            </p:cNvPr>
            <p:cNvSpPr/>
            <p:nvPr/>
          </p:nvSpPr>
          <p:spPr>
            <a:xfrm>
              <a:off x="1828800" y="27845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a:extLst>
                <a:ext uri="{FF2B5EF4-FFF2-40B4-BE49-F238E27FC236}">
                  <a16:creationId xmlns:a16="http://schemas.microsoft.com/office/drawing/2014/main" id="{57D1C502-F48C-44D9-AEFE-C0DC5CECE6CC}"/>
                </a:ext>
              </a:extLst>
            </p:cNvPr>
            <p:cNvSpPr/>
            <p:nvPr/>
          </p:nvSpPr>
          <p:spPr>
            <a:xfrm>
              <a:off x="2286000" y="27845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a:extLst>
                <a:ext uri="{FF2B5EF4-FFF2-40B4-BE49-F238E27FC236}">
                  <a16:creationId xmlns:a16="http://schemas.microsoft.com/office/drawing/2014/main" id="{DD4D10D2-469D-40FF-B71D-A8D71AAD759E}"/>
                </a:ext>
              </a:extLst>
            </p:cNvPr>
            <p:cNvSpPr/>
            <p:nvPr/>
          </p:nvSpPr>
          <p:spPr>
            <a:xfrm>
              <a:off x="2743200" y="27845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F8BE2CE9-5C54-49CE-A972-41B57D5FE702}"/>
                </a:ext>
              </a:extLst>
            </p:cNvPr>
            <p:cNvSpPr/>
            <p:nvPr/>
          </p:nvSpPr>
          <p:spPr>
            <a:xfrm>
              <a:off x="3200400" y="27845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a:extLst>
                <a:ext uri="{FF2B5EF4-FFF2-40B4-BE49-F238E27FC236}">
                  <a16:creationId xmlns:a16="http://schemas.microsoft.com/office/drawing/2014/main" id="{1407E391-B4EB-47AE-9413-AE59DE2654DB}"/>
                </a:ext>
              </a:extLst>
            </p:cNvPr>
            <p:cNvSpPr/>
            <p:nvPr/>
          </p:nvSpPr>
          <p:spPr>
            <a:xfrm>
              <a:off x="914400" y="32417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a:extLst>
                <a:ext uri="{FF2B5EF4-FFF2-40B4-BE49-F238E27FC236}">
                  <a16:creationId xmlns:a16="http://schemas.microsoft.com/office/drawing/2014/main" id="{7868DED9-AF13-4465-8406-D33C6932C294}"/>
                </a:ext>
              </a:extLst>
            </p:cNvPr>
            <p:cNvSpPr/>
            <p:nvPr/>
          </p:nvSpPr>
          <p:spPr>
            <a:xfrm>
              <a:off x="1371600" y="32417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Rectangle 135">
              <a:extLst>
                <a:ext uri="{FF2B5EF4-FFF2-40B4-BE49-F238E27FC236}">
                  <a16:creationId xmlns:a16="http://schemas.microsoft.com/office/drawing/2014/main" id="{E5B90095-3630-4B52-A7AF-4524672C8464}"/>
                </a:ext>
              </a:extLst>
            </p:cNvPr>
            <p:cNvSpPr/>
            <p:nvPr/>
          </p:nvSpPr>
          <p:spPr>
            <a:xfrm>
              <a:off x="1828800" y="32417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7" name="Rectangle 136">
              <a:extLst>
                <a:ext uri="{FF2B5EF4-FFF2-40B4-BE49-F238E27FC236}">
                  <a16:creationId xmlns:a16="http://schemas.microsoft.com/office/drawing/2014/main" id="{F7D38C58-176F-4E58-B0B3-93A2CFFBFC9E}"/>
                </a:ext>
              </a:extLst>
            </p:cNvPr>
            <p:cNvSpPr/>
            <p:nvPr/>
          </p:nvSpPr>
          <p:spPr>
            <a:xfrm>
              <a:off x="2286000" y="32417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a:extLst>
                <a:ext uri="{FF2B5EF4-FFF2-40B4-BE49-F238E27FC236}">
                  <a16:creationId xmlns:a16="http://schemas.microsoft.com/office/drawing/2014/main" id="{A97544AE-122D-448F-9C6A-5D90F3F4D43E}"/>
                </a:ext>
              </a:extLst>
            </p:cNvPr>
            <p:cNvSpPr/>
            <p:nvPr/>
          </p:nvSpPr>
          <p:spPr>
            <a:xfrm>
              <a:off x="2743200" y="32417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a:extLst>
                <a:ext uri="{FF2B5EF4-FFF2-40B4-BE49-F238E27FC236}">
                  <a16:creationId xmlns:a16="http://schemas.microsoft.com/office/drawing/2014/main" id="{A2761864-57CF-4FA5-A030-4C9E51FAC6BD}"/>
                </a:ext>
              </a:extLst>
            </p:cNvPr>
            <p:cNvSpPr/>
            <p:nvPr/>
          </p:nvSpPr>
          <p:spPr>
            <a:xfrm>
              <a:off x="3200400" y="32417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a:extLst>
                <a:ext uri="{FF2B5EF4-FFF2-40B4-BE49-F238E27FC236}">
                  <a16:creationId xmlns:a16="http://schemas.microsoft.com/office/drawing/2014/main" id="{F6CCA913-E4FD-4EEC-82C6-19349C37C55A}"/>
                </a:ext>
              </a:extLst>
            </p:cNvPr>
            <p:cNvSpPr/>
            <p:nvPr/>
          </p:nvSpPr>
          <p:spPr>
            <a:xfrm>
              <a:off x="914400" y="36802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75B6EA32-E6B4-41FE-AC35-71455C050656}"/>
                </a:ext>
              </a:extLst>
            </p:cNvPr>
            <p:cNvSpPr/>
            <p:nvPr/>
          </p:nvSpPr>
          <p:spPr>
            <a:xfrm>
              <a:off x="1371600" y="36802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a:extLst>
                <a:ext uri="{FF2B5EF4-FFF2-40B4-BE49-F238E27FC236}">
                  <a16:creationId xmlns:a16="http://schemas.microsoft.com/office/drawing/2014/main" id="{19DF4108-A52F-456D-95FC-54153E6D117C}"/>
                </a:ext>
              </a:extLst>
            </p:cNvPr>
            <p:cNvSpPr/>
            <p:nvPr/>
          </p:nvSpPr>
          <p:spPr>
            <a:xfrm>
              <a:off x="1828800" y="36802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a:extLst>
                <a:ext uri="{FF2B5EF4-FFF2-40B4-BE49-F238E27FC236}">
                  <a16:creationId xmlns:a16="http://schemas.microsoft.com/office/drawing/2014/main" id="{5D183546-3032-49CF-BD80-0C66561DC98B}"/>
                </a:ext>
              </a:extLst>
            </p:cNvPr>
            <p:cNvSpPr/>
            <p:nvPr/>
          </p:nvSpPr>
          <p:spPr>
            <a:xfrm>
              <a:off x="2286000" y="36802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a:extLst>
                <a:ext uri="{FF2B5EF4-FFF2-40B4-BE49-F238E27FC236}">
                  <a16:creationId xmlns:a16="http://schemas.microsoft.com/office/drawing/2014/main" id="{450E1BE4-2494-4B8B-B4DB-0DA573C4AF71}"/>
                </a:ext>
              </a:extLst>
            </p:cNvPr>
            <p:cNvSpPr/>
            <p:nvPr/>
          </p:nvSpPr>
          <p:spPr>
            <a:xfrm>
              <a:off x="2743200" y="36802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a:extLst>
                <a:ext uri="{FF2B5EF4-FFF2-40B4-BE49-F238E27FC236}">
                  <a16:creationId xmlns:a16="http://schemas.microsoft.com/office/drawing/2014/main" id="{2B8AF656-A4CF-4C93-9C10-A113776EBC39}"/>
                </a:ext>
              </a:extLst>
            </p:cNvPr>
            <p:cNvSpPr/>
            <p:nvPr/>
          </p:nvSpPr>
          <p:spPr>
            <a:xfrm>
              <a:off x="3200400" y="36802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6" name="Rectangle 145">
              <a:extLst>
                <a:ext uri="{FF2B5EF4-FFF2-40B4-BE49-F238E27FC236}">
                  <a16:creationId xmlns:a16="http://schemas.microsoft.com/office/drawing/2014/main" id="{B9961E79-AEED-4550-BEFF-7A655D11919E}"/>
                </a:ext>
              </a:extLst>
            </p:cNvPr>
            <p:cNvSpPr/>
            <p:nvPr/>
          </p:nvSpPr>
          <p:spPr>
            <a:xfrm>
              <a:off x="914400" y="41374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7" name="Rectangle 146">
              <a:extLst>
                <a:ext uri="{FF2B5EF4-FFF2-40B4-BE49-F238E27FC236}">
                  <a16:creationId xmlns:a16="http://schemas.microsoft.com/office/drawing/2014/main" id="{3F12BF93-1474-45F6-86FA-46144DB950E6}"/>
                </a:ext>
              </a:extLst>
            </p:cNvPr>
            <p:cNvSpPr/>
            <p:nvPr/>
          </p:nvSpPr>
          <p:spPr>
            <a:xfrm>
              <a:off x="1371600" y="41374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a:extLst>
                <a:ext uri="{FF2B5EF4-FFF2-40B4-BE49-F238E27FC236}">
                  <a16:creationId xmlns:a16="http://schemas.microsoft.com/office/drawing/2014/main" id="{8AE5AFDC-059D-4B29-A9C4-1DEB01FC0512}"/>
                </a:ext>
              </a:extLst>
            </p:cNvPr>
            <p:cNvSpPr/>
            <p:nvPr/>
          </p:nvSpPr>
          <p:spPr>
            <a:xfrm>
              <a:off x="1828800" y="41374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a:extLst>
                <a:ext uri="{FF2B5EF4-FFF2-40B4-BE49-F238E27FC236}">
                  <a16:creationId xmlns:a16="http://schemas.microsoft.com/office/drawing/2014/main" id="{FC188D43-C90B-4E7D-8ED0-AA02702CC963}"/>
                </a:ext>
              </a:extLst>
            </p:cNvPr>
            <p:cNvSpPr/>
            <p:nvPr/>
          </p:nvSpPr>
          <p:spPr>
            <a:xfrm>
              <a:off x="2286000" y="41374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a:extLst>
                <a:ext uri="{FF2B5EF4-FFF2-40B4-BE49-F238E27FC236}">
                  <a16:creationId xmlns:a16="http://schemas.microsoft.com/office/drawing/2014/main" id="{C4C53BD8-CCB7-4824-A54E-1C396EC93464}"/>
                </a:ext>
              </a:extLst>
            </p:cNvPr>
            <p:cNvSpPr/>
            <p:nvPr/>
          </p:nvSpPr>
          <p:spPr>
            <a:xfrm>
              <a:off x="2743200" y="41374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a:extLst>
                <a:ext uri="{FF2B5EF4-FFF2-40B4-BE49-F238E27FC236}">
                  <a16:creationId xmlns:a16="http://schemas.microsoft.com/office/drawing/2014/main" id="{0A817957-7582-4DB3-8FF5-1C56A96F548B}"/>
                </a:ext>
              </a:extLst>
            </p:cNvPr>
            <p:cNvSpPr/>
            <p:nvPr/>
          </p:nvSpPr>
          <p:spPr>
            <a:xfrm>
              <a:off x="3200400" y="41374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2" name="Group 151">
            <a:extLst>
              <a:ext uri="{FF2B5EF4-FFF2-40B4-BE49-F238E27FC236}">
                <a16:creationId xmlns:a16="http://schemas.microsoft.com/office/drawing/2014/main" id="{40CBD6A2-ECE6-486B-A626-C366FB37916D}"/>
              </a:ext>
            </a:extLst>
          </p:cNvPr>
          <p:cNvGrpSpPr/>
          <p:nvPr/>
        </p:nvGrpSpPr>
        <p:grpSpPr>
          <a:xfrm>
            <a:off x="6629400" y="2093606"/>
            <a:ext cx="1478853" cy="1468744"/>
            <a:chOff x="914400" y="1870175"/>
            <a:chExt cx="2743200" cy="2724448"/>
          </a:xfrm>
        </p:grpSpPr>
        <p:sp>
          <p:nvSpPr>
            <p:cNvPr id="153" name="Rectangle 152">
              <a:extLst>
                <a:ext uri="{FF2B5EF4-FFF2-40B4-BE49-F238E27FC236}">
                  <a16:creationId xmlns:a16="http://schemas.microsoft.com/office/drawing/2014/main" id="{BD0FF20C-D6E8-4459-8A4C-5A8DDEB3678C}"/>
                </a:ext>
              </a:extLst>
            </p:cNvPr>
            <p:cNvSpPr/>
            <p:nvPr/>
          </p:nvSpPr>
          <p:spPr>
            <a:xfrm>
              <a:off x="914400" y="18701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a:extLst>
                <a:ext uri="{FF2B5EF4-FFF2-40B4-BE49-F238E27FC236}">
                  <a16:creationId xmlns:a16="http://schemas.microsoft.com/office/drawing/2014/main" id="{F6FD18AA-1B03-40E6-B8B0-2622AF7A884A}"/>
                </a:ext>
              </a:extLst>
            </p:cNvPr>
            <p:cNvSpPr/>
            <p:nvPr/>
          </p:nvSpPr>
          <p:spPr>
            <a:xfrm>
              <a:off x="1371600" y="18701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a:extLst>
                <a:ext uri="{FF2B5EF4-FFF2-40B4-BE49-F238E27FC236}">
                  <a16:creationId xmlns:a16="http://schemas.microsoft.com/office/drawing/2014/main" id="{4D9A2DB3-DB4F-45EB-BDEA-9D20D570502D}"/>
                </a:ext>
              </a:extLst>
            </p:cNvPr>
            <p:cNvSpPr/>
            <p:nvPr/>
          </p:nvSpPr>
          <p:spPr>
            <a:xfrm>
              <a:off x="1828800" y="18701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6" name="Rectangle 155">
              <a:extLst>
                <a:ext uri="{FF2B5EF4-FFF2-40B4-BE49-F238E27FC236}">
                  <a16:creationId xmlns:a16="http://schemas.microsoft.com/office/drawing/2014/main" id="{DA39677C-553B-4116-AB57-6A5718884911}"/>
                </a:ext>
              </a:extLst>
            </p:cNvPr>
            <p:cNvSpPr/>
            <p:nvPr/>
          </p:nvSpPr>
          <p:spPr>
            <a:xfrm>
              <a:off x="2286000" y="18701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7" name="Rectangle 156">
              <a:extLst>
                <a:ext uri="{FF2B5EF4-FFF2-40B4-BE49-F238E27FC236}">
                  <a16:creationId xmlns:a16="http://schemas.microsoft.com/office/drawing/2014/main" id="{1D7EA434-EC21-4BD8-B26F-71E8074374A5}"/>
                </a:ext>
              </a:extLst>
            </p:cNvPr>
            <p:cNvSpPr/>
            <p:nvPr/>
          </p:nvSpPr>
          <p:spPr>
            <a:xfrm>
              <a:off x="2743200" y="18701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a:extLst>
                <a:ext uri="{FF2B5EF4-FFF2-40B4-BE49-F238E27FC236}">
                  <a16:creationId xmlns:a16="http://schemas.microsoft.com/office/drawing/2014/main" id="{09E64C06-423A-4A09-A53D-DA4B6BF23B6A}"/>
                </a:ext>
              </a:extLst>
            </p:cNvPr>
            <p:cNvSpPr/>
            <p:nvPr/>
          </p:nvSpPr>
          <p:spPr>
            <a:xfrm>
              <a:off x="3200400" y="18701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a:extLst>
                <a:ext uri="{FF2B5EF4-FFF2-40B4-BE49-F238E27FC236}">
                  <a16:creationId xmlns:a16="http://schemas.microsoft.com/office/drawing/2014/main" id="{E9094F96-F2A3-4EB1-81F2-B577CC08797F}"/>
                </a:ext>
              </a:extLst>
            </p:cNvPr>
            <p:cNvSpPr/>
            <p:nvPr/>
          </p:nvSpPr>
          <p:spPr>
            <a:xfrm>
              <a:off x="914400" y="23273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a:extLst>
                <a:ext uri="{FF2B5EF4-FFF2-40B4-BE49-F238E27FC236}">
                  <a16:creationId xmlns:a16="http://schemas.microsoft.com/office/drawing/2014/main" id="{A8E7B5E2-34DE-49A4-86E3-44104C1C51E6}"/>
                </a:ext>
              </a:extLst>
            </p:cNvPr>
            <p:cNvSpPr/>
            <p:nvPr/>
          </p:nvSpPr>
          <p:spPr>
            <a:xfrm>
              <a:off x="1371600" y="23273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a:extLst>
                <a:ext uri="{FF2B5EF4-FFF2-40B4-BE49-F238E27FC236}">
                  <a16:creationId xmlns:a16="http://schemas.microsoft.com/office/drawing/2014/main" id="{B2C24F08-AAA2-4A99-995B-6EF79CB08954}"/>
                </a:ext>
              </a:extLst>
            </p:cNvPr>
            <p:cNvSpPr/>
            <p:nvPr/>
          </p:nvSpPr>
          <p:spPr>
            <a:xfrm>
              <a:off x="1828800" y="23273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a:extLst>
                <a:ext uri="{FF2B5EF4-FFF2-40B4-BE49-F238E27FC236}">
                  <a16:creationId xmlns:a16="http://schemas.microsoft.com/office/drawing/2014/main" id="{28DC0E0F-3F4D-4CB1-86D1-856EF57F080D}"/>
                </a:ext>
              </a:extLst>
            </p:cNvPr>
            <p:cNvSpPr/>
            <p:nvPr/>
          </p:nvSpPr>
          <p:spPr>
            <a:xfrm>
              <a:off x="2286000" y="23273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a:extLst>
                <a:ext uri="{FF2B5EF4-FFF2-40B4-BE49-F238E27FC236}">
                  <a16:creationId xmlns:a16="http://schemas.microsoft.com/office/drawing/2014/main" id="{2F398A5E-A714-47E2-A4B0-36F102E1967A}"/>
                </a:ext>
              </a:extLst>
            </p:cNvPr>
            <p:cNvSpPr/>
            <p:nvPr/>
          </p:nvSpPr>
          <p:spPr>
            <a:xfrm>
              <a:off x="2743200" y="23273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a:extLst>
                <a:ext uri="{FF2B5EF4-FFF2-40B4-BE49-F238E27FC236}">
                  <a16:creationId xmlns:a16="http://schemas.microsoft.com/office/drawing/2014/main" id="{5A8E742E-180B-4E9A-A972-72A49AC32A84}"/>
                </a:ext>
              </a:extLst>
            </p:cNvPr>
            <p:cNvSpPr/>
            <p:nvPr/>
          </p:nvSpPr>
          <p:spPr>
            <a:xfrm>
              <a:off x="3200400" y="23273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a:extLst>
                <a:ext uri="{FF2B5EF4-FFF2-40B4-BE49-F238E27FC236}">
                  <a16:creationId xmlns:a16="http://schemas.microsoft.com/office/drawing/2014/main" id="{FD74E786-059C-4369-8F26-1B073C6F0CEB}"/>
                </a:ext>
              </a:extLst>
            </p:cNvPr>
            <p:cNvSpPr/>
            <p:nvPr/>
          </p:nvSpPr>
          <p:spPr>
            <a:xfrm>
              <a:off x="914400" y="27845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6" name="Rectangle 165">
              <a:extLst>
                <a:ext uri="{FF2B5EF4-FFF2-40B4-BE49-F238E27FC236}">
                  <a16:creationId xmlns:a16="http://schemas.microsoft.com/office/drawing/2014/main" id="{9C60DE1B-0EFF-44A1-97C8-AF17730F6B52}"/>
                </a:ext>
              </a:extLst>
            </p:cNvPr>
            <p:cNvSpPr/>
            <p:nvPr/>
          </p:nvSpPr>
          <p:spPr>
            <a:xfrm>
              <a:off x="1371600" y="27845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7" name="Rectangle 166">
              <a:extLst>
                <a:ext uri="{FF2B5EF4-FFF2-40B4-BE49-F238E27FC236}">
                  <a16:creationId xmlns:a16="http://schemas.microsoft.com/office/drawing/2014/main" id="{77D62D45-805E-4318-865F-C9EDA3813342}"/>
                </a:ext>
              </a:extLst>
            </p:cNvPr>
            <p:cNvSpPr/>
            <p:nvPr/>
          </p:nvSpPr>
          <p:spPr>
            <a:xfrm>
              <a:off x="1828800" y="27845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a:extLst>
                <a:ext uri="{FF2B5EF4-FFF2-40B4-BE49-F238E27FC236}">
                  <a16:creationId xmlns:a16="http://schemas.microsoft.com/office/drawing/2014/main" id="{49C18F96-DD1E-4599-A07E-651D661A345B}"/>
                </a:ext>
              </a:extLst>
            </p:cNvPr>
            <p:cNvSpPr/>
            <p:nvPr/>
          </p:nvSpPr>
          <p:spPr>
            <a:xfrm>
              <a:off x="2286000" y="27845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a:extLst>
                <a:ext uri="{FF2B5EF4-FFF2-40B4-BE49-F238E27FC236}">
                  <a16:creationId xmlns:a16="http://schemas.microsoft.com/office/drawing/2014/main" id="{E00E37C1-1224-4F55-A0D0-FE1329498C6A}"/>
                </a:ext>
              </a:extLst>
            </p:cNvPr>
            <p:cNvSpPr/>
            <p:nvPr/>
          </p:nvSpPr>
          <p:spPr>
            <a:xfrm>
              <a:off x="2743200" y="27845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a:extLst>
                <a:ext uri="{FF2B5EF4-FFF2-40B4-BE49-F238E27FC236}">
                  <a16:creationId xmlns:a16="http://schemas.microsoft.com/office/drawing/2014/main" id="{902C6E54-EB07-4C5D-97AA-048276910EB5}"/>
                </a:ext>
              </a:extLst>
            </p:cNvPr>
            <p:cNvSpPr/>
            <p:nvPr/>
          </p:nvSpPr>
          <p:spPr>
            <a:xfrm>
              <a:off x="3200400" y="27845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a:extLst>
                <a:ext uri="{FF2B5EF4-FFF2-40B4-BE49-F238E27FC236}">
                  <a16:creationId xmlns:a16="http://schemas.microsoft.com/office/drawing/2014/main" id="{225A3DA4-67BA-4905-9EE0-9986A32FC3AB}"/>
                </a:ext>
              </a:extLst>
            </p:cNvPr>
            <p:cNvSpPr/>
            <p:nvPr/>
          </p:nvSpPr>
          <p:spPr>
            <a:xfrm>
              <a:off x="914400" y="32417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a:extLst>
                <a:ext uri="{FF2B5EF4-FFF2-40B4-BE49-F238E27FC236}">
                  <a16:creationId xmlns:a16="http://schemas.microsoft.com/office/drawing/2014/main" id="{F16B8E8C-9FD0-4BD4-850E-7574758239B9}"/>
                </a:ext>
              </a:extLst>
            </p:cNvPr>
            <p:cNvSpPr/>
            <p:nvPr/>
          </p:nvSpPr>
          <p:spPr>
            <a:xfrm>
              <a:off x="1371600" y="32417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a:extLst>
                <a:ext uri="{FF2B5EF4-FFF2-40B4-BE49-F238E27FC236}">
                  <a16:creationId xmlns:a16="http://schemas.microsoft.com/office/drawing/2014/main" id="{CA74967B-920B-464E-85E6-85F2B99BAF84}"/>
                </a:ext>
              </a:extLst>
            </p:cNvPr>
            <p:cNvSpPr/>
            <p:nvPr/>
          </p:nvSpPr>
          <p:spPr>
            <a:xfrm>
              <a:off x="1828800" y="3241775"/>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a:extLst>
                <a:ext uri="{FF2B5EF4-FFF2-40B4-BE49-F238E27FC236}">
                  <a16:creationId xmlns:a16="http://schemas.microsoft.com/office/drawing/2014/main" id="{776A8A2F-DEDB-41FC-A782-1E67E2A17C4A}"/>
                </a:ext>
              </a:extLst>
            </p:cNvPr>
            <p:cNvSpPr/>
            <p:nvPr/>
          </p:nvSpPr>
          <p:spPr>
            <a:xfrm>
              <a:off x="2286000" y="3241775"/>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a:extLst>
                <a:ext uri="{FF2B5EF4-FFF2-40B4-BE49-F238E27FC236}">
                  <a16:creationId xmlns:a16="http://schemas.microsoft.com/office/drawing/2014/main" id="{0E1B59A0-D6D4-4D4D-A2B3-C232AA8C3923}"/>
                </a:ext>
              </a:extLst>
            </p:cNvPr>
            <p:cNvSpPr/>
            <p:nvPr/>
          </p:nvSpPr>
          <p:spPr>
            <a:xfrm>
              <a:off x="2743200" y="3241775"/>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6" name="Rectangle 175">
              <a:extLst>
                <a:ext uri="{FF2B5EF4-FFF2-40B4-BE49-F238E27FC236}">
                  <a16:creationId xmlns:a16="http://schemas.microsoft.com/office/drawing/2014/main" id="{677A4F99-BDA8-471C-BBB6-DF87A60F531F}"/>
                </a:ext>
              </a:extLst>
            </p:cNvPr>
            <p:cNvSpPr/>
            <p:nvPr/>
          </p:nvSpPr>
          <p:spPr>
            <a:xfrm>
              <a:off x="3200400" y="3241775"/>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7" name="Rectangle 176">
              <a:extLst>
                <a:ext uri="{FF2B5EF4-FFF2-40B4-BE49-F238E27FC236}">
                  <a16:creationId xmlns:a16="http://schemas.microsoft.com/office/drawing/2014/main" id="{8939CEDC-B11C-4D5A-B99B-F73F54B9F562}"/>
                </a:ext>
              </a:extLst>
            </p:cNvPr>
            <p:cNvSpPr/>
            <p:nvPr/>
          </p:nvSpPr>
          <p:spPr>
            <a:xfrm>
              <a:off x="914400" y="36802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a:extLst>
                <a:ext uri="{FF2B5EF4-FFF2-40B4-BE49-F238E27FC236}">
                  <a16:creationId xmlns:a16="http://schemas.microsoft.com/office/drawing/2014/main" id="{BD7FD305-F83F-47B1-BD03-7CF1D9B0B3B1}"/>
                </a:ext>
              </a:extLst>
            </p:cNvPr>
            <p:cNvSpPr/>
            <p:nvPr/>
          </p:nvSpPr>
          <p:spPr>
            <a:xfrm>
              <a:off x="1371600" y="36802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a:extLst>
                <a:ext uri="{FF2B5EF4-FFF2-40B4-BE49-F238E27FC236}">
                  <a16:creationId xmlns:a16="http://schemas.microsoft.com/office/drawing/2014/main" id="{B55725FC-6DC6-4119-A5FF-FB2F209C6EC7}"/>
                </a:ext>
              </a:extLst>
            </p:cNvPr>
            <p:cNvSpPr/>
            <p:nvPr/>
          </p:nvSpPr>
          <p:spPr>
            <a:xfrm>
              <a:off x="1828800" y="36802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a:extLst>
                <a:ext uri="{FF2B5EF4-FFF2-40B4-BE49-F238E27FC236}">
                  <a16:creationId xmlns:a16="http://schemas.microsoft.com/office/drawing/2014/main" id="{3450F145-2D6F-43FB-BE74-CE4BA9405F2F}"/>
                </a:ext>
              </a:extLst>
            </p:cNvPr>
            <p:cNvSpPr/>
            <p:nvPr/>
          </p:nvSpPr>
          <p:spPr>
            <a:xfrm>
              <a:off x="2286000" y="36802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a:extLst>
                <a:ext uri="{FF2B5EF4-FFF2-40B4-BE49-F238E27FC236}">
                  <a16:creationId xmlns:a16="http://schemas.microsoft.com/office/drawing/2014/main" id="{1E6A62AF-C5F8-4DD4-B804-745EFE13711D}"/>
                </a:ext>
              </a:extLst>
            </p:cNvPr>
            <p:cNvSpPr/>
            <p:nvPr/>
          </p:nvSpPr>
          <p:spPr>
            <a:xfrm>
              <a:off x="2743200" y="36802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a:extLst>
                <a:ext uri="{FF2B5EF4-FFF2-40B4-BE49-F238E27FC236}">
                  <a16:creationId xmlns:a16="http://schemas.microsoft.com/office/drawing/2014/main" id="{E32C3B45-2B98-4E0E-8112-030C3210EA48}"/>
                </a:ext>
              </a:extLst>
            </p:cNvPr>
            <p:cNvSpPr/>
            <p:nvPr/>
          </p:nvSpPr>
          <p:spPr>
            <a:xfrm>
              <a:off x="3200400" y="36802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a:extLst>
                <a:ext uri="{FF2B5EF4-FFF2-40B4-BE49-F238E27FC236}">
                  <a16:creationId xmlns:a16="http://schemas.microsoft.com/office/drawing/2014/main" id="{40C6CD4D-B4ED-4AA8-B1C5-430069152FA7}"/>
                </a:ext>
              </a:extLst>
            </p:cNvPr>
            <p:cNvSpPr/>
            <p:nvPr/>
          </p:nvSpPr>
          <p:spPr>
            <a:xfrm>
              <a:off x="914400" y="41374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a:extLst>
                <a:ext uri="{FF2B5EF4-FFF2-40B4-BE49-F238E27FC236}">
                  <a16:creationId xmlns:a16="http://schemas.microsoft.com/office/drawing/2014/main" id="{B931A65F-2BE3-41BC-8DA6-6BF947F834C3}"/>
                </a:ext>
              </a:extLst>
            </p:cNvPr>
            <p:cNvSpPr/>
            <p:nvPr/>
          </p:nvSpPr>
          <p:spPr>
            <a:xfrm>
              <a:off x="1371600" y="41374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a:extLst>
                <a:ext uri="{FF2B5EF4-FFF2-40B4-BE49-F238E27FC236}">
                  <a16:creationId xmlns:a16="http://schemas.microsoft.com/office/drawing/2014/main" id="{53CFF028-FA69-4439-8A13-5E780A421EBC}"/>
                </a:ext>
              </a:extLst>
            </p:cNvPr>
            <p:cNvSpPr/>
            <p:nvPr/>
          </p:nvSpPr>
          <p:spPr>
            <a:xfrm>
              <a:off x="1828800" y="4137423"/>
              <a:ext cx="457200" cy="457200"/>
            </a:xfrm>
            <a:prstGeom prst="rect">
              <a:avLst/>
            </a:prstGeom>
            <a:solidFill>
              <a:srgbClr val="8C96C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6" name="Rectangle 185">
              <a:extLst>
                <a:ext uri="{FF2B5EF4-FFF2-40B4-BE49-F238E27FC236}">
                  <a16:creationId xmlns:a16="http://schemas.microsoft.com/office/drawing/2014/main" id="{736DA132-60C4-4427-BC1A-BD24F098EF57}"/>
                </a:ext>
              </a:extLst>
            </p:cNvPr>
            <p:cNvSpPr/>
            <p:nvPr/>
          </p:nvSpPr>
          <p:spPr>
            <a:xfrm>
              <a:off x="2286000" y="4137423"/>
              <a:ext cx="457200" cy="457200"/>
            </a:xfrm>
            <a:prstGeom prst="rect">
              <a:avLst/>
            </a:prstGeom>
            <a:solidFill>
              <a:srgbClr val="B3CDE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7" name="Rectangle 186">
              <a:extLst>
                <a:ext uri="{FF2B5EF4-FFF2-40B4-BE49-F238E27FC236}">
                  <a16:creationId xmlns:a16="http://schemas.microsoft.com/office/drawing/2014/main" id="{20944F3E-F191-4F7A-B3CC-80EF73F9D9AA}"/>
                </a:ext>
              </a:extLst>
            </p:cNvPr>
            <p:cNvSpPr/>
            <p:nvPr/>
          </p:nvSpPr>
          <p:spPr>
            <a:xfrm>
              <a:off x="2743200" y="4137423"/>
              <a:ext cx="457200" cy="457200"/>
            </a:xfrm>
            <a:prstGeom prst="rect">
              <a:avLst/>
            </a:prstGeom>
            <a:solidFill>
              <a:srgbClr val="88419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a:extLst>
                <a:ext uri="{FF2B5EF4-FFF2-40B4-BE49-F238E27FC236}">
                  <a16:creationId xmlns:a16="http://schemas.microsoft.com/office/drawing/2014/main" id="{660BD1F6-3F65-42D0-8058-96F1DF2175F9}"/>
                </a:ext>
              </a:extLst>
            </p:cNvPr>
            <p:cNvSpPr/>
            <p:nvPr/>
          </p:nvSpPr>
          <p:spPr>
            <a:xfrm>
              <a:off x="3200400" y="4137423"/>
              <a:ext cx="457200" cy="457200"/>
            </a:xfrm>
            <a:prstGeom prst="rect">
              <a:avLst/>
            </a:prstGeom>
            <a:solidFill>
              <a:srgbClr val="EDF8FB"/>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87126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9519-AC65-469C-B489-5B954F08545B}"/>
              </a:ext>
            </a:extLst>
          </p:cNvPr>
          <p:cNvSpPr>
            <a:spLocks noGrp="1"/>
          </p:cNvSpPr>
          <p:nvPr>
            <p:ph type="title"/>
          </p:nvPr>
        </p:nvSpPr>
        <p:spPr/>
        <p:txBody>
          <a:bodyPr/>
          <a:lstStyle/>
          <a:p>
            <a:r>
              <a:rPr lang="en-US" dirty="0" err="1"/>
              <a:t>STRaTA</a:t>
            </a:r>
            <a:endParaRPr lang="en-US" dirty="0"/>
          </a:p>
        </p:txBody>
      </p:sp>
      <p:sp>
        <p:nvSpPr>
          <p:cNvPr id="3" name="Content Placeholder 2">
            <a:extLst>
              <a:ext uri="{FF2B5EF4-FFF2-40B4-BE49-F238E27FC236}">
                <a16:creationId xmlns:a16="http://schemas.microsoft.com/office/drawing/2014/main" id="{2DB6B711-CBCB-4875-9828-2104100FE49D}"/>
              </a:ext>
            </a:extLst>
          </p:cNvPr>
          <p:cNvSpPr>
            <a:spLocks noGrp="1"/>
          </p:cNvSpPr>
          <p:nvPr>
            <p:ph idx="1"/>
          </p:nvPr>
        </p:nvSpPr>
        <p:spPr/>
        <p:txBody>
          <a:bodyPr/>
          <a:lstStyle/>
          <a:p>
            <a:r>
              <a:rPr lang="en-US" dirty="0"/>
              <a:t>Energy and Bandwidth efficient</a:t>
            </a:r>
          </a:p>
          <a:p>
            <a:r>
              <a:rPr lang="en-US" dirty="0"/>
              <a:t>Limited on chip ray queues</a:t>
            </a:r>
          </a:p>
          <a:p>
            <a:r>
              <a:rPr lang="en-US" dirty="0"/>
              <a:t>Reconfigurable pipelines</a:t>
            </a:r>
          </a:p>
        </p:txBody>
      </p:sp>
    </p:spTree>
    <p:extLst>
      <p:ext uri="{BB962C8B-B14F-4D97-AF65-F5344CB8AC3E}">
        <p14:creationId xmlns:p14="http://schemas.microsoft.com/office/powerpoint/2010/main" val="3266511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Multiple Chips: Render Time</a:t>
            </a:r>
          </a:p>
        </p:txBody>
      </p:sp>
      <p:pic>
        <p:nvPicPr>
          <p:cNvPr id="3" name="Picture 2">
            <a:extLst>
              <a:ext uri="{FF2B5EF4-FFF2-40B4-BE49-F238E27FC236}">
                <a16:creationId xmlns:a16="http://schemas.microsoft.com/office/drawing/2014/main" id="{ED0FBC13-AD13-43AA-9303-A2617FD21E7D}"/>
              </a:ext>
            </a:extLst>
          </p:cNvPr>
          <p:cNvPicPr>
            <a:picLocks noChangeAspect="1"/>
          </p:cNvPicPr>
          <p:nvPr/>
        </p:nvPicPr>
        <p:blipFill>
          <a:blip r:embed="rId3"/>
          <a:stretch>
            <a:fillRect/>
          </a:stretch>
        </p:blipFill>
        <p:spPr>
          <a:xfrm>
            <a:off x="609600" y="921025"/>
            <a:ext cx="8229600" cy="4051024"/>
          </a:xfrm>
          <a:prstGeom prst="rect">
            <a:avLst/>
          </a:prstGeom>
        </p:spPr>
      </p:pic>
    </p:spTree>
    <p:extLst>
      <p:ext uri="{BB962C8B-B14F-4D97-AF65-F5344CB8AC3E}">
        <p14:creationId xmlns:p14="http://schemas.microsoft.com/office/powerpoint/2010/main" val="126646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Multiple Chips: Render Time</a:t>
            </a:r>
          </a:p>
        </p:txBody>
      </p:sp>
      <p:sp>
        <p:nvSpPr>
          <p:cNvPr id="3" name="TextBox 2">
            <a:extLst>
              <a:ext uri="{FF2B5EF4-FFF2-40B4-BE49-F238E27FC236}">
                <a16:creationId xmlns:a16="http://schemas.microsoft.com/office/drawing/2014/main" id="{A630E318-9A12-4330-872D-EB5AADEF9CD6}"/>
              </a:ext>
            </a:extLst>
          </p:cNvPr>
          <p:cNvSpPr txBox="1"/>
          <p:nvPr/>
        </p:nvSpPr>
        <p:spPr>
          <a:xfrm>
            <a:off x="3962400" y="4324350"/>
            <a:ext cx="2057400" cy="369332"/>
          </a:xfrm>
          <a:prstGeom prst="rect">
            <a:avLst/>
          </a:prstGeom>
          <a:noFill/>
        </p:spPr>
        <p:txBody>
          <a:bodyPr wrap="square" rtlCol="0">
            <a:spAutoFit/>
          </a:bodyPr>
          <a:lstStyle/>
          <a:p>
            <a:r>
              <a:rPr lang="en-US" dirty="0"/>
              <a:t>Mach-RT chips</a:t>
            </a:r>
          </a:p>
        </p:txBody>
      </p:sp>
      <p:pic>
        <p:nvPicPr>
          <p:cNvPr id="4" name="Picture 3">
            <a:extLst>
              <a:ext uri="{FF2B5EF4-FFF2-40B4-BE49-F238E27FC236}">
                <a16:creationId xmlns:a16="http://schemas.microsoft.com/office/drawing/2014/main" id="{75426676-6AD7-4498-A447-3AD13A01893D}"/>
              </a:ext>
            </a:extLst>
          </p:cNvPr>
          <p:cNvPicPr>
            <a:picLocks noChangeAspect="1"/>
          </p:cNvPicPr>
          <p:nvPr/>
        </p:nvPicPr>
        <p:blipFill>
          <a:blip r:embed="rId3"/>
          <a:stretch>
            <a:fillRect/>
          </a:stretch>
        </p:blipFill>
        <p:spPr>
          <a:xfrm>
            <a:off x="533400" y="914103"/>
            <a:ext cx="8288923" cy="4064810"/>
          </a:xfrm>
          <a:prstGeom prst="rect">
            <a:avLst/>
          </a:prstGeom>
        </p:spPr>
      </p:pic>
    </p:spTree>
    <p:extLst>
      <p:ext uri="{BB962C8B-B14F-4D97-AF65-F5344CB8AC3E}">
        <p14:creationId xmlns:p14="http://schemas.microsoft.com/office/powerpoint/2010/main" val="224091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Multiple Chips: Render Time</a:t>
            </a:r>
          </a:p>
        </p:txBody>
      </p:sp>
      <p:pic>
        <p:nvPicPr>
          <p:cNvPr id="4" name="Picture 3">
            <a:extLst>
              <a:ext uri="{FF2B5EF4-FFF2-40B4-BE49-F238E27FC236}">
                <a16:creationId xmlns:a16="http://schemas.microsoft.com/office/drawing/2014/main" id="{B2A437E8-CD72-4F8D-981D-29113F0632BD}"/>
              </a:ext>
            </a:extLst>
          </p:cNvPr>
          <p:cNvPicPr>
            <a:picLocks noChangeAspect="1"/>
          </p:cNvPicPr>
          <p:nvPr/>
        </p:nvPicPr>
        <p:blipFill>
          <a:blip r:embed="rId3"/>
          <a:stretch>
            <a:fillRect/>
          </a:stretch>
        </p:blipFill>
        <p:spPr>
          <a:xfrm>
            <a:off x="533400" y="925739"/>
            <a:ext cx="8229600" cy="4073908"/>
          </a:xfrm>
          <a:prstGeom prst="rect">
            <a:avLst/>
          </a:prstGeom>
        </p:spPr>
      </p:pic>
    </p:spTree>
    <p:extLst>
      <p:ext uri="{BB962C8B-B14F-4D97-AF65-F5344CB8AC3E}">
        <p14:creationId xmlns:p14="http://schemas.microsoft.com/office/powerpoint/2010/main" val="100376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Multiple Chips: Energy</a:t>
            </a:r>
          </a:p>
        </p:txBody>
      </p:sp>
      <p:pic>
        <p:nvPicPr>
          <p:cNvPr id="3" name="Picture 2">
            <a:extLst>
              <a:ext uri="{FF2B5EF4-FFF2-40B4-BE49-F238E27FC236}">
                <a16:creationId xmlns:a16="http://schemas.microsoft.com/office/drawing/2014/main" id="{20AD97D1-AA63-4E8F-AEA2-46652D2165C4}"/>
              </a:ext>
            </a:extLst>
          </p:cNvPr>
          <p:cNvPicPr>
            <a:picLocks noChangeAspect="1"/>
          </p:cNvPicPr>
          <p:nvPr/>
        </p:nvPicPr>
        <p:blipFill>
          <a:blip r:embed="rId3"/>
          <a:stretch>
            <a:fillRect/>
          </a:stretch>
        </p:blipFill>
        <p:spPr>
          <a:xfrm>
            <a:off x="533400" y="914103"/>
            <a:ext cx="7886700" cy="4018990"/>
          </a:xfrm>
          <a:prstGeom prst="rect">
            <a:avLst/>
          </a:prstGeom>
        </p:spPr>
      </p:pic>
    </p:spTree>
    <p:extLst>
      <p:ext uri="{BB962C8B-B14F-4D97-AF65-F5344CB8AC3E}">
        <p14:creationId xmlns:p14="http://schemas.microsoft.com/office/powerpoint/2010/main" val="148585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Cache Lines Transferred</a:t>
            </a:r>
          </a:p>
        </p:txBody>
      </p:sp>
      <p:graphicFrame>
        <p:nvGraphicFramePr>
          <p:cNvPr id="6" name="Chart 5">
            <a:extLst>
              <a:ext uri="{FF2B5EF4-FFF2-40B4-BE49-F238E27FC236}">
                <a16:creationId xmlns:a16="http://schemas.microsoft.com/office/drawing/2014/main" id="{82356B26-3E08-4A53-8DAD-4015D15958BA}"/>
              </a:ext>
            </a:extLst>
          </p:cNvPr>
          <p:cNvGraphicFramePr>
            <a:graphicFrameLocks/>
          </p:cNvGraphicFramePr>
          <p:nvPr/>
        </p:nvGraphicFramePr>
        <p:xfrm>
          <a:off x="381000" y="1123950"/>
          <a:ext cx="8382000" cy="401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35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Cache Lines Transferred</a:t>
            </a:r>
          </a:p>
        </p:txBody>
      </p:sp>
      <p:graphicFrame>
        <p:nvGraphicFramePr>
          <p:cNvPr id="6" name="Chart 5">
            <a:extLst>
              <a:ext uri="{FF2B5EF4-FFF2-40B4-BE49-F238E27FC236}">
                <a16:creationId xmlns:a16="http://schemas.microsoft.com/office/drawing/2014/main" id="{82356B26-3E08-4A53-8DAD-4015D15958BA}"/>
              </a:ext>
            </a:extLst>
          </p:cNvPr>
          <p:cNvGraphicFramePr>
            <a:graphicFrameLocks/>
          </p:cNvGraphicFramePr>
          <p:nvPr>
            <p:extLst>
              <p:ext uri="{D42A27DB-BD31-4B8C-83A1-F6EECF244321}">
                <p14:modId xmlns:p14="http://schemas.microsoft.com/office/powerpoint/2010/main" val="371437515"/>
              </p:ext>
            </p:extLst>
          </p:nvPr>
        </p:nvGraphicFramePr>
        <p:xfrm>
          <a:off x="381000" y="1123950"/>
          <a:ext cx="8382000" cy="4019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20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Comparisons to DXR</a:t>
            </a:r>
          </a:p>
        </p:txBody>
      </p:sp>
      <p:graphicFrame>
        <p:nvGraphicFramePr>
          <p:cNvPr id="9" name="Chart 8">
            <a:extLst>
              <a:ext uri="{FF2B5EF4-FFF2-40B4-BE49-F238E27FC236}">
                <a16:creationId xmlns:a16="http://schemas.microsoft.com/office/drawing/2014/main" id="{B86EDFD7-CF1A-460D-B956-B80AC3FFB374}"/>
              </a:ext>
            </a:extLst>
          </p:cNvPr>
          <p:cNvGraphicFramePr>
            <a:graphicFrameLocks/>
          </p:cNvGraphicFramePr>
          <p:nvPr>
            <p:extLst>
              <p:ext uri="{D42A27DB-BD31-4B8C-83A1-F6EECF244321}">
                <p14:modId xmlns:p14="http://schemas.microsoft.com/office/powerpoint/2010/main" val="3453080748"/>
              </p:ext>
            </p:extLst>
          </p:nvPr>
        </p:nvGraphicFramePr>
        <p:xfrm>
          <a:off x="457200" y="940296"/>
          <a:ext cx="7929563" cy="4203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39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AB8E-3051-40D4-B0A5-0B8776AA4278}"/>
              </a:ext>
            </a:extLst>
          </p:cNvPr>
          <p:cNvSpPr>
            <a:spLocks noGrp="1"/>
          </p:cNvSpPr>
          <p:nvPr>
            <p:ph type="title"/>
          </p:nvPr>
        </p:nvSpPr>
        <p:spPr/>
        <p:txBody>
          <a:bodyPr/>
          <a:lstStyle/>
          <a:p>
            <a:r>
              <a:rPr lang="en-US" dirty="0"/>
              <a:t>16 Chips</a:t>
            </a:r>
          </a:p>
        </p:txBody>
      </p:sp>
      <p:sp>
        <p:nvSpPr>
          <p:cNvPr id="6" name="Content Placeholder 5">
            <a:extLst>
              <a:ext uri="{FF2B5EF4-FFF2-40B4-BE49-F238E27FC236}">
                <a16:creationId xmlns:a16="http://schemas.microsoft.com/office/drawing/2014/main" id="{66D068DD-1DBB-4D6D-BB49-524E8301F85B}"/>
              </a:ext>
            </a:extLst>
          </p:cNvPr>
          <p:cNvSpPr>
            <a:spLocks noGrp="1"/>
          </p:cNvSpPr>
          <p:nvPr>
            <p:ph idx="1"/>
          </p:nvPr>
        </p:nvSpPr>
        <p:spPr/>
        <p:txBody>
          <a:bodyPr/>
          <a:lstStyle/>
          <a:p>
            <a:r>
              <a:rPr lang="en-US" dirty="0"/>
              <a:t>Reduced gains</a:t>
            </a:r>
          </a:p>
          <a:p>
            <a:pPr lvl="1"/>
            <a:r>
              <a:rPr lang="en-US" dirty="0"/>
              <a:t>Work starvation</a:t>
            </a:r>
          </a:p>
          <a:p>
            <a:pPr lvl="1"/>
            <a:r>
              <a:rPr lang="en-US" dirty="0"/>
              <a:t>Large impact of scene fetches</a:t>
            </a:r>
          </a:p>
          <a:p>
            <a:pPr lvl="1"/>
            <a:endParaRPr lang="en-US" dirty="0"/>
          </a:p>
        </p:txBody>
      </p:sp>
    </p:spTree>
    <p:extLst>
      <p:ext uri="{BB962C8B-B14F-4D97-AF65-F5344CB8AC3E}">
        <p14:creationId xmlns:p14="http://schemas.microsoft.com/office/powerpoint/2010/main" val="1725941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Previous Work</a:t>
            </a:r>
          </a:p>
        </p:txBody>
      </p:sp>
    </p:spTree>
    <p:extLst>
      <p:ext uri="{BB962C8B-B14F-4D97-AF65-F5344CB8AC3E}">
        <p14:creationId xmlns:p14="http://schemas.microsoft.com/office/powerpoint/2010/main" val="1851176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F753-C90E-4728-87EC-D243F5B095D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B16445A-87A4-4E78-96AA-97F1D593F102}"/>
              </a:ext>
            </a:extLst>
          </p:cNvPr>
          <p:cNvSpPr>
            <a:spLocks noGrp="1"/>
          </p:cNvSpPr>
          <p:nvPr>
            <p:ph idx="1"/>
          </p:nvPr>
        </p:nvSpPr>
        <p:spPr/>
        <p:txBody>
          <a:bodyPr/>
          <a:lstStyle/>
          <a:p>
            <a:r>
              <a:rPr lang="en-US" dirty="0"/>
              <a:t>Multiple chip architecture for ray tracing</a:t>
            </a:r>
          </a:p>
          <a:p>
            <a:pPr lvl="1"/>
            <a:r>
              <a:rPr lang="en-US" dirty="0"/>
              <a:t>Is doable by using Dual Streaming</a:t>
            </a:r>
          </a:p>
          <a:p>
            <a:pPr lvl="1"/>
            <a:r>
              <a:rPr lang="en-US" dirty="0"/>
              <a:t>No ray traffic to DRAM</a:t>
            </a:r>
          </a:p>
          <a:p>
            <a:endParaRPr lang="en-US" dirty="0"/>
          </a:p>
        </p:txBody>
      </p:sp>
    </p:spTree>
    <p:extLst>
      <p:ext uri="{BB962C8B-B14F-4D97-AF65-F5344CB8AC3E}">
        <p14:creationId xmlns:p14="http://schemas.microsoft.com/office/powerpoint/2010/main" val="118771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
        <p:nvSpPr>
          <p:cNvPr id="5" name="Content Placeholder 4"/>
          <p:cNvSpPr>
            <a:spLocks noGrp="1"/>
          </p:cNvSpPr>
          <p:nvPr>
            <p:ph idx="1"/>
          </p:nvPr>
        </p:nvSpPr>
        <p:spPr/>
        <p:txBody>
          <a:bodyPr>
            <a:normAutofit/>
          </a:bodyPr>
          <a:lstStyle/>
          <a:p>
            <a:pPr marL="457200" lvl="1" indent="0" algn="ctr">
              <a:buNone/>
            </a:pPr>
            <a:r>
              <a:rPr lang="en-US" sz="3600" dirty="0"/>
              <a:t>Thank you!</a:t>
            </a:r>
          </a:p>
        </p:txBody>
      </p:sp>
    </p:spTree>
    <p:extLst>
      <p:ext uri="{BB962C8B-B14F-4D97-AF65-F5344CB8AC3E}">
        <p14:creationId xmlns:p14="http://schemas.microsoft.com/office/powerpoint/2010/main" val="361998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Work</a:t>
            </a:r>
          </a:p>
        </p:txBody>
      </p:sp>
      <p:sp>
        <p:nvSpPr>
          <p:cNvPr id="5" name="Content Placeholder 4"/>
          <p:cNvSpPr>
            <a:spLocks noGrp="1"/>
          </p:cNvSpPr>
          <p:nvPr>
            <p:ph idx="1"/>
          </p:nvPr>
        </p:nvSpPr>
        <p:spPr/>
        <p:txBody>
          <a:bodyPr/>
          <a:lstStyle/>
          <a:p>
            <a:r>
              <a:rPr lang="en-US" dirty="0"/>
              <a:t>Chip layout</a:t>
            </a:r>
          </a:p>
          <a:p>
            <a:r>
              <a:rPr lang="en-US" dirty="0"/>
              <a:t>Other off chip memories (HMC)</a:t>
            </a:r>
          </a:p>
          <a:p>
            <a:r>
              <a:rPr lang="en-US" dirty="0"/>
              <a:t>Scene and ray compression</a:t>
            </a:r>
          </a:p>
          <a:p>
            <a:endParaRPr lang="en-US" dirty="0"/>
          </a:p>
        </p:txBody>
      </p:sp>
    </p:spTree>
    <p:extLst>
      <p:ext uri="{BB962C8B-B14F-4D97-AF65-F5344CB8AC3E}">
        <p14:creationId xmlns:p14="http://schemas.microsoft.com/office/powerpoint/2010/main" val="243120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to Rehearse</a:t>
            </a:r>
          </a:p>
        </p:txBody>
      </p:sp>
      <p:sp>
        <p:nvSpPr>
          <p:cNvPr id="5" name="Content Placeholder 4"/>
          <p:cNvSpPr>
            <a:spLocks noGrp="1"/>
          </p:cNvSpPr>
          <p:nvPr>
            <p:ph idx="1"/>
          </p:nvPr>
        </p:nvSpPr>
        <p:spPr/>
        <p:txBody>
          <a:bodyPr/>
          <a:lstStyle/>
          <a:p>
            <a:r>
              <a:rPr lang="en-US" dirty="0"/>
              <a:t>What happens if run out of ray memory</a:t>
            </a:r>
          </a:p>
          <a:p>
            <a:pPr lvl="1"/>
            <a:r>
              <a:rPr lang="en-US" dirty="0"/>
              <a:t>(dram spill over)</a:t>
            </a:r>
          </a:p>
          <a:p>
            <a:r>
              <a:rPr lang="en-US" dirty="0"/>
              <a:t>Shading</a:t>
            </a:r>
          </a:p>
          <a:p>
            <a:r>
              <a:rPr lang="en-US" dirty="0"/>
              <a:t>Comparisons with DXR are unfair</a:t>
            </a:r>
          </a:p>
          <a:p>
            <a:r>
              <a:rPr lang="en-US" dirty="0"/>
              <a:t>How about multiple DRAMS</a:t>
            </a:r>
          </a:p>
        </p:txBody>
      </p:sp>
    </p:spTree>
    <p:extLst>
      <p:ext uri="{BB962C8B-B14F-4D97-AF65-F5344CB8AC3E}">
        <p14:creationId xmlns:p14="http://schemas.microsoft.com/office/powerpoint/2010/main" val="302477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Cache Lines Transferred</a:t>
            </a:r>
          </a:p>
        </p:txBody>
      </p:sp>
      <p:graphicFrame>
        <p:nvGraphicFramePr>
          <p:cNvPr id="10" name="Chart 9">
            <a:extLst>
              <a:ext uri="{FF2B5EF4-FFF2-40B4-BE49-F238E27FC236}">
                <a16:creationId xmlns:a16="http://schemas.microsoft.com/office/drawing/2014/main" id="{B3E748E4-159B-4D3B-BA49-DEC8A52F1ADE}"/>
              </a:ext>
            </a:extLst>
          </p:cNvPr>
          <p:cNvGraphicFramePr>
            <a:graphicFrameLocks/>
          </p:cNvGraphicFramePr>
          <p:nvPr>
            <p:extLst>
              <p:ext uri="{D42A27DB-BD31-4B8C-83A1-F6EECF244321}">
                <p14:modId xmlns:p14="http://schemas.microsoft.com/office/powerpoint/2010/main" val="577594916"/>
              </p:ext>
            </p:extLst>
          </p:nvPr>
        </p:nvGraphicFramePr>
        <p:xfrm>
          <a:off x="457200" y="1164430"/>
          <a:ext cx="7927182" cy="3979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3E748E4-159B-4D3B-BA49-DEC8A52F1ADE}"/>
              </a:ext>
            </a:extLst>
          </p:cNvPr>
          <p:cNvGraphicFramePr>
            <a:graphicFrameLocks/>
          </p:cNvGraphicFramePr>
          <p:nvPr>
            <p:extLst>
              <p:ext uri="{D42A27DB-BD31-4B8C-83A1-F6EECF244321}">
                <p14:modId xmlns:p14="http://schemas.microsoft.com/office/powerpoint/2010/main" val="3656583475"/>
              </p:ext>
            </p:extLst>
          </p:nvPr>
        </p:nvGraphicFramePr>
        <p:xfrm>
          <a:off x="457200" y="1047750"/>
          <a:ext cx="8382000" cy="4025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653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Previous Work</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Coalescing memory access</a:t>
            </a:r>
          </a:p>
          <a:p>
            <a:pPr lvl="1"/>
            <a:r>
              <a:rPr lang="en-US" sz="2000" dirty="0"/>
              <a:t>[</a:t>
            </a:r>
            <a:r>
              <a:rPr lang="en-US" sz="2000" dirty="0" err="1"/>
              <a:t>Aila</a:t>
            </a:r>
            <a:r>
              <a:rPr lang="en-US" sz="2000" dirty="0"/>
              <a:t> &amp; Laine 2009], [Gribble &amp; Ramani 2008], [</a:t>
            </a:r>
            <a:r>
              <a:rPr lang="en-US" sz="2000" dirty="0" err="1"/>
              <a:t>Spjut</a:t>
            </a:r>
            <a:r>
              <a:rPr lang="en-US" sz="2000" dirty="0"/>
              <a:t> et al. 2009]</a:t>
            </a:r>
          </a:p>
          <a:p>
            <a:endParaRPr lang="en-US" dirty="0"/>
          </a:p>
        </p:txBody>
      </p:sp>
    </p:spTree>
    <p:extLst>
      <p:ext uri="{BB962C8B-B14F-4D97-AF65-F5344CB8AC3E}">
        <p14:creationId xmlns:p14="http://schemas.microsoft.com/office/powerpoint/2010/main" val="89092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Previous Work</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a:xfrm>
            <a:off x="457200" y="1200150"/>
            <a:ext cx="8229600" cy="3581399"/>
          </a:xfrm>
        </p:spPr>
        <p:txBody>
          <a:bodyPr>
            <a:normAutofit/>
          </a:bodyPr>
          <a:lstStyle/>
          <a:p>
            <a:r>
              <a:rPr lang="en-US" dirty="0"/>
              <a:t>Coalescing memory access</a:t>
            </a:r>
          </a:p>
          <a:p>
            <a:pPr lvl="1"/>
            <a:r>
              <a:rPr lang="en-US" sz="2000" dirty="0"/>
              <a:t>[</a:t>
            </a:r>
            <a:r>
              <a:rPr lang="en-US" sz="2000" dirty="0" err="1"/>
              <a:t>Aila</a:t>
            </a:r>
            <a:r>
              <a:rPr lang="en-US" sz="2000" dirty="0"/>
              <a:t> &amp; Laine 2009], [Gribble &amp; Ramani 2008], [</a:t>
            </a:r>
            <a:r>
              <a:rPr lang="en-US" sz="2000" dirty="0" err="1"/>
              <a:t>Spjut</a:t>
            </a:r>
            <a:r>
              <a:rPr lang="en-US" sz="2000" dirty="0"/>
              <a:t> et al. 2009]</a:t>
            </a:r>
          </a:p>
          <a:p>
            <a:r>
              <a:rPr lang="en-US" dirty="0"/>
              <a:t>Batching and packets for scheduling</a:t>
            </a:r>
          </a:p>
          <a:p>
            <a:pPr lvl="1"/>
            <a:r>
              <a:rPr lang="en-US" sz="2000" dirty="0"/>
              <a:t>[</a:t>
            </a:r>
            <a:r>
              <a:rPr lang="en-US" sz="2000" dirty="0" err="1"/>
              <a:t>Myungbae</a:t>
            </a:r>
            <a:r>
              <a:rPr lang="en-US" sz="2000" dirty="0"/>
              <a:t> 2017], [Boulos et al. 2007]</a:t>
            </a:r>
          </a:p>
          <a:p>
            <a:endParaRPr lang="en-US" dirty="0"/>
          </a:p>
        </p:txBody>
      </p:sp>
    </p:spTree>
    <p:extLst>
      <p:ext uri="{BB962C8B-B14F-4D97-AF65-F5344CB8AC3E}">
        <p14:creationId xmlns:p14="http://schemas.microsoft.com/office/powerpoint/2010/main" val="1584577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Previous Work</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a:xfrm>
            <a:off x="457200" y="1200150"/>
            <a:ext cx="8229600" cy="3581399"/>
          </a:xfrm>
        </p:spPr>
        <p:txBody>
          <a:bodyPr>
            <a:normAutofit/>
          </a:bodyPr>
          <a:lstStyle/>
          <a:p>
            <a:r>
              <a:rPr lang="en-US" dirty="0"/>
              <a:t>Coalescing memory access</a:t>
            </a:r>
          </a:p>
          <a:p>
            <a:pPr lvl="1"/>
            <a:r>
              <a:rPr lang="en-US" sz="2000" dirty="0"/>
              <a:t>[</a:t>
            </a:r>
            <a:r>
              <a:rPr lang="en-US" sz="2000" dirty="0" err="1"/>
              <a:t>Aila</a:t>
            </a:r>
            <a:r>
              <a:rPr lang="en-US" sz="2000" dirty="0"/>
              <a:t> &amp; Laine 2009], [Gribble &amp; Ramani 2008], [</a:t>
            </a:r>
            <a:r>
              <a:rPr lang="en-US" sz="2000" dirty="0" err="1"/>
              <a:t>Spjut</a:t>
            </a:r>
            <a:r>
              <a:rPr lang="en-US" sz="2000" dirty="0"/>
              <a:t> et al. 2009]</a:t>
            </a:r>
          </a:p>
          <a:p>
            <a:r>
              <a:rPr lang="en-US" dirty="0"/>
              <a:t>Batching and packets for scheduling</a:t>
            </a:r>
          </a:p>
          <a:p>
            <a:pPr lvl="1"/>
            <a:r>
              <a:rPr lang="en-US" sz="2000" dirty="0"/>
              <a:t>[</a:t>
            </a:r>
            <a:r>
              <a:rPr lang="en-US" sz="2000" dirty="0" err="1"/>
              <a:t>Myungbae</a:t>
            </a:r>
            <a:r>
              <a:rPr lang="en-US" sz="2000" dirty="0"/>
              <a:t> 2017], [Boulos et al. 2007]</a:t>
            </a:r>
          </a:p>
          <a:p>
            <a:r>
              <a:rPr lang="en-US" dirty="0"/>
              <a:t>Ordered ray generation and sorting</a:t>
            </a:r>
          </a:p>
          <a:p>
            <a:pPr lvl="1"/>
            <a:r>
              <a:rPr lang="en-US" sz="2000" dirty="0"/>
              <a:t>[</a:t>
            </a:r>
            <a:r>
              <a:rPr lang="en-US" sz="2000" dirty="0" err="1"/>
              <a:t>Eisenacher</a:t>
            </a:r>
            <a:r>
              <a:rPr lang="en-US" sz="2000" dirty="0"/>
              <a:t> et al. 2013], [Purcell et al. 2002]</a:t>
            </a:r>
          </a:p>
          <a:p>
            <a:endParaRPr lang="en-US" dirty="0"/>
          </a:p>
        </p:txBody>
      </p:sp>
    </p:spTree>
    <p:extLst>
      <p:ext uri="{BB962C8B-B14F-4D97-AF65-F5344CB8AC3E}">
        <p14:creationId xmlns:p14="http://schemas.microsoft.com/office/powerpoint/2010/main" val="23648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Previous Work</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Better data layout</a:t>
            </a:r>
          </a:p>
          <a:p>
            <a:pPr lvl="1"/>
            <a:r>
              <a:rPr lang="en-US" sz="2000" dirty="0"/>
              <a:t> [</a:t>
            </a:r>
            <a:r>
              <a:rPr lang="en-US" sz="2000" dirty="0" err="1"/>
              <a:t>Hapala</a:t>
            </a:r>
            <a:r>
              <a:rPr lang="en-US" sz="2000" dirty="0"/>
              <a:t> et al. 2013], [</a:t>
            </a:r>
            <a:r>
              <a:rPr lang="en-US" sz="2000" dirty="0" err="1"/>
              <a:t>Viitanen</a:t>
            </a:r>
            <a:r>
              <a:rPr lang="en-US" sz="2000" dirty="0"/>
              <a:t> et al. 2017], [Meister &amp; Bittner 2018]</a:t>
            </a:r>
          </a:p>
          <a:p>
            <a:endParaRPr lang="en-US" dirty="0"/>
          </a:p>
        </p:txBody>
      </p:sp>
    </p:spTree>
    <p:extLst>
      <p:ext uri="{BB962C8B-B14F-4D97-AF65-F5344CB8AC3E}">
        <p14:creationId xmlns:p14="http://schemas.microsoft.com/office/powerpoint/2010/main" val="2739220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CA57-2D38-4421-BA9B-F2CF7CDB5B9D}"/>
              </a:ext>
            </a:extLst>
          </p:cNvPr>
          <p:cNvSpPr>
            <a:spLocks noGrp="1"/>
          </p:cNvSpPr>
          <p:nvPr>
            <p:ph type="title"/>
          </p:nvPr>
        </p:nvSpPr>
        <p:spPr/>
        <p:txBody>
          <a:bodyPr/>
          <a:lstStyle/>
          <a:p>
            <a:r>
              <a:rPr lang="en-US" dirty="0"/>
              <a:t>Previous Work</a:t>
            </a:r>
          </a:p>
        </p:txBody>
      </p:sp>
      <p:sp>
        <p:nvSpPr>
          <p:cNvPr id="3" name="Content Placeholder 2">
            <a:extLst>
              <a:ext uri="{FF2B5EF4-FFF2-40B4-BE49-F238E27FC236}">
                <a16:creationId xmlns:a16="http://schemas.microsoft.com/office/drawing/2014/main" id="{333027C1-C2AC-4636-BB86-5738DEAEB570}"/>
              </a:ext>
            </a:extLst>
          </p:cNvPr>
          <p:cNvSpPr>
            <a:spLocks noGrp="1"/>
          </p:cNvSpPr>
          <p:nvPr>
            <p:ph idx="1"/>
          </p:nvPr>
        </p:nvSpPr>
        <p:spPr/>
        <p:txBody>
          <a:bodyPr/>
          <a:lstStyle/>
          <a:p>
            <a:r>
              <a:rPr lang="en-US" dirty="0"/>
              <a:t>Better data layout</a:t>
            </a:r>
          </a:p>
          <a:p>
            <a:pPr lvl="1"/>
            <a:r>
              <a:rPr lang="en-US" sz="2000" dirty="0"/>
              <a:t> [</a:t>
            </a:r>
            <a:r>
              <a:rPr lang="en-US" sz="2000" dirty="0" err="1"/>
              <a:t>Hapala</a:t>
            </a:r>
            <a:r>
              <a:rPr lang="en-US" sz="2000" dirty="0"/>
              <a:t> et al. 2013], [</a:t>
            </a:r>
            <a:r>
              <a:rPr lang="en-US" sz="2000" dirty="0" err="1"/>
              <a:t>Viitanen</a:t>
            </a:r>
            <a:r>
              <a:rPr lang="en-US" sz="2000" dirty="0"/>
              <a:t> et al. 2017], [Meister &amp; Bittner 2018]</a:t>
            </a:r>
          </a:p>
          <a:p>
            <a:r>
              <a:rPr lang="en-US" dirty="0"/>
              <a:t>Compression</a:t>
            </a:r>
          </a:p>
          <a:p>
            <a:pPr lvl="1"/>
            <a:r>
              <a:rPr lang="en-US" sz="2000" dirty="0"/>
              <a:t>[Keely 2014], [</a:t>
            </a:r>
            <a:r>
              <a:rPr lang="en-US" sz="2000" dirty="0" err="1"/>
              <a:t>Ylitie</a:t>
            </a:r>
            <a:r>
              <a:rPr lang="en-US" sz="2000" dirty="0"/>
              <a:t> et al. 2017], [</a:t>
            </a:r>
            <a:r>
              <a:rPr lang="en-US" sz="2000" dirty="0" err="1"/>
              <a:t>Benthin</a:t>
            </a:r>
            <a:r>
              <a:rPr lang="en-US" sz="2000" dirty="0"/>
              <a:t> et al. 2018]</a:t>
            </a:r>
          </a:p>
          <a:p>
            <a:endParaRPr lang="en-US" dirty="0"/>
          </a:p>
        </p:txBody>
      </p:sp>
    </p:spTree>
    <p:extLst>
      <p:ext uri="{BB962C8B-B14F-4D97-AF65-F5344CB8AC3E}">
        <p14:creationId xmlns:p14="http://schemas.microsoft.com/office/powerpoint/2010/main" val="219310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tah CG">
  <a:themeElements>
    <a:clrScheme name="Utah Red">
      <a:dk1>
        <a:sysClr val="windowText" lastClr="000000"/>
      </a:dk1>
      <a:lt1>
        <a:sysClr val="window" lastClr="FFFFFF"/>
      </a:lt1>
      <a:dk2>
        <a:srgbClr val="9A0000"/>
      </a:dk2>
      <a:lt2>
        <a:srgbClr val="FFFFFF"/>
      </a:lt2>
      <a:accent1>
        <a:srgbClr val="9A0000"/>
      </a:accent1>
      <a:accent2>
        <a:srgbClr val="4F81BD"/>
      </a:accent2>
      <a:accent3>
        <a:srgbClr val="9BBB59"/>
      </a:accent3>
      <a:accent4>
        <a:srgbClr val="8064A2"/>
      </a:accent4>
      <a:accent5>
        <a:srgbClr val="4BACC6"/>
      </a:accent5>
      <a:accent6>
        <a:srgbClr val="F79646"/>
      </a:accent6>
      <a:hlink>
        <a:srgbClr val="0000FF"/>
      </a:hlink>
      <a:folHlink>
        <a:srgbClr val="0000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Utah CG</Template>
  <TotalTime>7007</TotalTime>
  <Words>3150</Words>
  <Application>Microsoft Office PowerPoint</Application>
  <PresentationFormat>On-screen Show (16:9)</PresentationFormat>
  <Paragraphs>369</Paragraphs>
  <Slides>44</Slides>
  <Notes>43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Franklin Gothic Book</vt:lpstr>
      <vt:lpstr>Candara</vt:lpstr>
      <vt:lpstr>Franklin Gothic Medium</vt:lpstr>
      <vt:lpstr>Calibri</vt:lpstr>
      <vt:lpstr>Utah CG</vt:lpstr>
      <vt:lpstr>Mach-RT: A Many Chip Architecture for Ray Tracing</vt:lpstr>
      <vt:lpstr>More Chips! Handle it!</vt:lpstr>
      <vt:lpstr>Ray Tracing Performance</vt:lpstr>
      <vt:lpstr>Previous Work</vt:lpstr>
      <vt:lpstr>Previous Work</vt:lpstr>
      <vt:lpstr>Previous Work</vt:lpstr>
      <vt:lpstr>Previous Work</vt:lpstr>
      <vt:lpstr>Previous Work</vt:lpstr>
      <vt:lpstr>Previous Work</vt:lpstr>
      <vt:lpstr>Dual Streaming</vt:lpstr>
      <vt:lpstr>Traversal Order</vt:lpstr>
      <vt:lpstr>Drawbacks</vt:lpstr>
      <vt:lpstr>Memory Traffic</vt:lpstr>
      <vt:lpstr>Single Large Chip</vt:lpstr>
      <vt:lpstr>Board of Chips</vt:lpstr>
      <vt:lpstr>Board of Chips</vt:lpstr>
      <vt:lpstr>SPC</vt:lpstr>
      <vt:lpstr>Board Final</vt:lpstr>
      <vt:lpstr>Pixel Distribution</vt:lpstr>
      <vt:lpstr>Improvements</vt:lpstr>
      <vt:lpstr>Improvements</vt:lpstr>
      <vt:lpstr>Improvements</vt:lpstr>
      <vt:lpstr>Results</vt:lpstr>
      <vt:lpstr>Hardware Simulation</vt:lpstr>
      <vt:lpstr>System Configuration</vt:lpstr>
      <vt:lpstr>Single Large Chip</vt:lpstr>
      <vt:lpstr>Single Large Chip: Render Time</vt:lpstr>
      <vt:lpstr>Single Large Chip: Render Time</vt:lpstr>
      <vt:lpstr>Single Large Chip: Energy</vt:lpstr>
      <vt:lpstr>Multiple Chips</vt:lpstr>
      <vt:lpstr>STRaTA</vt:lpstr>
      <vt:lpstr>Multiple Chips: Render Time</vt:lpstr>
      <vt:lpstr>Multiple Chips: Render Time</vt:lpstr>
      <vt:lpstr>Multiple Chips: Render Time</vt:lpstr>
      <vt:lpstr>Multiple Chips: Energy</vt:lpstr>
      <vt:lpstr>Cache Lines Transferred</vt:lpstr>
      <vt:lpstr>Cache Lines Transferred</vt:lpstr>
      <vt:lpstr>Comparisons to DXR</vt:lpstr>
      <vt:lpstr>16 Chips</vt:lpstr>
      <vt:lpstr>Conclusion</vt:lpstr>
      <vt:lpstr>Q&amp;A</vt:lpstr>
      <vt:lpstr>Future Work</vt:lpstr>
      <vt:lpstr>Questions to Rehearse</vt:lpstr>
      <vt:lpstr>Cache Lines Transferred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Modeling of Knittable Structures with Stitch Meshes</dc:title>
  <dc:creator>cem</dc:creator>
  <cp:lastModifiedBy>Elena Vasiou Sivvopoulou</cp:lastModifiedBy>
  <cp:revision>187</cp:revision>
  <dcterms:created xsi:type="dcterms:W3CDTF">2016-10-05T07:14:09Z</dcterms:created>
  <dcterms:modified xsi:type="dcterms:W3CDTF">2019-07-08T10:06:44Z</dcterms:modified>
</cp:coreProperties>
</file>