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9" r:id="rId14"/>
    <p:sldId id="270" r:id="rId15"/>
    <p:sldId id="271" r:id="rId16"/>
    <p:sldId id="272" r:id="rId17"/>
    <p:sldId id="276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225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60"/>
  </p:normalViewPr>
  <p:slideViewPr>
    <p:cSldViewPr snapToGrid="0">
      <p:cViewPr varScale="1">
        <p:scale>
          <a:sx n="158" d="100"/>
          <a:sy n="158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4D64-59E2-4345-8724-7B9C00279427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AF8F3-DB10-AC45-8ABA-49263D323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5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 outline, </a:t>
            </a:r>
            <a:r>
              <a:rPr lang="az-Cyrl-AZ" dirty="0"/>
              <a:t>Александр Головин, </a:t>
            </a:r>
            <a:r>
              <a:rPr lang="en-GB" dirty="0"/>
              <a:t>CC0,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8F3-DB10-AC45-8ABA-49263D3233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8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 outline, </a:t>
            </a:r>
            <a:r>
              <a:rPr lang="az-Cyrl-AZ" dirty="0"/>
              <a:t>Александр Головин, </a:t>
            </a:r>
            <a:r>
              <a:rPr lang="en-GB" dirty="0"/>
              <a:t>CC0,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8F3-DB10-AC45-8ABA-49263D3233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3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Head outline, </a:t>
            </a:r>
            <a:r>
              <a:rPr lang="az-Cyrl-AZ" dirty="0"/>
              <a:t>Александр Головин, </a:t>
            </a:r>
            <a:r>
              <a:rPr lang="en-GB" dirty="0"/>
              <a:t>CC0,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8F3-DB10-AC45-8ABA-49263D3233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8F3-DB10-AC45-8ABA-49263D3233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9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PowerPoint’s accessibility checker is under “</a:t>
            </a:r>
            <a:r>
              <a:rPr lang="en-GB" dirty="0" err="1"/>
              <a:t>Tools→Check</a:t>
            </a:r>
            <a:r>
              <a:rPr lang="en-GB" dirty="0"/>
              <a:t> Accessibility”.</a:t>
            </a:r>
          </a:p>
          <a:p>
            <a:r>
              <a:rPr lang="en-GB" dirty="0"/>
              <a:t>Chrome has “More </a:t>
            </a:r>
            <a:r>
              <a:rPr lang="en-GB" dirty="0" err="1"/>
              <a:t>Tools→Developer</a:t>
            </a:r>
            <a:r>
              <a:rPr lang="en-GB" dirty="0"/>
              <a:t> </a:t>
            </a:r>
            <a:r>
              <a:rPr lang="en-GB" dirty="0" err="1"/>
              <a:t>Tools→Rendering→Emulate</a:t>
            </a:r>
            <a:r>
              <a:rPr lang="en-GB" dirty="0"/>
              <a:t> vision deficiencies” (and also “More </a:t>
            </a:r>
            <a:r>
              <a:rPr lang="en-GB" dirty="0" err="1"/>
              <a:t>Tools→Developer</a:t>
            </a:r>
            <a:r>
              <a:rPr lang="en-GB" dirty="0"/>
              <a:t> </a:t>
            </a:r>
            <a:r>
              <a:rPr lang="en-GB" dirty="0" err="1"/>
              <a:t>Tools→Lighthouse→Accessibility</a:t>
            </a:r>
            <a:r>
              <a:rPr lang="en-GB" dirty="0"/>
              <a:t>”).</a:t>
            </a:r>
          </a:p>
          <a:p>
            <a:r>
              <a:rPr lang="en-GB" dirty="0"/>
              <a:t>Firefox has “More </a:t>
            </a:r>
            <a:r>
              <a:rPr lang="en-GB" dirty="0" err="1"/>
              <a:t>Tools→Web</a:t>
            </a:r>
            <a:r>
              <a:rPr lang="en-GB" dirty="0"/>
              <a:t> Developer </a:t>
            </a:r>
            <a:r>
              <a:rPr lang="en-GB" dirty="0" err="1"/>
              <a:t>Tools→Accessibility→Simulate</a:t>
            </a:r>
            <a:r>
              <a:rPr lang="en-GB" dirty="0"/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8F3-DB10-AC45-8ABA-49263D3233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4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AF8F3-DB10-AC45-8ABA-49263D3233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53B2-34E2-F4BB-FF99-EB891491E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95491-A1E0-0F2F-C95B-AA7B894F2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D2BAD-147C-66BD-6BA7-0F63AECD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B1EA-E7AA-A05C-B412-D2D65183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E2FC-273B-116D-0584-710E206E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0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A838-E00F-3F17-49B3-D5B02E0A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3C80E-93BA-C7AE-108C-F6A141698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C11DD-483B-BB8B-9A26-54D25E3F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A9801-3EF9-BCED-33D0-B5797BD2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A68A-1C93-F21E-A80F-13542E63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2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5032E-9989-4B2C-EF94-B300AD4F6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707B9-9C43-8DD0-4FF6-DCA2592BE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607AC-2D3A-5CD4-AA31-A0267472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57DF-CC4B-6C88-59DD-EC4AF53F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6F09-0E92-D14E-4807-575E9232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CFD8-9D7B-6B62-4C79-C7489B61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7359-EE21-BC60-F0CC-B7C94BE4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CBC4-B30B-D551-737E-D016AB35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638D-505E-2308-D88E-4E0502B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AE5D-C4B1-CE8E-3992-C1B599C6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3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577C-691C-9DEF-9F89-33AB8009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C1882-2DA4-0F6B-C736-D8799CEB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0B2C5-DB8E-8566-DD2D-FC3830F3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5CE65-0FD5-3B66-14E8-BCBC07BA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E8826-75BC-F2A9-37DF-760D350F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8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2C1D-F791-EF1D-60F9-DCD1F8FB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40E9-A114-7EE2-CAC1-20BEF125B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E612F-DB1F-6A42-0301-9A0CB9F7A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0A1CF-028E-D203-E495-1343EE84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B50F8-6DD3-8264-0C80-9592EF64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AF1BE-410B-6E9A-3429-14991CA1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7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878D-364F-0A6C-50E9-DC80E040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2E2F6-F41A-A809-7525-333CA4309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D0193-1067-15B1-2095-F5A66F14C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FDFFB-B50F-B13F-760A-4DB01AC69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D3EF3-B614-F53B-F4F8-46D015417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E0712-FD67-CC27-E454-DF9AFDEF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6D6F5-74E7-1F57-BC43-F4B1D283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709C8-601F-77EB-2C25-7FDE057E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1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CF2D-57E8-7260-E260-6157BC62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00EC5-150D-4898-6889-7A4A23E9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8BB5D-9DAF-D61D-0EF5-D2DFC5D7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7D3CE-5869-D7CC-664F-388AD8C7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61130-716F-E265-F7D4-88B436CB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7B06C-C3B3-435C-FC7E-6AE7F046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46C65-BCD6-91C7-AF4D-322AFAE3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7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47AE-F547-B90D-831B-532FB240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6A94-B660-6D35-3A5B-6B5E17A69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BF2C8-8DB4-F90C-6971-7A5636F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47CD9-F47D-D601-A471-4BFC4A73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F245-F2F0-C811-61DA-9542329E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E087-4ECE-DB76-BED9-B03AE6AA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BCF7-8D95-835E-BC9A-820CA2C5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EF802-DFE3-4794-A758-34B6028DC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12E78-796B-1883-CD49-6F1923293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78C1B-E7EB-F23D-E321-E950C456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E1855-A8F6-BB0D-0CD3-62C6140E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BFACF-934D-DB11-A8FE-1CDFFB67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EDA89-CBFD-7BB8-1FD8-2FDA3DB6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9908-5452-D435-0A30-91E8861C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C5EA-86CD-9084-32D0-5E85EAADC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EABDA-9761-6F4E-8741-7AD02E9726B0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869AD-1925-AACC-FB5A-3623EF06A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7E0EC-DBB0-A526-6772-A930EA600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0AEA4-C2F5-494F-9945-14A2E21DC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highperformancegraphics.org/202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4A5B-0FFE-0BE2-3BD2-57FF5F4D1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quick guide to conference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9D71-77E8-A137-BB6E-9CD499899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Or Things I Might Have Wanted to See or Hear at SIGGRAPH,</a:t>
            </a:r>
          </a:p>
          <a:p>
            <a:r>
              <a:rPr lang="en-GB" dirty="0"/>
              <a:t>But Couldn’t</a:t>
            </a:r>
          </a:p>
        </p:txBody>
      </p:sp>
    </p:spTree>
    <p:extLst>
      <p:ext uri="{BB962C8B-B14F-4D97-AF65-F5344CB8AC3E}">
        <p14:creationId xmlns:p14="http://schemas.microsoft.com/office/powerpoint/2010/main" val="25240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1AC-E852-C285-C5AA-8954247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Projectors are not HDR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114C-25C1-1AA2-F492-50C06FE9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 most venues, contrast sucks</a:t>
            </a:r>
          </a:p>
          <a:p>
            <a:pPr lvl="1"/>
            <a:r>
              <a:rPr lang="en-GB" sz="3200" dirty="0"/>
              <a:t>Even with a good projector, lights stay on</a:t>
            </a:r>
          </a:p>
          <a:p>
            <a:r>
              <a:rPr lang="en-GB" sz="3600" dirty="0"/>
              <a:t>Fine, low-contrast detail will be invisible</a:t>
            </a:r>
          </a:p>
          <a:p>
            <a:pPr lvl="1"/>
            <a:r>
              <a:rPr lang="en-GB" sz="3200" dirty="0"/>
              <a:t>Especially for denoising or texture filtering</a:t>
            </a:r>
          </a:p>
          <a:p>
            <a:r>
              <a:rPr lang="en-GB" sz="3600" dirty="0"/>
              <a:t>Amplify differences (both in size and magnitude)</a:t>
            </a:r>
          </a:p>
          <a:p>
            <a:pPr lvl="1"/>
            <a:r>
              <a:rPr lang="en-GB" sz="3200" dirty="0"/>
              <a:t>We know how good actual rendering is nowadays, we don’t need to see that visible improvements are small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796FD-0004-E0F2-86AD-913C7F2C2200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EEF75-9223-2454-4D18-FEDB10071105}"/>
              </a:ext>
            </a:extLst>
          </p:cNvPr>
          <p:cNvSpPr/>
          <p:nvPr/>
        </p:nvSpPr>
        <p:spPr>
          <a:xfrm>
            <a:off x="9495226" y="180459"/>
            <a:ext cx="2567337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A19D1-04A6-2D65-F0C5-B9413C82175E}"/>
              </a:ext>
            </a:extLst>
          </p:cNvPr>
          <p:cNvSpPr/>
          <p:nvPr/>
        </p:nvSpPr>
        <p:spPr>
          <a:xfrm>
            <a:off x="7006364" y="188217"/>
            <a:ext cx="2216359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8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F8DF-BBC5-28C1-6BA3-5D97321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rely on accurate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734-41D8-BF6C-69AB-6A8E4FFB5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Your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4D5AD-FFDD-A678-E35D-D678A5A46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people see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7E2938-7C2B-5AF3-B86D-59F1182A16E4}"/>
              </a:ext>
            </a:extLst>
          </p:cNvPr>
          <p:cNvSpPr/>
          <p:nvPr/>
        </p:nvSpPr>
        <p:spPr>
          <a:xfrm>
            <a:off x="6253655" y="3016469"/>
            <a:ext cx="5100145" cy="28516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ED7AA-86BC-5029-A1B9-D6CF7FD8E4F5}"/>
              </a:ext>
            </a:extLst>
          </p:cNvPr>
          <p:cNvSpPr/>
          <p:nvPr/>
        </p:nvSpPr>
        <p:spPr>
          <a:xfrm>
            <a:off x="765824" y="2607040"/>
            <a:ext cx="4693113" cy="38150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Bright color wheel">
            <a:extLst>
              <a:ext uri="{FF2B5EF4-FFF2-40B4-BE49-F238E27FC236}">
                <a16:creationId xmlns:a16="http://schemas.microsoft.com/office/drawing/2014/main" id="{56DEAC0F-6EEC-1CDE-C0BF-80666E9BB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30" y="2869913"/>
            <a:ext cx="3289300" cy="3289300"/>
          </a:xfrm>
          <a:prstGeom prst="rect">
            <a:avLst/>
          </a:prstGeom>
        </p:spPr>
      </p:pic>
      <p:pic>
        <p:nvPicPr>
          <p:cNvPr id="16" name="Picture 15" descr="Color wheel as mangled by a projector">
            <a:extLst>
              <a:ext uri="{FF2B5EF4-FFF2-40B4-BE49-F238E27FC236}">
                <a16:creationId xmlns:a16="http://schemas.microsoft.com/office/drawing/2014/main" id="{62FEF0B3-5A49-39EE-5D50-2777DBC57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723" y="3536487"/>
            <a:ext cx="1688553" cy="1688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0D1D2-D7D9-159A-C276-967A2D22A097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AE20-5EBA-038D-5195-D46A7971CA61}"/>
              </a:ext>
            </a:extLst>
          </p:cNvPr>
          <p:cNvSpPr/>
          <p:nvPr/>
        </p:nvSpPr>
        <p:spPr>
          <a:xfrm>
            <a:off x="9798008" y="180459"/>
            <a:ext cx="2264555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9D749-254E-03C8-5415-DCF565A60566}"/>
              </a:ext>
            </a:extLst>
          </p:cNvPr>
          <p:cNvSpPr/>
          <p:nvPr/>
        </p:nvSpPr>
        <p:spPr>
          <a:xfrm>
            <a:off x="7006364" y="188217"/>
            <a:ext cx="2494918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7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1AC-E852-C285-C5AA-8954247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rely on accurate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00AB5C-7EC4-F529-CE46-D2532D32495E}"/>
              </a:ext>
            </a:extLst>
          </p:cNvPr>
          <p:cNvSpPr/>
          <p:nvPr/>
        </p:nvSpPr>
        <p:spPr>
          <a:xfrm>
            <a:off x="1628384" y="2379945"/>
            <a:ext cx="2436312" cy="51356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2469B-4F39-8D1F-7624-11199F7B9ACA}"/>
              </a:ext>
            </a:extLst>
          </p:cNvPr>
          <p:cNvSpPr/>
          <p:nvPr/>
        </p:nvSpPr>
        <p:spPr>
          <a:xfrm>
            <a:off x="7346515" y="2442575"/>
            <a:ext cx="2311052" cy="450937"/>
          </a:xfrm>
          <a:prstGeom prst="rect">
            <a:avLst/>
          </a:prstGeom>
          <a:solidFill>
            <a:srgbClr val="C39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114C-25C1-1AA2-F492-50C06FE9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Projectors can be really badly </a:t>
            </a:r>
            <a:r>
              <a:rPr lang="en-GB" sz="3600" dirty="0" err="1"/>
              <a:t>color</a:t>
            </a:r>
            <a:r>
              <a:rPr lang="en-GB" sz="3600" dirty="0"/>
              <a:t>-calibrated</a:t>
            </a:r>
          </a:p>
          <a:p>
            <a:pPr lvl="1"/>
            <a:r>
              <a:rPr lang="en-GB" sz="3200" dirty="0"/>
              <a:t> Bright orange highlighting can go poo brown...</a:t>
            </a:r>
          </a:p>
          <a:p>
            <a:r>
              <a:rPr lang="en-GB" sz="3600" dirty="0"/>
              <a:t>Even when they are, room lighting affects them</a:t>
            </a:r>
          </a:p>
          <a:p>
            <a:r>
              <a:rPr lang="en-GB" sz="3600" dirty="0"/>
              <a:t>Don’t rely on </a:t>
            </a:r>
            <a:r>
              <a:rPr lang="en-GB" sz="3600" dirty="0" err="1"/>
              <a:t>color</a:t>
            </a:r>
            <a:r>
              <a:rPr lang="en-GB" sz="3600" dirty="0"/>
              <a:t> contrast for your text</a:t>
            </a:r>
          </a:p>
          <a:p>
            <a:pPr lvl="1"/>
            <a:r>
              <a:rPr lang="en-GB" sz="3200" dirty="0"/>
              <a:t>Sharpening/chroma </a:t>
            </a:r>
            <a:r>
              <a:rPr lang="en-GB" sz="3200" dirty="0" err="1"/>
              <a:t>downsampling</a:t>
            </a:r>
            <a:r>
              <a:rPr lang="en-GB" sz="3200" dirty="0"/>
              <a:t> mangles </a:t>
            </a:r>
            <a:r>
              <a:rPr lang="en-GB" sz="3200" dirty="0" err="1"/>
              <a:t>color</a:t>
            </a:r>
            <a:endParaRPr lang="en-GB" sz="3200" dirty="0"/>
          </a:p>
          <a:p>
            <a:r>
              <a:rPr lang="en-GB" sz="3600" dirty="0"/>
              <a:t>Some viewers have </a:t>
            </a:r>
            <a:r>
              <a:rPr lang="en-GB" sz="3600" dirty="0" err="1"/>
              <a:t>color</a:t>
            </a:r>
            <a:r>
              <a:rPr lang="en-GB" sz="3600" dirty="0"/>
              <a:t> vision deficiencies</a:t>
            </a:r>
          </a:p>
          <a:p>
            <a:pPr lvl="1"/>
            <a:r>
              <a:rPr lang="en-GB" sz="3200" dirty="0"/>
              <a:t>PowerPoint has an accessibility checker</a:t>
            </a:r>
          </a:p>
          <a:p>
            <a:pPr lvl="1"/>
            <a:r>
              <a:rPr lang="en-GB" sz="3200" dirty="0"/>
              <a:t>Chrome and Firefox have vision deficiency emulation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68757-6AEE-B894-2C68-FC6DF18A08EF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0DF4B-4C98-F14D-7F6E-077B33768A89}"/>
              </a:ext>
            </a:extLst>
          </p:cNvPr>
          <p:cNvSpPr/>
          <p:nvPr/>
        </p:nvSpPr>
        <p:spPr>
          <a:xfrm>
            <a:off x="9791952" y="180459"/>
            <a:ext cx="2270611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8AF8D-8E39-E5A1-D496-8C8B92C7D4AB}"/>
              </a:ext>
            </a:extLst>
          </p:cNvPr>
          <p:cNvSpPr/>
          <p:nvPr/>
        </p:nvSpPr>
        <p:spPr>
          <a:xfrm>
            <a:off x="7006364" y="188217"/>
            <a:ext cx="2476751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0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7EEC0B-47ED-F984-17D8-89F584316FC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Most content is 16:9 these days</a:t>
            </a:r>
          </a:p>
          <a:p>
            <a:pPr lvl="1"/>
            <a:r>
              <a:rPr lang="en-GB" sz="3200" dirty="0"/>
              <a:t>Beware 16:10 projectors and laptops/old 4:3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1F8DF-BBC5-28C1-6BA3-5D97321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the aspect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734-41D8-BF6C-69AB-6A8E4FFB5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03847"/>
            <a:ext cx="5181600" cy="3173116"/>
          </a:xfrm>
        </p:spPr>
        <p:txBody>
          <a:bodyPr>
            <a:normAutofit/>
          </a:bodyPr>
          <a:lstStyle/>
          <a:p>
            <a:r>
              <a:rPr lang="en-GB" sz="3600" dirty="0"/>
              <a:t>Your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4D5AD-FFDD-A678-E35D-D678A5A46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03847"/>
            <a:ext cx="5181600" cy="3173116"/>
          </a:xfrm>
        </p:spPr>
        <p:txBody>
          <a:bodyPr>
            <a:normAutofit/>
          </a:bodyPr>
          <a:lstStyle/>
          <a:p>
            <a:r>
              <a:rPr lang="en-GB" sz="3600" dirty="0"/>
              <a:t>What people see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3372A-4841-2DE9-F024-8C335DB05EE0}"/>
              </a:ext>
            </a:extLst>
          </p:cNvPr>
          <p:cNvSpPr/>
          <p:nvPr/>
        </p:nvSpPr>
        <p:spPr>
          <a:xfrm>
            <a:off x="6492239" y="3574981"/>
            <a:ext cx="5116287" cy="286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480728-8284-D1C3-E0C7-441AA143EB61}"/>
              </a:ext>
            </a:extLst>
          </p:cNvPr>
          <p:cNvSpPr/>
          <p:nvPr/>
        </p:nvSpPr>
        <p:spPr>
          <a:xfrm>
            <a:off x="7380514" y="4776708"/>
            <a:ext cx="674420" cy="792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227074-D91E-6C5D-649C-FD4D9392C61C}"/>
              </a:ext>
            </a:extLst>
          </p:cNvPr>
          <p:cNvSpPr/>
          <p:nvPr/>
        </p:nvSpPr>
        <p:spPr>
          <a:xfrm>
            <a:off x="7474133" y="4487010"/>
            <a:ext cx="1469076" cy="5635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BCEC2A-9D98-4FDC-FF36-09E0164B89E3}"/>
              </a:ext>
            </a:extLst>
          </p:cNvPr>
          <p:cNvSpPr/>
          <p:nvPr/>
        </p:nvSpPr>
        <p:spPr>
          <a:xfrm>
            <a:off x="1232311" y="3588269"/>
            <a:ext cx="3382192" cy="286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4BE872-D670-9C7E-212E-87AD5737D0AC}"/>
              </a:ext>
            </a:extLst>
          </p:cNvPr>
          <p:cNvSpPr/>
          <p:nvPr/>
        </p:nvSpPr>
        <p:spPr>
          <a:xfrm>
            <a:off x="2120585" y="4789996"/>
            <a:ext cx="445835" cy="792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80E1AD-96B9-F01F-284A-3AB4CD58741B}"/>
              </a:ext>
            </a:extLst>
          </p:cNvPr>
          <p:cNvSpPr/>
          <p:nvPr/>
        </p:nvSpPr>
        <p:spPr>
          <a:xfrm>
            <a:off x="2214204" y="4500298"/>
            <a:ext cx="971153" cy="5635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2A9C2-4BA3-74A9-8B93-50BBA143953F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7D784-10D8-C48E-866B-F8D00C9852E0}"/>
              </a:ext>
            </a:extLst>
          </p:cNvPr>
          <p:cNvSpPr/>
          <p:nvPr/>
        </p:nvSpPr>
        <p:spPr>
          <a:xfrm>
            <a:off x="10082623" y="180459"/>
            <a:ext cx="1979940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4B4F7-ADCD-EAB6-FD9F-0B5FE8999CBC}"/>
              </a:ext>
            </a:extLst>
          </p:cNvPr>
          <p:cNvSpPr/>
          <p:nvPr/>
        </p:nvSpPr>
        <p:spPr>
          <a:xfrm>
            <a:off x="7006364" y="188217"/>
            <a:ext cx="2785588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5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1AC-E852-C285-C5AA-8954247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guide for your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114C-25C1-1AA2-F492-50C06FE9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Not everyone uses the same acronyms (WTF?)</a:t>
            </a:r>
          </a:p>
          <a:p>
            <a:pPr lvl="1"/>
            <a:r>
              <a:rPr lang="en-GB" sz="3200" dirty="0"/>
              <a:t>Is “AI” a fertility treatment? There are at least 3 “ATMs”!</a:t>
            </a:r>
          </a:p>
          <a:p>
            <a:pPr lvl="1"/>
            <a:r>
              <a:rPr lang="en-GB" sz="3200" dirty="0"/>
              <a:t>TLAs clash more than ETLAs or DETLAs</a:t>
            </a:r>
          </a:p>
          <a:p>
            <a:r>
              <a:rPr lang="en-GB" sz="3600" dirty="0"/>
              <a:t>Legion are the names for technical concepts</a:t>
            </a:r>
          </a:p>
          <a:p>
            <a:pPr lvl="1"/>
            <a:r>
              <a:rPr lang="en-GB" sz="3200" dirty="0"/>
              <a:t>Blocks, warps, thread groups, work groups... explain!</a:t>
            </a:r>
          </a:p>
          <a:p>
            <a:r>
              <a:rPr lang="en-GB" sz="3600" dirty="0"/>
              <a:t>Assume zero knowledge and infinite intelligence</a:t>
            </a:r>
          </a:p>
          <a:p>
            <a:pPr lvl="1"/>
            <a:r>
              <a:rPr lang="en-GB" sz="3200" dirty="0"/>
              <a:t>Don’t spent your whole time reviewing the history of your field, but tell people where to look to catch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96FD5-7262-4900-C4B1-88D415CAEE0D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7E0D2-BC1F-4128-9742-7D4D412352D2}"/>
              </a:ext>
            </a:extLst>
          </p:cNvPr>
          <p:cNvSpPr/>
          <p:nvPr/>
        </p:nvSpPr>
        <p:spPr>
          <a:xfrm>
            <a:off x="10379348" y="180459"/>
            <a:ext cx="1683215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9685C-B977-60A3-B932-06C3B6779BF5}"/>
              </a:ext>
            </a:extLst>
          </p:cNvPr>
          <p:cNvSpPr/>
          <p:nvPr/>
        </p:nvSpPr>
        <p:spPr>
          <a:xfrm>
            <a:off x="7006364" y="188217"/>
            <a:ext cx="3058092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4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B7A3-F0F3-DD56-9500-C0A66B6F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read at different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37F6-053C-5ECE-B3D9-A90693D8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When you talk, paraphrase, don’t read the slide</a:t>
            </a:r>
          </a:p>
          <a:p>
            <a:pPr lvl="1"/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This doubles the chance you’ll get understood</a:t>
            </a:r>
          </a:p>
          <a:p>
            <a:pPr lvl="2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It’s also less boring for the audience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Give time to read (and read ahead)</a:t>
            </a:r>
          </a:p>
          <a:p>
            <a:pPr lvl="1"/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Don’t display text only when you get to it</a:t>
            </a:r>
          </a:p>
          <a:p>
            <a:pPr lvl="2"/>
            <a:r>
              <a:rPr lang="en-GB" sz="2800" b="1" dirty="0"/>
              <a:t>You </a:t>
            </a:r>
            <a:r>
              <a:rPr lang="en-GB" sz="2800" b="1" i="1" dirty="0"/>
              <a:t>could</a:t>
            </a:r>
            <a:r>
              <a:rPr lang="en-GB" sz="2800" b="1" dirty="0"/>
              <a:t> highlight where you’ve got to</a:t>
            </a:r>
          </a:p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Don’t assume idioms will be understood</a:t>
            </a:r>
          </a:p>
          <a:p>
            <a:pPr lvl="1"/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Check you’re not accidentally offending people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DC0B-267F-B623-5769-584471A78E0E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F7C9B-6FDE-E6B8-E390-2F52A1866E9B}"/>
              </a:ext>
            </a:extLst>
          </p:cNvPr>
          <p:cNvSpPr/>
          <p:nvPr/>
        </p:nvSpPr>
        <p:spPr>
          <a:xfrm>
            <a:off x="10603407" y="180459"/>
            <a:ext cx="1459156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AF4F2-F2A0-A3E2-F9B0-993801D56D44}"/>
              </a:ext>
            </a:extLst>
          </p:cNvPr>
          <p:cNvSpPr/>
          <p:nvPr/>
        </p:nvSpPr>
        <p:spPr>
          <a:xfrm>
            <a:off x="7006364" y="188217"/>
            <a:ext cx="3360873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1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3927-DB61-81AF-6465-B0136491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Pictures are better than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4280-5C10-F2AE-75A7-1BAC5DA4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Diagrams are easier to see than text</a:t>
            </a:r>
          </a:p>
          <a:p>
            <a:r>
              <a:rPr lang="en-GB" sz="3600" dirty="0"/>
              <a:t>Flowcharts are easier to follow than code</a:t>
            </a:r>
          </a:p>
          <a:p>
            <a:r>
              <a:rPr lang="en-GB" sz="3600" dirty="0"/>
              <a:t>Graphs are easier to compare than result tables</a:t>
            </a:r>
          </a:p>
          <a:p>
            <a:r>
              <a:rPr lang="en-GB" sz="3600" dirty="0"/>
              <a:t>(Stylised) animations are better than algorithms</a:t>
            </a:r>
          </a:p>
          <a:p>
            <a:pPr lvl="1"/>
            <a:r>
              <a:rPr lang="en-GB" sz="3200" dirty="0"/>
              <a:t>Remember they don’t print well!</a:t>
            </a:r>
          </a:p>
          <a:p>
            <a:r>
              <a:rPr lang="en-GB" sz="3600" dirty="0"/>
              <a:t>Details go in supplementary content</a:t>
            </a:r>
          </a:p>
          <a:p>
            <a:pPr lvl="1"/>
            <a:r>
              <a:rPr lang="en-GB" sz="3200" dirty="0"/>
              <a:t>Or speaker notes</a:t>
            </a:r>
          </a:p>
        </p:txBody>
      </p:sp>
      <p:pic>
        <p:nvPicPr>
          <p:cNvPr id="5" name="Picture 4" descr="How tilers bin geometry">
            <a:extLst>
              <a:ext uri="{FF2B5EF4-FFF2-40B4-BE49-F238E27FC236}">
                <a16:creationId xmlns:a16="http://schemas.microsoft.com/office/drawing/2014/main" id="{49E78B80-26E8-6E82-CDD9-D268BCE8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728" y="4283374"/>
            <a:ext cx="3603872" cy="1325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C5866-528E-C3C7-4728-96D75640BA68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6A7C6-D8F0-520F-E745-484A88ADBD6F}"/>
              </a:ext>
            </a:extLst>
          </p:cNvPr>
          <p:cNvSpPr/>
          <p:nvPr/>
        </p:nvSpPr>
        <p:spPr>
          <a:xfrm>
            <a:off x="10948577" y="180459"/>
            <a:ext cx="1113986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4F128-AAAB-6FC9-3606-3DF79679818B}"/>
              </a:ext>
            </a:extLst>
          </p:cNvPr>
          <p:cNvSpPr/>
          <p:nvPr/>
        </p:nvSpPr>
        <p:spPr>
          <a:xfrm>
            <a:off x="7006364" y="188217"/>
            <a:ext cx="3603098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7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F6DA-E88F-3DAB-0845-17315916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people not get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C5E6-8844-0748-A30B-AE9A55E5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People come in late</a:t>
            </a:r>
          </a:p>
          <a:p>
            <a:pPr lvl="1"/>
            <a:r>
              <a:rPr lang="en-GB" sz="3200" dirty="0"/>
              <a:t>Let them know where you are and what they missed</a:t>
            </a:r>
          </a:p>
          <a:p>
            <a:r>
              <a:rPr lang="en-GB" sz="3600" dirty="0"/>
              <a:t>People have to leave for other talks</a:t>
            </a:r>
          </a:p>
          <a:p>
            <a:pPr lvl="1"/>
            <a:r>
              <a:rPr lang="en-GB" sz="3200" dirty="0"/>
              <a:t>Let them know you’re nearly done</a:t>
            </a:r>
          </a:p>
          <a:p>
            <a:r>
              <a:rPr lang="en-GB" sz="3600" dirty="0"/>
              <a:t>People get distracted</a:t>
            </a:r>
          </a:p>
          <a:p>
            <a:pPr lvl="1"/>
            <a:r>
              <a:rPr lang="en-GB" sz="3200" dirty="0"/>
              <a:t>It’s easier to catch up if you have context</a:t>
            </a:r>
          </a:p>
          <a:p>
            <a:r>
              <a:rPr lang="en-GB" sz="3600" dirty="0"/>
              <a:t>A guide helps when reviewing afterwards</a:t>
            </a:r>
          </a:p>
        </p:txBody>
      </p:sp>
      <p:pic>
        <p:nvPicPr>
          <p:cNvPr id="8" name="Picture 7" descr="MIP Map (look up Rutland)">
            <a:extLst>
              <a:ext uri="{FF2B5EF4-FFF2-40B4-BE49-F238E27FC236}">
                <a16:creationId xmlns:a16="http://schemas.microsoft.com/office/drawing/2014/main" id="{3C540710-A4E2-77FA-6A4A-A9734DBB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415" y="3117608"/>
            <a:ext cx="1796978" cy="3059355"/>
          </a:xfrm>
          <a:prstGeom prst="rect">
            <a:avLst/>
          </a:prstGeom>
        </p:spPr>
      </p:pic>
      <p:sp>
        <p:nvSpPr>
          <p:cNvPr id="14" name="Bent Up Arrow 13">
            <a:extLst>
              <a:ext uri="{FF2B5EF4-FFF2-40B4-BE49-F238E27FC236}">
                <a16:creationId xmlns:a16="http://schemas.microsoft.com/office/drawing/2014/main" id="{44EA95A9-0EAE-E699-7C8B-BD4C83A65AB3}"/>
              </a:ext>
            </a:extLst>
          </p:cNvPr>
          <p:cNvSpPr/>
          <p:nvPr/>
        </p:nvSpPr>
        <p:spPr>
          <a:xfrm>
            <a:off x="10663311" y="620167"/>
            <a:ext cx="497214" cy="2024559"/>
          </a:xfrm>
          <a:prstGeom prst="bentUpArrow">
            <a:avLst>
              <a:gd name="adj1" fmla="val 14005"/>
              <a:gd name="adj2" fmla="val 20549"/>
              <a:gd name="adj3" fmla="val 219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A1869-34C0-9597-8149-115A4BC4E781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4FF67-FB5C-C77D-425A-ECA0ECFEE23A}"/>
              </a:ext>
            </a:extLst>
          </p:cNvPr>
          <p:cNvSpPr/>
          <p:nvPr/>
        </p:nvSpPr>
        <p:spPr>
          <a:xfrm>
            <a:off x="11208970" y="180459"/>
            <a:ext cx="853593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D86AB-6616-8676-0637-9496D09A9F80}"/>
              </a:ext>
            </a:extLst>
          </p:cNvPr>
          <p:cNvSpPr/>
          <p:nvPr/>
        </p:nvSpPr>
        <p:spPr>
          <a:xfrm>
            <a:off x="7006364" y="188217"/>
            <a:ext cx="3942213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2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6A96-7DDF-EFFF-802A-A0A9B5A4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38E1-C435-C976-155C-E09F04F0A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Speak slower than you think, and enunciate</a:t>
            </a:r>
          </a:p>
          <a:p>
            <a:pPr lvl="1"/>
            <a:r>
              <a:rPr lang="en-GB" sz="3200" dirty="0"/>
              <a:t>The audience isn’t used to your accent</a:t>
            </a:r>
          </a:p>
          <a:p>
            <a:pPr lvl="1"/>
            <a:r>
              <a:rPr lang="en-GB" sz="3200" dirty="0"/>
              <a:t>Look up when you can so people can see your mouth</a:t>
            </a:r>
          </a:p>
          <a:p>
            <a:r>
              <a:rPr lang="en-GB" sz="3600" dirty="0"/>
              <a:t>Give yourself time so you don’t have to rush</a:t>
            </a:r>
          </a:p>
          <a:p>
            <a:pPr lvl="1"/>
            <a:r>
              <a:rPr lang="en-GB" sz="3200" dirty="0"/>
              <a:t>More time for questions is good</a:t>
            </a:r>
          </a:p>
          <a:p>
            <a:pPr lvl="1"/>
            <a:r>
              <a:rPr lang="en-GB" sz="3200" dirty="0"/>
              <a:t>Practise your timing, it may change when nervous</a:t>
            </a:r>
          </a:p>
          <a:p>
            <a:r>
              <a:rPr lang="en-GB" sz="3600" dirty="0"/>
              <a:t>Don’t put “any questions?” at the end</a:t>
            </a:r>
          </a:p>
          <a:p>
            <a:pPr lvl="1"/>
            <a:r>
              <a:rPr lang="en-GB" sz="3200" dirty="0"/>
              <a:t>It’s not informative, and if you overrun it may be wrong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040B7-58B4-920A-2459-B97044B7D64C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E4F6C-BB14-1EC8-B382-11E02BEF75A4}"/>
              </a:ext>
            </a:extLst>
          </p:cNvPr>
          <p:cNvSpPr/>
          <p:nvPr/>
        </p:nvSpPr>
        <p:spPr>
          <a:xfrm>
            <a:off x="11511751" y="180459"/>
            <a:ext cx="550812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56B54-733D-26C0-D728-135277A863C7}"/>
              </a:ext>
            </a:extLst>
          </p:cNvPr>
          <p:cNvSpPr/>
          <p:nvPr/>
        </p:nvSpPr>
        <p:spPr>
          <a:xfrm>
            <a:off x="7006364" y="188217"/>
            <a:ext cx="4220772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6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0CF-0DC7-7911-6AFB-3381515D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it small (please)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918B-7C7F-3005-FED5-8A7942D7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Slides are downloaded over slow connections</a:t>
            </a:r>
          </a:p>
          <a:p>
            <a:r>
              <a:rPr lang="en-GB" sz="3600" dirty="0"/>
              <a:t>Slides are viewed on mobile/slow devices</a:t>
            </a:r>
          </a:p>
          <a:p>
            <a:r>
              <a:rPr lang="en-GB" sz="3600" dirty="0"/>
              <a:t>If slides are huge, they get deleted</a:t>
            </a:r>
          </a:p>
          <a:p>
            <a:pPr lvl="1"/>
            <a:r>
              <a:rPr lang="en-GB" sz="3200" dirty="0"/>
              <a:t>They’re a pain to process/archive</a:t>
            </a:r>
          </a:p>
          <a:p>
            <a:pPr lvl="1"/>
            <a:r>
              <a:rPr lang="en-GB" sz="3200" dirty="0"/>
              <a:t>The record so far at HPG is 1.3GB...</a:t>
            </a:r>
          </a:p>
          <a:p>
            <a:pPr lvl="1"/>
            <a:r>
              <a:rPr lang="en-GB" sz="3200" dirty="0"/>
              <a:t>Big files go in supplementary content</a:t>
            </a:r>
          </a:p>
          <a:p>
            <a:r>
              <a:rPr lang="en-GB" sz="3600" dirty="0"/>
              <a:t>Please provide slides for posterity</a:t>
            </a:r>
          </a:p>
          <a:p>
            <a:pPr lvl="1"/>
            <a:r>
              <a:rPr lang="en-GB" sz="3200" dirty="0"/>
              <a:t>Having them before helps people to follow along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A184A-438A-507C-B7C6-D1AE5CB55C88}"/>
              </a:ext>
            </a:extLst>
          </p:cNvPr>
          <p:cNvSpPr txBox="1"/>
          <p:nvPr/>
        </p:nvSpPr>
        <p:spPr>
          <a:xfrm>
            <a:off x="7922713" y="3180792"/>
            <a:ext cx="419621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IBM PC/XT Model 5160</a:t>
            </a:r>
          </a:p>
          <a:p>
            <a:endParaRPr lang="en-GB" sz="1000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 Specifications:</a:t>
            </a:r>
          </a:p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RAM: 640K</a:t>
            </a:r>
          </a:p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Hard Disk: 20MB (BIOS Type 13)</a:t>
            </a:r>
          </a:p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Video Card: Hercules Monochrome Graphics (MBA compatible)</a:t>
            </a:r>
          </a:p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Floppy Drive A: 5.25” 360k double-sided, double density</a:t>
            </a:r>
          </a:p>
          <a:p>
            <a:r>
              <a:rPr lang="en-GB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Floppy Drive B:  3.5” 720K double-sided, double density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CC5C8-350D-53B3-C3EA-5CCFA9323A89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E6057-88E1-C2DF-49C5-B26ECC8DAE55}"/>
              </a:ext>
            </a:extLst>
          </p:cNvPr>
          <p:cNvSpPr/>
          <p:nvPr/>
        </p:nvSpPr>
        <p:spPr>
          <a:xfrm>
            <a:off x="11796366" y="180459"/>
            <a:ext cx="266197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0ED3E8-2D38-2521-1F84-0AAE125BCFA9}"/>
              </a:ext>
            </a:extLst>
          </p:cNvPr>
          <p:cNvSpPr/>
          <p:nvPr/>
        </p:nvSpPr>
        <p:spPr>
          <a:xfrm>
            <a:off x="7006364" y="188217"/>
            <a:ext cx="4469053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4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A128-DA1C-B6CF-A019-35F6C27D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graphics doesn’t make it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2E33B-51A2-87C3-4798-BCA71E83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When you’re at a technical conference,</a:t>
            </a:r>
            <a:br>
              <a:rPr lang="en-GB" sz="3600" dirty="0"/>
            </a:br>
            <a:r>
              <a:rPr lang="en-GB" sz="3600" dirty="0"/>
              <a:t>people care about the technical content</a:t>
            </a:r>
          </a:p>
          <a:p>
            <a:r>
              <a:rPr lang="en-GB" sz="3600" dirty="0"/>
              <a:t>There is a tendency for people to spend a</a:t>
            </a:r>
            <a:br>
              <a:rPr lang="en-GB" sz="3600" dirty="0"/>
            </a:br>
            <a:r>
              <a:rPr lang="en-GB" sz="3600" dirty="0"/>
              <a:t>long time trying to make the slides pretty</a:t>
            </a:r>
          </a:p>
          <a:p>
            <a:pPr lvl="1"/>
            <a:r>
              <a:rPr lang="en-GB" sz="3200" dirty="0"/>
              <a:t>This is nice, but not at the cost of the content</a:t>
            </a:r>
          </a:p>
          <a:p>
            <a:r>
              <a:rPr lang="en-GB" sz="3600" dirty="0"/>
              <a:t>This is a rant in (mild) disguise</a:t>
            </a:r>
          </a:p>
          <a:p>
            <a:pPr lvl="1"/>
            <a:r>
              <a:rPr lang="en-GB" sz="3200" dirty="0"/>
              <a:t>Jim Blinn did it in 2001; we’re due a sequel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CC3C5-13BD-9850-DBC1-475C25B92AFE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57231-AEDD-B122-91E7-C0DFF460640C}"/>
              </a:ext>
            </a:extLst>
          </p:cNvPr>
          <p:cNvSpPr/>
          <p:nvPr/>
        </p:nvSpPr>
        <p:spPr>
          <a:xfrm>
            <a:off x="8338602" y="180459"/>
            <a:ext cx="3723962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884D-0E70-FFB2-79A4-1BA776FA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fun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1AA2E-11FD-2EC7-22D2-1FADDD7D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Be proud of your content</a:t>
            </a:r>
          </a:p>
          <a:p>
            <a:pPr lvl="1"/>
            <a:r>
              <a:rPr lang="en-GB" sz="3200" dirty="0"/>
              <a:t>It’s much easier to follow enthusiasm</a:t>
            </a:r>
          </a:p>
          <a:p>
            <a:pPr lvl="1"/>
            <a:r>
              <a:rPr lang="en-GB" sz="3200" dirty="0"/>
              <a:t>Emphasise things, don’t read in a monotone</a:t>
            </a:r>
          </a:p>
          <a:p>
            <a:r>
              <a:rPr lang="en-GB" sz="3600" dirty="0"/>
              <a:t>If you can, be funny, it helps people focus</a:t>
            </a:r>
          </a:p>
          <a:p>
            <a:pPr lvl="1"/>
            <a:r>
              <a:rPr lang="en-GB" sz="3200" dirty="0"/>
              <a:t>Make sure you’re </a:t>
            </a:r>
            <a:r>
              <a:rPr lang="en-GB" sz="3200" i="1" dirty="0"/>
              <a:t>actually</a:t>
            </a:r>
            <a:r>
              <a:rPr lang="en-GB" sz="3200" dirty="0"/>
              <a:t> funny... </a:t>
            </a:r>
          </a:p>
          <a:p>
            <a:r>
              <a:rPr lang="en-GB" sz="3600" dirty="0"/>
              <a:t>Don’t be scared – we want to listen to you!</a:t>
            </a:r>
          </a:p>
          <a:p>
            <a:pPr lvl="1"/>
            <a:r>
              <a:rPr lang="en-GB" sz="3200" dirty="0"/>
              <a:t>It doesn’t have to be polished, you don’t have to be confident, it can go wrong – just do your best!</a:t>
            </a:r>
          </a:p>
          <a:p>
            <a:endParaRPr lang="en-GB" sz="3600" dirty="0"/>
          </a:p>
        </p:txBody>
      </p:sp>
      <p:pic>
        <p:nvPicPr>
          <p:cNvPr id="5" name="Picture 4" descr="I promise there was a reason I bought a leaf blower and pointed it at my face">
            <a:extLst>
              <a:ext uri="{FF2B5EF4-FFF2-40B4-BE49-F238E27FC236}">
                <a16:creationId xmlns:a16="http://schemas.microsoft.com/office/drawing/2014/main" id="{F0C8B15D-DD69-AF01-AFB6-D779C499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531" y="3201977"/>
            <a:ext cx="2402625" cy="1598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A0B81-039C-FB64-B12E-6DD6C38455DC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B35B8-72BE-08B8-DFA2-B2F97E56B82F}"/>
              </a:ext>
            </a:extLst>
          </p:cNvPr>
          <p:cNvSpPr/>
          <p:nvPr/>
        </p:nvSpPr>
        <p:spPr>
          <a:xfrm>
            <a:off x="7006364" y="188217"/>
            <a:ext cx="4771835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1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AEC5-7E7F-3D19-A630-CBCF2F6B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A9C94-ECE6-B91C-B057-914E70A07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hlinkClick r:id="rId2"/>
            </a:endParaRPr>
          </a:p>
          <a:p>
            <a:pPr marL="0" indent="0">
              <a:buNone/>
            </a:pPr>
            <a:endParaRPr lang="en-GB" sz="3600" dirty="0">
              <a:hlinkClick r:id="rId2"/>
            </a:endParaRPr>
          </a:p>
          <a:p>
            <a:pPr marL="0" indent="0">
              <a:buNone/>
            </a:pPr>
            <a:endParaRPr lang="en-GB" sz="3600" dirty="0">
              <a:hlinkClick r:id="rId2"/>
            </a:endParaRPr>
          </a:p>
          <a:p>
            <a:pPr marL="0" indent="0">
              <a:buNone/>
            </a:pPr>
            <a:endParaRPr lang="en-GB" sz="3600" dirty="0">
              <a:hlinkClick r:id="rId2"/>
            </a:endParaRPr>
          </a:p>
          <a:p>
            <a:pPr marL="0" indent="0">
              <a:buNone/>
            </a:pPr>
            <a:endParaRPr lang="en-GB" sz="3600" dirty="0">
              <a:hlinkClick r:id="rId2"/>
            </a:endParaRPr>
          </a:p>
          <a:p>
            <a:pPr marL="0" indent="0" algn="ctr">
              <a:buNone/>
            </a:pPr>
            <a:r>
              <a:rPr lang="en-GB" sz="3600" dirty="0">
                <a:hlinkClick r:id="rId2"/>
              </a:rPr>
              <a:t>https://highperformancegraphics.org/2024/</a:t>
            </a:r>
            <a:endParaRPr lang="en-GB" sz="3600" dirty="0"/>
          </a:p>
          <a:p>
            <a:endParaRPr lang="en-GB" sz="3600" dirty="0"/>
          </a:p>
        </p:txBody>
      </p:sp>
      <p:pic>
        <p:nvPicPr>
          <p:cNvPr id="5" name="Picture 4" descr="High Performance Graphics 2024">
            <a:extLst>
              <a:ext uri="{FF2B5EF4-FFF2-40B4-BE49-F238E27FC236}">
                <a16:creationId xmlns:a16="http://schemas.microsoft.com/office/drawing/2014/main" id="{43F822F5-7F9A-6208-A18E-C7175286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86" y="1490599"/>
            <a:ext cx="5744227" cy="32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F8DF-BBC5-28C1-6BA3-5D97321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We’re not all sitting near the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734-41D8-BF6C-69AB-6A8E4FFB5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Your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4D5AD-FFDD-A678-E35D-D678A5A46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people see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43EE941-9799-94D1-FEE9-E0178A644B6E}"/>
              </a:ext>
            </a:extLst>
          </p:cNvPr>
          <p:cNvSpPr/>
          <p:nvPr/>
        </p:nvSpPr>
        <p:spPr>
          <a:xfrm>
            <a:off x="848710" y="3328062"/>
            <a:ext cx="935422" cy="50449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Thing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EFDD9D1-3E36-CA0C-14CC-6ED07047B962}"/>
              </a:ext>
            </a:extLst>
          </p:cNvPr>
          <p:cNvSpPr/>
          <p:nvPr/>
        </p:nvSpPr>
        <p:spPr>
          <a:xfrm>
            <a:off x="838200" y="4104595"/>
            <a:ext cx="935422" cy="493987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Thing</a:t>
            </a:r>
            <a:r>
              <a:rPr lang="en-GB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E949458-B876-E986-62F5-72FF8B041285}"/>
              </a:ext>
            </a:extLst>
          </p:cNvPr>
          <p:cNvSpPr/>
          <p:nvPr/>
        </p:nvSpPr>
        <p:spPr>
          <a:xfrm>
            <a:off x="838200" y="4828578"/>
            <a:ext cx="935422" cy="55704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Thing</a:t>
            </a:r>
            <a:r>
              <a:rPr lang="en-GB" baseline="-25000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41CABC-0F55-BF84-E25F-75107E838D04}"/>
                  </a:ext>
                </a:extLst>
              </p:cNvPr>
              <p:cNvSpPr txBox="1"/>
              <p:nvPr/>
            </p:nvSpPr>
            <p:spPr>
              <a:xfrm>
                <a:off x="2065284" y="3420853"/>
                <a:ext cx="2548757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41CABC-0F55-BF84-E25F-75107E83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84" y="3420853"/>
                <a:ext cx="2548757" cy="1861472"/>
              </a:xfrm>
              <a:prstGeom prst="rect">
                <a:avLst/>
              </a:prstGeom>
              <a:blipFill>
                <a:blip r:embed="rId2"/>
                <a:stretch>
                  <a:fillRect l="-8911" t="-17568" b="-6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AD2E50-3A28-5949-5907-EFA9C888D82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784132" y="3580310"/>
            <a:ext cx="281152" cy="7712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5C697D-BE79-B52B-006B-5738060EFC19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1773622" y="4351589"/>
            <a:ext cx="2916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01A9FB-37D4-09B3-95A6-4D461B9D21F3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1773622" y="4351589"/>
            <a:ext cx="291662" cy="755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498EAB-47ED-343D-08E5-EC2032C3F7D3}"/>
              </a:ext>
            </a:extLst>
          </p:cNvPr>
          <p:cNvSpPr txBox="1"/>
          <p:nvPr/>
        </p:nvSpPr>
        <p:spPr>
          <a:xfrm>
            <a:off x="2196662" y="5591144"/>
            <a:ext cx="22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This caveat is very important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7E2938-7C2B-5AF3-B86D-59F1182A16E4}"/>
              </a:ext>
            </a:extLst>
          </p:cNvPr>
          <p:cNvSpPr/>
          <p:nvPr/>
        </p:nvSpPr>
        <p:spPr>
          <a:xfrm>
            <a:off x="6253655" y="3016469"/>
            <a:ext cx="5100145" cy="28516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llegibly tiny diagram of mathematical equations&#10;">
            <a:extLst>
              <a:ext uri="{FF2B5EF4-FFF2-40B4-BE49-F238E27FC236}">
                <a16:creationId xmlns:a16="http://schemas.microsoft.com/office/drawing/2014/main" id="{EC3E3B79-29A5-48BC-02D0-DF3513A3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184" y="3328062"/>
            <a:ext cx="577631" cy="429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CE697-879D-F373-4D29-940AAD4FFE9B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BACC86-310E-A549-47D6-FB31E59EB771}"/>
              </a:ext>
            </a:extLst>
          </p:cNvPr>
          <p:cNvSpPr/>
          <p:nvPr/>
        </p:nvSpPr>
        <p:spPr>
          <a:xfrm>
            <a:off x="8653494" y="180459"/>
            <a:ext cx="3409069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B04D6D-C7DA-BFDD-116F-B96F0E9BBFFB}"/>
              </a:ext>
            </a:extLst>
          </p:cNvPr>
          <p:cNvSpPr/>
          <p:nvPr/>
        </p:nvSpPr>
        <p:spPr>
          <a:xfrm>
            <a:off x="7006365" y="188217"/>
            <a:ext cx="1350404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80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1AC-E852-C285-C5AA-8954247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We’re not all sitting near the 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114C-25C1-1AA2-F492-50C06FE9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Jim said only put six lines on a slide</a:t>
            </a:r>
          </a:p>
          <a:p>
            <a:r>
              <a:rPr lang="en-GB" sz="3600" dirty="0"/>
              <a:t>Projectors got better, you can stretch that a little</a:t>
            </a:r>
          </a:p>
          <a:p>
            <a:pPr lvl="1"/>
            <a:r>
              <a:rPr lang="en-GB" sz="3200" i="1" dirty="0"/>
              <a:t>Not much</a:t>
            </a:r>
          </a:p>
          <a:p>
            <a:r>
              <a:rPr lang="en-GB" sz="3600" dirty="0"/>
              <a:t>If you’re popular, lots of people will be “at the back”</a:t>
            </a:r>
          </a:p>
          <a:p>
            <a:r>
              <a:rPr lang="en-GB" sz="3600" dirty="0"/>
              <a:t>People like to hop in and out of sessions</a:t>
            </a:r>
          </a:p>
          <a:p>
            <a:pPr lvl="1"/>
            <a:r>
              <a:rPr lang="en-GB" sz="3200" dirty="0"/>
              <a:t>Don’t make them walk to the front to do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B8A73-7BDF-A1E8-DE4C-6C0D790E2565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973AB-CBC1-12D5-93B3-0A4F291AD512}"/>
              </a:ext>
            </a:extLst>
          </p:cNvPr>
          <p:cNvSpPr/>
          <p:nvPr/>
        </p:nvSpPr>
        <p:spPr>
          <a:xfrm>
            <a:off x="8629272" y="180459"/>
            <a:ext cx="3433291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436328-B5EC-B992-DCD0-E31A5C6179B0}"/>
              </a:ext>
            </a:extLst>
          </p:cNvPr>
          <p:cNvSpPr/>
          <p:nvPr/>
        </p:nvSpPr>
        <p:spPr>
          <a:xfrm>
            <a:off x="7006365" y="188217"/>
            <a:ext cx="1350404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0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F8DF-BBC5-28C1-6BA3-5D97321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We’re not usually in the front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734-41D8-BF6C-69AB-6A8E4FFB5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Your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4D5AD-FFDD-A678-E35D-D678A5A46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people see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43EE941-9799-94D1-FEE9-E0178A644B6E}"/>
              </a:ext>
            </a:extLst>
          </p:cNvPr>
          <p:cNvSpPr/>
          <p:nvPr/>
        </p:nvSpPr>
        <p:spPr>
          <a:xfrm>
            <a:off x="848710" y="3328062"/>
            <a:ext cx="935422" cy="50449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Thing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EFDD9D1-3E36-CA0C-14CC-6ED07047B962}"/>
              </a:ext>
            </a:extLst>
          </p:cNvPr>
          <p:cNvSpPr/>
          <p:nvPr/>
        </p:nvSpPr>
        <p:spPr>
          <a:xfrm>
            <a:off x="838200" y="4104595"/>
            <a:ext cx="935422" cy="493987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Thing</a:t>
            </a:r>
            <a:r>
              <a:rPr lang="en-GB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E949458-B876-E986-62F5-72FF8B041285}"/>
              </a:ext>
            </a:extLst>
          </p:cNvPr>
          <p:cNvSpPr/>
          <p:nvPr/>
        </p:nvSpPr>
        <p:spPr>
          <a:xfrm>
            <a:off x="838200" y="4828578"/>
            <a:ext cx="935422" cy="55704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Thing</a:t>
            </a:r>
            <a:r>
              <a:rPr lang="en-GB" baseline="-25000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41CABC-0F55-BF84-E25F-75107E838D04}"/>
                  </a:ext>
                </a:extLst>
              </p:cNvPr>
              <p:cNvSpPr txBox="1"/>
              <p:nvPr/>
            </p:nvSpPr>
            <p:spPr>
              <a:xfrm>
                <a:off x="2065284" y="3420853"/>
                <a:ext cx="2548757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41CABC-0F55-BF84-E25F-75107E83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84" y="3420853"/>
                <a:ext cx="2548757" cy="1861472"/>
              </a:xfrm>
              <a:prstGeom prst="rect">
                <a:avLst/>
              </a:prstGeom>
              <a:blipFill>
                <a:blip r:embed="rId3"/>
                <a:stretch>
                  <a:fillRect l="-8911" t="-17568" b="-6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AD2E50-3A28-5949-5907-EFA9C888D82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784132" y="3580310"/>
            <a:ext cx="281152" cy="7712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5C697D-BE79-B52B-006B-5738060EFC19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1773622" y="4351589"/>
            <a:ext cx="2916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01A9FB-37D4-09B3-95A6-4D461B9D21F3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1773622" y="4351589"/>
            <a:ext cx="291662" cy="755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498EAB-47ED-343D-08E5-EC2032C3F7D3}"/>
              </a:ext>
            </a:extLst>
          </p:cNvPr>
          <p:cNvSpPr txBox="1"/>
          <p:nvPr/>
        </p:nvSpPr>
        <p:spPr>
          <a:xfrm>
            <a:off x="2196662" y="5591144"/>
            <a:ext cx="228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This caveat is very important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7E2938-7C2B-5AF3-B86D-59F1182A16E4}"/>
              </a:ext>
            </a:extLst>
          </p:cNvPr>
          <p:cNvSpPr/>
          <p:nvPr/>
        </p:nvSpPr>
        <p:spPr>
          <a:xfrm>
            <a:off x="6253655" y="3016469"/>
            <a:ext cx="5100145" cy="28516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lide obscured by people in front">
            <a:extLst>
              <a:ext uri="{FF2B5EF4-FFF2-40B4-BE49-F238E27FC236}">
                <a16:creationId xmlns:a16="http://schemas.microsoft.com/office/drawing/2014/main" id="{EC3E3B79-29A5-48BC-02D0-DF3513A3D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441" y="3492654"/>
            <a:ext cx="1368571" cy="1017279"/>
          </a:xfrm>
          <a:prstGeom prst="rect">
            <a:avLst/>
          </a:prstGeom>
        </p:spPr>
      </p:pic>
      <p:pic>
        <p:nvPicPr>
          <p:cNvPr id="10" name="Picture 9" descr="Silhouetted person">
            <a:extLst>
              <a:ext uri="{FF2B5EF4-FFF2-40B4-BE49-F238E27FC236}">
                <a16:creationId xmlns:a16="http://schemas.microsoft.com/office/drawing/2014/main" id="{0193029C-1BFF-7FA3-1652-67CEA1CAB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443" y="4001293"/>
            <a:ext cx="842890" cy="796974"/>
          </a:xfrm>
          <a:prstGeom prst="rect">
            <a:avLst/>
          </a:prstGeom>
        </p:spPr>
      </p:pic>
      <p:pic>
        <p:nvPicPr>
          <p:cNvPr id="12" name="Picture 11" descr="Silhouetted person">
            <a:extLst>
              <a:ext uri="{FF2B5EF4-FFF2-40B4-BE49-F238E27FC236}">
                <a16:creationId xmlns:a16="http://schemas.microsoft.com/office/drawing/2014/main" id="{425AF78F-639C-9439-F169-891875D9C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628" y="3993577"/>
            <a:ext cx="842890" cy="796974"/>
          </a:xfrm>
          <a:prstGeom prst="rect">
            <a:avLst/>
          </a:prstGeom>
        </p:spPr>
      </p:pic>
      <p:pic>
        <p:nvPicPr>
          <p:cNvPr id="13" name="Picture 12" descr="Silhouetted person">
            <a:extLst>
              <a:ext uri="{FF2B5EF4-FFF2-40B4-BE49-F238E27FC236}">
                <a16:creationId xmlns:a16="http://schemas.microsoft.com/office/drawing/2014/main" id="{0A884F4F-EF2F-248C-3632-BB9090A63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383" y="4272144"/>
            <a:ext cx="690490" cy="652876"/>
          </a:xfrm>
          <a:prstGeom prst="rect">
            <a:avLst/>
          </a:prstGeom>
        </p:spPr>
      </p:pic>
      <p:pic>
        <p:nvPicPr>
          <p:cNvPr id="15" name="Picture 14" descr="Silhouetted person">
            <a:extLst>
              <a:ext uri="{FF2B5EF4-FFF2-40B4-BE49-F238E27FC236}">
                <a16:creationId xmlns:a16="http://schemas.microsoft.com/office/drawing/2014/main" id="{64F1730C-A900-A89E-DF03-FF2CC1255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493" y="4284405"/>
            <a:ext cx="842890" cy="79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DB288-7113-A90D-58FF-E5E4288AEA44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707B48-F6C9-799A-0767-FE89330BC615}"/>
              </a:ext>
            </a:extLst>
          </p:cNvPr>
          <p:cNvSpPr/>
          <p:nvPr/>
        </p:nvSpPr>
        <p:spPr>
          <a:xfrm>
            <a:off x="8932054" y="180459"/>
            <a:ext cx="3130510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EF77BA-BE3D-C639-62BD-759A1C528BC3}"/>
              </a:ext>
            </a:extLst>
          </p:cNvPr>
          <p:cNvSpPr/>
          <p:nvPr/>
        </p:nvSpPr>
        <p:spPr>
          <a:xfrm>
            <a:off x="7006364" y="188217"/>
            <a:ext cx="1598685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2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1AC-E852-C285-C5AA-8954247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We’re not usually in the front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114C-25C1-1AA2-F492-50C06FE9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Don’t put important stuff at the bottom</a:t>
            </a:r>
          </a:p>
          <a:p>
            <a:r>
              <a:rPr lang="en-GB" sz="3600" dirty="0"/>
              <a:t>Leave text up long enough for people to see</a:t>
            </a:r>
          </a:p>
          <a:p>
            <a:pPr lvl="1"/>
            <a:r>
              <a:rPr lang="en-GB" sz="3200" dirty="0"/>
              <a:t>They may need to peer around the person in front</a:t>
            </a:r>
          </a:p>
          <a:p>
            <a:r>
              <a:rPr lang="en-GB" sz="3600" dirty="0"/>
              <a:t>Audience members: there are people behind you</a:t>
            </a:r>
          </a:p>
          <a:p>
            <a:pPr lvl="1"/>
            <a:r>
              <a:rPr lang="en-GB" sz="3200" dirty="0"/>
              <a:t>Please don’t rest your arm on your head, and hold still</a:t>
            </a:r>
          </a:p>
          <a:p>
            <a:pPr lvl="1"/>
            <a:r>
              <a:rPr lang="en-GB" sz="3200" dirty="0"/>
              <a:t>Also, shush (people </a:t>
            </a:r>
            <a:r>
              <a:rPr lang="en-GB" sz="3200" i="1" dirty="0"/>
              <a:t>can</a:t>
            </a:r>
            <a:r>
              <a:rPr lang="en-GB" sz="3200" dirty="0"/>
              <a:t> hear you talking)</a:t>
            </a:r>
          </a:p>
          <a:p>
            <a:r>
              <a:rPr lang="en-GB" sz="3600" dirty="0"/>
              <a:t>Really don’t put important stuff at the bottom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B227E-4B10-832A-2288-AFBDA5C4323E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44E20-5232-9F0D-82C7-553F08693F80}"/>
              </a:ext>
            </a:extLst>
          </p:cNvPr>
          <p:cNvSpPr/>
          <p:nvPr/>
        </p:nvSpPr>
        <p:spPr>
          <a:xfrm>
            <a:off x="8950220" y="180459"/>
            <a:ext cx="3112343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42705-6842-24F9-3CCF-425E882D57D7}"/>
              </a:ext>
            </a:extLst>
          </p:cNvPr>
          <p:cNvSpPr/>
          <p:nvPr/>
        </p:nvSpPr>
        <p:spPr>
          <a:xfrm>
            <a:off x="7006364" y="188217"/>
            <a:ext cx="1628963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6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F8DF-BBC5-28C1-6BA3-5D97321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differences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734-41D8-BF6C-69AB-6A8E4FFB5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Your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4D5AD-FFDD-A678-E35D-D678A5A46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people see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7E2938-7C2B-5AF3-B86D-59F1182A16E4}"/>
              </a:ext>
            </a:extLst>
          </p:cNvPr>
          <p:cNvSpPr/>
          <p:nvPr/>
        </p:nvSpPr>
        <p:spPr>
          <a:xfrm>
            <a:off x="6253655" y="2663388"/>
            <a:ext cx="5100145" cy="285167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Mona Lisa">
            <a:extLst>
              <a:ext uri="{FF2B5EF4-FFF2-40B4-BE49-F238E27FC236}">
                <a16:creationId xmlns:a16="http://schemas.microsoft.com/office/drawing/2014/main" id="{BAFF82C7-B968-2485-94AB-755E7BF0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07" y="2720040"/>
            <a:ext cx="1830750" cy="2734730"/>
          </a:xfrm>
          <a:prstGeom prst="rect">
            <a:avLst/>
          </a:prstGeom>
        </p:spPr>
      </p:pic>
      <p:pic>
        <p:nvPicPr>
          <p:cNvPr id="22" name="Picture 21" descr="Mona Lisa with recolored eyes">
            <a:extLst>
              <a:ext uri="{FF2B5EF4-FFF2-40B4-BE49-F238E27FC236}">
                <a16:creationId xmlns:a16="http://schemas.microsoft.com/office/drawing/2014/main" id="{2D915012-9AD0-F585-3DEC-4EFF8231C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256" y="2720040"/>
            <a:ext cx="1834548" cy="2734730"/>
          </a:xfrm>
          <a:prstGeom prst="rect">
            <a:avLst/>
          </a:prstGeom>
        </p:spPr>
      </p:pic>
      <p:pic>
        <p:nvPicPr>
          <p:cNvPr id="24" name="Picture 23" descr="Mona Lisa but much smaller">
            <a:extLst>
              <a:ext uri="{FF2B5EF4-FFF2-40B4-BE49-F238E27FC236}">
                <a16:creationId xmlns:a16="http://schemas.microsoft.com/office/drawing/2014/main" id="{B0A7930A-EC48-8994-4E39-8E0EBEECF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526" y="2906361"/>
            <a:ext cx="1286402" cy="828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F7447-B092-28E7-68F2-6B1FB52A7E24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08228-709D-FB3E-05B3-49A9CA4234A5}"/>
              </a:ext>
            </a:extLst>
          </p:cNvPr>
          <p:cNvSpPr/>
          <p:nvPr/>
        </p:nvSpPr>
        <p:spPr>
          <a:xfrm>
            <a:off x="9222724" y="180459"/>
            <a:ext cx="2839840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8D063-5005-9309-205A-F10F33AA780C}"/>
              </a:ext>
            </a:extLst>
          </p:cNvPr>
          <p:cNvSpPr/>
          <p:nvPr/>
        </p:nvSpPr>
        <p:spPr>
          <a:xfrm>
            <a:off x="7006365" y="188217"/>
            <a:ext cx="1901466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7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51AC-E852-C285-C5AA-89542474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differences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114C-25C1-1AA2-F492-50C06FE9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Show what actually changed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Your improvement should be obvious at 32x32</a:t>
            </a:r>
          </a:p>
          <a:p>
            <a:pPr lvl="1"/>
            <a:r>
              <a:rPr lang="en-GB" sz="3200" dirty="0"/>
              <a:t>You don’t need 4K of which 90% of pixels look fine</a:t>
            </a:r>
          </a:p>
          <a:p>
            <a:pPr lvl="1"/>
            <a:r>
              <a:rPr lang="en-GB" sz="3200" dirty="0"/>
              <a:t>You certainly don’t need 4K </a:t>
            </a:r>
            <a:r>
              <a:rPr lang="en-GB" sz="3200" i="1" dirty="0"/>
              <a:t>video</a:t>
            </a:r>
            <a:endParaRPr lang="en-GB" sz="3200" dirty="0"/>
          </a:p>
          <a:p>
            <a:pPr lvl="1"/>
            <a:r>
              <a:rPr lang="en-GB" sz="3200" dirty="0"/>
              <a:t>Not everyone has a 4K monitor (or eyes, or streaming)</a:t>
            </a:r>
          </a:p>
          <a:p>
            <a:r>
              <a:rPr lang="en-GB" sz="3600" dirty="0"/>
              <a:t>Don’t lose detail to filtering or moiré</a:t>
            </a:r>
          </a:p>
          <a:p>
            <a:endParaRPr lang="en-GB" sz="3600" dirty="0"/>
          </a:p>
        </p:txBody>
      </p:sp>
      <p:pic>
        <p:nvPicPr>
          <p:cNvPr id="5" name="Picture 4" descr="Mona Lisa's eyes">
            <a:extLst>
              <a:ext uri="{FF2B5EF4-FFF2-40B4-BE49-F238E27FC236}">
                <a16:creationId xmlns:a16="http://schemas.microsoft.com/office/drawing/2014/main" id="{E2CC8CE5-99FF-EADB-9A71-3F20D8FE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93" y="2397356"/>
            <a:ext cx="3879304" cy="1193632"/>
          </a:xfrm>
          <a:prstGeom prst="rect">
            <a:avLst/>
          </a:prstGeom>
        </p:spPr>
      </p:pic>
      <p:pic>
        <p:nvPicPr>
          <p:cNvPr id="7" name="Picture 6" descr="Mona Lisa's eyes, recolored">
            <a:extLst>
              <a:ext uri="{FF2B5EF4-FFF2-40B4-BE49-F238E27FC236}">
                <a16:creationId xmlns:a16="http://schemas.microsoft.com/office/drawing/2014/main" id="{57C93E5E-481B-EF70-58B6-C0C95B44E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357" y="2397354"/>
            <a:ext cx="3879301" cy="1193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DA080-AD1F-AC9C-F294-9A84D959548C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9CC95-3268-26E7-135C-2F458AF74F68}"/>
              </a:ext>
            </a:extLst>
          </p:cNvPr>
          <p:cNvSpPr/>
          <p:nvPr/>
        </p:nvSpPr>
        <p:spPr>
          <a:xfrm>
            <a:off x="9234834" y="180459"/>
            <a:ext cx="2827729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6981D-0DC0-7A4C-5A73-503926FF8F88}"/>
              </a:ext>
            </a:extLst>
          </p:cNvPr>
          <p:cNvSpPr/>
          <p:nvPr/>
        </p:nvSpPr>
        <p:spPr>
          <a:xfrm>
            <a:off x="7006365" y="188217"/>
            <a:ext cx="1943856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4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F8DF-BBC5-28C1-6BA3-5D97321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Projectors are not HDR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734-41D8-BF6C-69AB-6A8E4FFB5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Your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4D5AD-FFDD-A678-E35D-D678A5A462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people see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7E2938-7C2B-5AF3-B86D-59F1182A16E4}"/>
              </a:ext>
            </a:extLst>
          </p:cNvPr>
          <p:cNvSpPr/>
          <p:nvPr/>
        </p:nvSpPr>
        <p:spPr>
          <a:xfrm>
            <a:off x="6045428" y="2744869"/>
            <a:ext cx="5100145" cy="28516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High-contrast dither pattern">
            <a:extLst>
              <a:ext uri="{FF2B5EF4-FFF2-40B4-BE49-F238E27FC236}">
                <a16:creationId xmlns:a16="http://schemas.microsoft.com/office/drawing/2014/main" id="{56DB0C3B-09A3-66FF-C4C5-7DF608ED8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19" y="2999816"/>
            <a:ext cx="2176662" cy="2176662"/>
          </a:xfrm>
          <a:prstGeom prst="rect">
            <a:avLst/>
          </a:prstGeom>
        </p:spPr>
      </p:pic>
      <p:pic>
        <p:nvPicPr>
          <p:cNvPr id="8" name="Picture 7" descr="Low contrast dither pattern">
            <a:extLst>
              <a:ext uri="{FF2B5EF4-FFF2-40B4-BE49-F238E27FC236}">
                <a16:creationId xmlns:a16="http://schemas.microsoft.com/office/drawing/2014/main" id="{599C996F-41AC-ED1B-AEE7-32A4ABFD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73" y="2916894"/>
            <a:ext cx="812800" cy="812800"/>
          </a:xfrm>
          <a:prstGeom prst="rect">
            <a:avLst/>
          </a:prstGeom>
        </p:spPr>
      </p:pic>
      <p:pic>
        <p:nvPicPr>
          <p:cNvPr id="9" name="Picture 8" descr="Silhouette of a person">
            <a:extLst>
              <a:ext uri="{FF2B5EF4-FFF2-40B4-BE49-F238E27FC236}">
                <a16:creationId xmlns:a16="http://schemas.microsoft.com/office/drawing/2014/main" id="{1D7B7EE4-EB97-3649-7F02-91DD11B86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270" y="3304430"/>
            <a:ext cx="842890" cy="796974"/>
          </a:xfrm>
          <a:prstGeom prst="rect">
            <a:avLst/>
          </a:prstGeom>
        </p:spPr>
      </p:pic>
      <p:pic>
        <p:nvPicPr>
          <p:cNvPr id="10" name="Picture 9" descr="Silhouette of a person">
            <a:extLst>
              <a:ext uri="{FF2B5EF4-FFF2-40B4-BE49-F238E27FC236}">
                <a16:creationId xmlns:a16="http://schemas.microsoft.com/office/drawing/2014/main" id="{83400094-540A-13D8-1F31-05A042858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455" y="3296714"/>
            <a:ext cx="842890" cy="796974"/>
          </a:xfrm>
          <a:prstGeom prst="rect">
            <a:avLst/>
          </a:prstGeom>
        </p:spPr>
      </p:pic>
      <p:pic>
        <p:nvPicPr>
          <p:cNvPr id="11" name="Picture 10" descr="Silhouette of a person">
            <a:extLst>
              <a:ext uri="{FF2B5EF4-FFF2-40B4-BE49-F238E27FC236}">
                <a16:creationId xmlns:a16="http://schemas.microsoft.com/office/drawing/2014/main" id="{4228DF13-AEA5-E029-E3D8-0CC3A748C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210" y="3575281"/>
            <a:ext cx="690490" cy="652876"/>
          </a:xfrm>
          <a:prstGeom prst="rect">
            <a:avLst/>
          </a:prstGeom>
        </p:spPr>
      </p:pic>
      <p:pic>
        <p:nvPicPr>
          <p:cNvPr id="12" name="Picture 11" descr="Silhouette of a person">
            <a:extLst>
              <a:ext uri="{FF2B5EF4-FFF2-40B4-BE49-F238E27FC236}">
                <a16:creationId xmlns:a16="http://schemas.microsoft.com/office/drawing/2014/main" id="{52B0EB73-FD19-ED2D-35FA-63DC623E1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320" y="3587542"/>
            <a:ext cx="842890" cy="796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8778A-BEB3-2BB7-8F08-E28A3BBC2ECB}"/>
              </a:ext>
            </a:extLst>
          </p:cNvPr>
          <p:cNvSpPr txBox="1"/>
          <p:nvPr/>
        </p:nvSpPr>
        <p:spPr>
          <a:xfrm>
            <a:off x="7006363" y="180459"/>
            <a:ext cx="51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rgbClr val="000000"/>
                </a:solidFill>
                <a:effectLst/>
                <a:latin typeface="Times"/>
              </a:rPr>
              <a:t>🖼 🔭 🥷 🔍 🔆 🌈 🗜️ 🦮 ⏳ 🖌️ 🗺 📣 💾 🥳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340A1-CA43-BB43-0BBF-8C7A7D66CD37}"/>
              </a:ext>
            </a:extLst>
          </p:cNvPr>
          <p:cNvSpPr/>
          <p:nvPr/>
        </p:nvSpPr>
        <p:spPr>
          <a:xfrm>
            <a:off x="9495226" y="180459"/>
            <a:ext cx="2567337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31148-F98C-A0D8-2666-811EE6220C88}"/>
              </a:ext>
            </a:extLst>
          </p:cNvPr>
          <p:cNvSpPr/>
          <p:nvPr/>
        </p:nvSpPr>
        <p:spPr>
          <a:xfrm>
            <a:off x="7006364" y="188217"/>
            <a:ext cx="2216359" cy="308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3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21632</TotalTime>
  <Words>1382</Words>
  <Application>Microsoft Macintosh PowerPoint</Application>
  <PresentationFormat>Widescreen</PresentationFormat>
  <Paragraphs>184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Consolas</vt:lpstr>
      <vt:lpstr>Times</vt:lpstr>
      <vt:lpstr>Times New Roman</vt:lpstr>
      <vt:lpstr>Office Theme</vt:lpstr>
      <vt:lpstr>A quick guide to conference presentations</vt:lpstr>
      <vt:lpstr>Being graphics doesn’t make it art</vt:lpstr>
      <vt:lpstr>We’re not all sitting near the front</vt:lpstr>
      <vt:lpstr>We’re not all sitting near the front</vt:lpstr>
      <vt:lpstr>We’re not usually in the front row</vt:lpstr>
      <vt:lpstr>We’re not usually in the front row</vt:lpstr>
      <vt:lpstr>Make differences obvious</vt:lpstr>
      <vt:lpstr>Make differences obvious</vt:lpstr>
      <vt:lpstr>Projectors are not HDR monitors</vt:lpstr>
      <vt:lpstr>Projectors are not HDR monitors</vt:lpstr>
      <vt:lpstr>Don’t rely on accurate color</vt:lpstr>
      <vt:lpstr>Don’t rely on accurate color</vt:lpstr>
      <vt:lpstr>Check the aspect ratio</vt:lpstr>
      <vt:lpstr>Have a guide for your terminology</vt:lpstr>
      <vt:lpstr>People read at different rates</vt:lpstr>
      <vt:lpstr>Pictures are better than words</vt:lpstr>
      <vt:lpstr>Help people not get lost</vt:lpstr>
      <vt:lpstr>Speaking up</vt:lpstr>
      <vt:lpstr>Keep it small (please)</vt:lpstr>
      <vt:lpstr>Have fun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Garrard</dc:creator>
  <cp:lastModifiedBy>Andrew Garrard</cp:lastModifiedBy>
  <cp:revision>10</cp:revision>
  <cp:lastPrinted>2024-07-05T00:36:28Z</cp:lastPrinted>
  <dcterms:created xsi:type="dcterms:W3CDTF">2024-06-20T09:47:08Z</dcterms:created>
  <dcterms:modified xsi:type="dcterms:W3CDTF">2024-07-05T11:17:09Z</dcterms:modified>
</cp:coreProperties>
</file>