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73" r:id="rId1"/>
  </p:sldMasterIdLst>
  <p:notesMasterIdLst>
    <p:notesMasterId r:id="rId42"/>
  </p:notesMasterIdLst>
  <p:handoutMasterIdLst>
    <p:handoutMasterId r:id="rId43"/>
  </p:handoutMasterIdLst>
  <p:sldIdLst>
    <p:sldId id="260" r:id="rId2"/>
    <p:sldId id="266" r:id="rId3"/>
    <p:sldId id="267" r:id="rId4"/>
    <p:sldId id="268" r:id="rId5"/>
    <p:sldId id="269" r:id="rId6"/>
    <p:sldId id="270" r:id="rId7"/>
    <p:sldId id="273" r:id="rId8"/>
    <p:sldId id="274" r:id="rId9"/>
    <p:sldId id="275" r:id="rId10"/>
    <p:sldId id="290" r:id="rId11"/>
    <p:sldId id="292" r:id="rId12"/>
    <p:sldId id="271" r:id="rId13"/>
    <p:sldId id="261" r:id="rId14"/>
    <p:sldId id="262" r:id="rId15"/>
    <p:sldId id="263" r:id="rId16"/>
    <p:sldId id="282" r:id="rId17"/>
    <p:sldId id="283" r:id="rId18"/>
    <p:sldId id="264" r:id="rId19"/>
    <p:sldId id="280" r:id="rId20"/>
    <p:sldId id="281" r:id="rId21"/>
    <p:sldId id="279" r:id="rId22"/>
    <p:sldId id="265" r:id="rId23"/>
    <p:sldId id="278" r:id="rId24"/>
    <p:sldId id="293" r:id="rId25"/>
    <p:sldId id="298" r:id="rId26"/>
    <p:sldId id="284" r:id="rId27"/>
    <p:sldId id="285" r:id="rId28"/>
    <p:sldId id="286" r:id="rId29"/>
    <p:sldId id="287" r:id="rId30"/>
    <p:sldId id="299" r:id="rId31"/>
    <p:sldId id="296" r:id="rId32"/>
    <p:sldId id="297" r:id="rId33"/>
    <p:sldId id="277" r:id="rId34"/>
    <p:sldId id="291" r:id="rId35"/>
    <p:sldId id="276" r:id="rId36"/>
    <p:sldId id="294" r:id="rId37"/>
    <p:sldId id="289" r:id="rId38"/>
    <p:sldId id="295" r:id="rId39"/>
    <p:sldId id="288" r:id="rId40"/>
    <p:sldId id="272" r:id="rId41"/>
  </p:sldIdLst>
  <p:sldSz cx="18288000" cy="10287000"/>
  <p:notesSz cx="6858000" cy="9144000"/>
  <p:defaultTextStyle>
    <a:defPPr>
      <a:defRPr lang="de-DE"/>
    </a:defPPr>
    <a:lvl1pPr marL="0" algn="l" defTabSz="1645809" rtl="0" eaLnBrk="1" latinLnBrk="0" hangingPunct="1">
      <a:defRPr sz="3240" kern="1200">
        <a:solidFill>
          <a:schemeClr val="tx1"/>
        </a:solidFill>
        <a:latin typeface="+mn-lt"/>
        <a:ea typeface="+mn-ea"/>
        <a:cs typeface="+mn-cs"/>
      </a:defRPr>
    </a:lvl1pPr>
    <a:lvl2pPr marL="822905" algn="l" defTabSz="1645809" rtl="0" eaLnBrk="1" latinLnBrk="0" hangingPunct="1">
      <a:defRPr sz="3240" kern="1200">
        <a:solidFill>
          <a:schemeClr val="tx1"/>
        </a:solidFill>
        <a:latin typeface="+mn-lt"/>
        <a:ea typeface="+mn-ea"/>
        <a:cs typeface="+mn-cs"/>
      </a:defRPr>
    </a:lvl2pPr>
    <a:lvl3pPr marL="1645809" algn="l" defTabSz="1645809" rtl="0" eaLnBrk="1" latinLnBrk="0" hangingPunct="1">
      <a:defRPr sz="3240" kern="1200">
        <a:solidFill>
          <a:schemeClr val="tx1"/>
        </a:solidFill>
        <a:latin typeface="+mn-lt"/>
        <a:ea typeface="+mn-ea"/>
        <a:cs typeface="+mn-cs"/>
      </a:defRPr>
    </a:lvl3pPr>
    <a:lvl4pPr marL="2468714" algn="l" defTabSz="1645809" rtl="0" eaLnBrk="1" latinLnBrk="0" hangingPunct="1">
      <a:defRPr sz="3240" kern="1200">
        <a:solidFill>
          <a:schemeClr val="tx1"/>
        </a:solidFill>
        <a:latin typeface="+mn-lt"/>
        <a:ea typeface="+mn-ea"/>
        <a:cs typeface="+mn-cs"/>
      </a:defRPr>
    </a:lvl4pPr>
    <a:lvl5pPr marL="3291618" algn="l" defTabSz="1645809" rtl="0" eaLnBrk="1" latinLnBrk="0" hangingPunct="1">
      <a:defRPr sz="3240" kern="1200">
        <a:solidFill>
          <a:schemeClr val="tx1"/>
        </a:solidFill>
        <a:latin typeface="+mn-lt"/>
        <a:ea typeface="+mn-ea"/>
        <a:cs typeface="+mn-cs"/>
      </a:defRPr>
    </a:lvl5pPr>
    <a:lvl6pPr marL="4114523" algn="l" defTabSz="1645809" rtl="0" eaLnBrk="1" latinLnBrk="0" hangingPunct="1">
      <a:defRPr sz="3240" kern="1200">
        <a:solidFill>
          <a:schemeClr val="tx1"/>
        </a:solidFill>
        <a:latin typeface="+mn-lt"/>
        <a:ea typeface="+mn-ea"/>
        <a:cs typeface="+mn-cs"/>
      </a:defRPr>
    </a:lvl6pPr>
    <a:lvl7pPr marL="4937428" algn="l" defTabSz="1645809" rtl="0" eaLnBrk="1" latinLnBrk="0" hangingPunct="1">
      <a:defRPr sz="3240" kern="1200">
        <a:solidFill>
          <a:schemeClr val="tx1"/>
        </a:solidFill>
        <a:latin typeface="+mn-lt"/>
        <a:ea typeface="+mn-ea"/>
        <a:cs typeface="+mn-cs"/>
      </a:defRPr>
    </a:lvl7pPr>
    <a:lvl8pPr marL="5760332" algn="l" defTabSz="1645809" rtl="0" eaLnBrk="1" latinLnBrk="0" hangingPunct="1">
      <a:defRPr sz="3240" kern="1200">
        <a:solidFill>
          <a:schemeClr val="tx1"/>
        </a:solidFill>
        <a:latin typeface="+mn-lt"/>
        <a:ea typeface="+mn-ea"/>
        <a:cs typeface="+mn-cs"/>
      </a:defRPr>
    </a:lvl8pPr>
    <a:lvl9pPr marL="6583237" algn="l" defTabSz="1645809" rtl="0" eaLnBrk="1" latinLnBrk="0" hangingPunct="1">
      <a:defRPr sz="324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EBB"/>
    <a:srgbClr val="F7EC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9" autoAdjust="0"/>
    <p:restoredTop sz="96433" autoAdjust="0"/>
  </p:normalViewPr>
  <p:slideViewPr>
    <p:cSldViewPr snapToGrid="0">
      <p:cViewPr varScale="1">
        <p:scale>
          <a:sx n="45" d="100"/>
          <a:sy n="45" d="100"/>
        </p:scale>
        <p:origin x="30" y="84"/>
      </p:cViewPr>
      <p:guideLst>
        <p:guide orient="horz" pos="3240"/>
        <p:guide pos="5760"/>
      </p:guideLst>
    </p:cSldViewPr>
  </p:slideViewPr>
  <p:notesTextViewPr>
    <p:cViewPr>
      <p:scale>
        <a:sx n="1" d="1"/>
        <a:sy n="1" d="1"/>
      </p:scale>
      <p:origin x="0" y="0"/>
    </p:cViewPr>
  </p:notesTextViewPr>
  <p:sorterViewPr>
    <p:cViewPr>
      <p:scale>
        <a:sx n="100" d="100"/>
        <a:sy n="100" d="100"/>
      </p:scale>
      <p:origin x="0" y="-8112"/>
    </p:cViewPr>
  </p:sorterViewPr>
  <p:notesViewPr>
    <p:cSldViewPr snapToGrid="0">
      <p:cViewPr varScale="1">
        <p:scale>
          <a:sx n="88" d="100"/>
          <a:sy n="88" d="100"/>
        </p:scale>
        <p:origin x="30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FE7798-C309-4F63-AFDC-A67FCA762FDE}" type="datetimeFigureOut">
              <a:rPr lang="en-US" smtClean="0"/>
              <a:t>7/28/2017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62EDF6-7DBF-4EF4-84D3-875C364FB982}" type="slidenum">
              <a:rPr lang="en-US" smtClean="0"/>
              <a:t>‹Nr.›</a:t>
            </a:fld>
            <a:endParaRPr lang="en-US"/>
          </a:p>
        </p:txBody>
      </p:sp>
    </p:spTree>
    <p:extLst>
      <p:ext uri="{BB962C8B-B14F-4D97-AF65-F5344CB8AC3E}">
        <p14:creationId xmlns:p14="http://schemas.microsoft.com/office/powerpoint/2010/main" val="520046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1CABA-0BE9-4E63-BD1D-7D7DF8FFFA50}" type="datetimeFigureOut">
              <a:rPr lang="en-US" smtClean="0"/>
              <a:t>7/28/2017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EB709-D4A6-4860-AE13-F08E870551C0}" type="slidenum">
              <a:rPr lang="en-US" smtClean="0"/>
              <a:t>‹Nr.›</a:t>
            </a:fld>
            <a:endParaRPr lang="en-US"/>
          </a:p>
        </p:txBody>
      </p:sp>
    </p:spTree>
    <p:extLst>
      <p:ext uri="{BB962C8B-B14F-4D97-AF65-F5344CB8AC3E}">
        <p14:creationId xmlns:p14="http://schemas.microsoft.com/office/powerpoint/2010/main" val="431886119"/>
      </p:ext>
    </p:extLst>
  </p:cSld>
  <p:clrMap bg1="lt1" tx1="dk1" bg2="lt2" tx2="dk2" accent1="accent1" accent2="accent2" accent3="accent3" accent4="accent4" accent5="accent5" accent6="accent6" hlink="hlink" folHlink="folHlink"/>
  <p:notesStyle>
    <a:lvl1pPr marL="0" algn="l" defTabSz="1645809" rtl="0" eaLnBrk="1" latinLnBrk="0" hangingPunct="1">
      <a:defRPr sz="2160" kern="1200">
        <a:solidFill>
          <a:schemeClr val="tx1"/>
        </a:solidFill>
        <a:latin typeface="+mn-lt"/>
        <a:ea typeface="+mn-ea"/>
        <a:cs typeface="+mn-cs"/>
      </a:defRPr>
    </a:lvl1pPr>
    <a:lvl2pPr marL="822905" algn="l" defTabSz="1645809" rtl="0" eaLnBrk="1" latinLnBrk="0" hangingPunct="1">
      <a:defRPr sz="2160" kern="1200">
        <a:solidFill>
          <a:schemeClr val="tx1"/>
        </a:solidFill>
        <a:latin typeface="+mn-lt"/>
        <a:ea typeface="+mn-ea"/>
        <a:cs typeface="+mn-cs"/>
      </a:defRPr>
    </a:lvl2pPr>
    <a:lvl3pPr marL="1645809" algn="l" defTabSz="1645809" rtl="0" eaLnBrk="1" latinLnBrk="0" hangingPunct="1">
      <a:defRPr sz="2160" kern="1200">
        <a:solidFill>
          <a:schemeClr val="tx1"/>
        </a:solidFill>
        <a:latin typeface="+mn-lt"/>
        <a:ea typeface="+mn-ea"/>
        <a:cs typeface="+mn-cs"/>
      </a:defRPr>
    </a:lvl3pPr>
    <a:lvl4pPr marL="2468714" algn="l" defTabSz="1645809" rtl="0" eaLnBrk="1" latinLnBrk="0" hangingPunct="1">
      <a:defRPr sz="2160" kern="1200">
        <a:solidFill>
          <a:schemeClr val="tx1"/>
        </a:solidFill>
        <a:latin typeface="+mn-lt"/>
        <a:ea typeface="+mn-ea"/>
        <a:cs typeface="+mn-cs"/>
      </a:defRPr>
    </a:lvl4pPr>
    <a:lvl5pPr marL="3291618" algn="l" defTabSz="1645809" rtl="0" eaLnBrk="1" latinLnBrk="0" hangingPunct="1">
      <a:defRPr sz="2160" kern="1200">
        <a:solidFill>
          <a:schemeClr val="tx1"/>
        </a:solidFill>
        <a:latin typeface="+mn-lt"/>
        <a:ea typeface="+mn-ea"/>
        <a:cs typeface="+mn-cs"/>
      </a:defRPr>
    </a:lvl5pPr>
    <a:lvl6pPr marL="4114523" algn="l" defTabSz="1645809" rtl="0" eaLnBrk="1" latinLnBrk="0" hangingPunct="1">
      <a:defRPr sz="2160" kern="1200">
        <a:solidFill>
          <a:schemeClr val="tx1"/>
        </a:solidFill>
        <a:latin typeface="+mn-lt"/>
        <a:ea typeface="+mn-ea"/>
        <a:cs typeface="+mn-cs"/>
      </a:defRPr>
    </a:lvl6pPr>
    <a:lvl7pPr marL="4937428" algn="l" defTabSz="1645809" rtl="0" eaLnBrk="1" latinLnBrk="0" hangingPunct="1">
      <a:defRPr sz="2160" kern="1200">
        <a:solidFill>
          <a:schemeClr val="tx1"/>
        </a:solidFill>
        <a:latin typeface="+mn-lt"/>
        <a:ea typeface="+mn-ea"/>
        <a:cs typeface="+mn-cs"/>
      </a:defRPr>
    </a:lvl7pPr>
    <a:lvl8pPr marL="5760332" algn="l" defTabSz="1645809" rtl="0" eaLnBrk="1" latinLnBrk="0" hangingPunct="1">
      <a:defRPr sz="2160" kern="1200">
        <a:solidFill>
          <a:schemeClr val="tx1"/>
        </a:solidFill>
        <a:latin typeface="+mn-lt"/>
        <a:ea typeface="+mn-ea"/>
        <a:cs typeface="+mn-cs"/>
      </a:defRPr>
    </a:lvl8pPr>
    <a:lvl9pPr marL="6583237" algn="l" defTabSz="1645809" rtl="0" eaLnBrk="1" latinLnBrk="0" hangingPunct="1">
      <a:defRPr sz="21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EB709-D4A6-4860-AE13-F08E870551C0}" type="slidenum">
              <a:rPr lang="en-US" smtClean="0"/>
              <a:t>2</a:t>
            </a:fld>
            <a:endParaRPr lang="en-US"/>
          </a:p>
        </p:txBody>
      </p:sp>
    </p:spTree>
    <p:extLst>
      <p:ext uri="{BB962C8B-B14F-4D97-AF65-F5344CB8AC3E}">
        <p14:creationId xmlns:p14="http://schemas.microsoft.com/office/powerpoint/2010/main" val="213073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5FEB709-D4A6-4860-AE13-F08E870551C0}" type="slidenum">
              <a:rPr lang="en-US" smtClean="0"/>
              <a:t>27</a:t>
            </a:fld>
            <a:endParaRPr lang="en-US"/>
          </a:p>
        </p:txBody>
      </p:sp>
    </p:spTree>
    <p:extLst>
      <p:ext uri="{BB962C8B-B14F-4D97-AF65-F5344CB8AC3E}">
        <p14:creationId xmlns:p14="http://schemas.microsoft.com/office/powerpoint/2010/main" val="3287077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EB709-D4A6-4860-AE13-F08E870551C0}" type="slidenum">
              <a:rPr lang="en-US" smtClean="0"/>
              <a:t>32</a:t>
            </a:fld>
            <a:endParaRPr lang="en-US"/>
          </a:p>
        </p:txBody>
      </p:sp>
    </p:spTree>
    <p:extLst>
      <p:ext uri="{BB962C8B-B14F-4D97-AF65-F5344CB8AC3E}">
        <p14:creationId xmlns:p14="http://schemas.microsoft.com/office/powerpoint/2010/main" val="327265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EB709-D4A6-4860-AE13-F08E870551C0}" type="slidenum">
              <a:rPr lang="en-US" smtClean="0"/>
              <a:t>37</a:t>
            </a:fld>
            <a:endParaRPr lang="en-US"/>
          </a:p>
        </p:txBody>
      </p:sp>
    </p:spTree>
    <p:extLst>
      <p:ext uri="{BB962C8B-B14F-4D97-AF65-F5344CB8AC3E}">
        <p14:creationId xmlns:p14="http://schemas.microsoft.com/office/powerpoint/2010/main" val="1201980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p:cSld name="EZG">
    <p:bg>
      <p:bgPr>
        <a:solidFill>
          <a:schemeClr val="tx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8288000" cy="10287000"/>
          </a:xfrm>
        </p:spPr>
        <p:txBody>
          <a:bodyPr anchor="ctr">
            <a:normAutofit/>
          </a:bodyPr>
          <a:lstStyle>
            <a:lvl1pPr marL="0" indent="0" algn="ctr">
              <a:buNone/>
              <a:defRPr sz="5760">
                <a:solidFill>
                  <a:schemeClr val="tx1"/>
                </a:solidFill>
              </a:defRPr>
            </a:lvl1pPr>
          </a:lstStyle>
          <a:p>
            <a:r>
              <a:rPr lang="de-AT" dirty="0"/>
              <a:t>Teaser</a:t>
            </a:r>
          </a:p>
        </p:txBody>
      </p:sp>
      <p:sp>
        <p:nvSpPr>
          <p:cNvPr id="2" name="Title 1"/>
          <p:cNvSpPr>
            <a:spLocks noGrp="1"/>
          </p:cNvSpPr>
          <p:nvPr>
            <p:ph type="ctrTitle"/>
          </p:nvPr>
        </p:nvSpPr>
        <p:spPr>
          <a:xfrm>
            <a:off x="-120" y="8311856"/>
            <a:ext cx="17784959" cy="1363081"/>
          </a:xfrm>
        </p:spPr>
        <p:txBody>
          <a:bodyPr anchor="t"/>
          <a:lstStyle>
            <a:lvl1pPr algn="r">
              <a:defRPr b="1">
                <a:ln>
                  <a:noFill/>
                </a:ln>
                <a:solidFill>
                  <a:schemeClr val="bg1"/>
                </a:solidFill>
                <a:effectLst>
                  <a:outerShdw blurRad="38100" dist="38100" dir="2700000" algn="tl">
                    <a:srgbClr val="000000">
                      <a:alpha val="43137"/>
                    </a:srgbClr>
                  </a:outerShdw>
                </a:effectLst>
              </a:defRPr>
            </a:lvl1pPr>
          </a:lstStyle>
          <a:p>
            <a:r>
              <a:rPr lang="en-US"/>
              <a:t>Click to edit Master title style</a:t>
            </a:r>
            <a:endParaRPr lang="de-AT" dirty="0"/>
          </a:p>
        </p:txBody>
      </p:sp>
      <p:sp>
        <p:nvSpPr>
          <p:cNvPr id="3" name="Subtitle 2"/>
          <p:cNvSpPr>
            <a:spLocks noGrp="1"/>
          </p:cNvSpPr>
          <p:nvPr>
            <p:ph type="subTitle" idx="1"/>
          </p:nvPr>
        </p:nvSpPr>
        <p:spPr>
          <a:xfrm>
            <a:off x="0" y="7159730"/>
            <a:ext cx="17928976" cy="1188131"/>
          </a:xfrm>
        </p:spPr>
        <p:txBody>
          <a:bodyPr anchor="b"/>
          <a:lstStyle>
            <a:lvl1pPr marL="0" indent="0" algn="l">
              <a:buNone/>
              <a:defRPr>
                <a:solidFill>
                  <a:schemeClr val="tx1">
                    <a:tint val="75000"/>
                  </a:schemeClr>
                </a:solidFill>
                <a:latin typeface="+mj-lt"/>
              </a:defRPr>
            </a:lvl1pPr>
            <a:lvl2pPr marL="731513" indent="0" algn="ctr">
              <a:buNone/>
              <a:defRPr>
                <a:solidFill>
                  <a:schemeClr val="tx1">
                    <a:tint val="75000"/>
                  </a:schemeClr>
                </a:solidFill>
              </a:defRPr>
            </a:lvl2pPr>
            <a:lvl3pPr marL="1463026" indent="0" algn="ctr">
              <a:buNone/>
              <a:defRPr>
                <a:solidFill>
                  <a:schemeClr val="tx1">
                    <a:tint val="75000"/>
                  </a:schemeClr>
                </a:solidFill>
              </a:defRPr>
            </a:lvl3pPr>
            <a:lvl4pPr marL="2194538" indent="0" algn="ctr">
              <a:buNone/>
              <a:defRPr>
                <a:solidFill>
                  <a:schemeClr val="tx1">
                    <a:tint val="75000"/>
                  </a:schemeClr>
                </a:solidFill>
              </a:defRPr>
            </a:lvl4pPr>
            <a:lvl5pPr marL="2926051" indent="0" algn="ctr">
              <a:buNone/>
              <a:defRPr>
                <a:solidFill>
                  <a:schemeClr val="tx1">
                    <a:tint val="75000"/>
                  </a:schemeClr>
                </a:solidFill>
              </a:defRPr>
            </a:lvl5pPr>
            <a:lvl6pPr marL="3657564" indent="0" algn="ctr">
              <a:buNone/>
              <a:defRPr>
                <a:solidFill>
                  <a:schemeClr val="tx1">
                    <a:tint val="75000"/>
                  </a:schemeClr>
                </a:solidFill>
              </a:defRPr>
            </a:lvl6pPr>
            <a:lvl7pPr marL="4389077" indent="0" algn="ctr">
              <a:buNone/>
              <a:defRPr>
                <a:solidFill>
                  <a:schemeClr val="tx1">
                    <a:tint val="75000"/>
                  </a:schemeClr>
                </a:solidFill>
              </a:defRPr>
            </a:lvl7pPr>
            <a:lvl8pPr marL="5120588" indent="0" algn="ctr">
              <a:buNone/>
              <a:defRPr>
                <a:solidFill>
                  <a:schemeClr val="tx1">
                    <a:tint val="75000"/>
                  </a:schemeClr>
                </a:solidFill>
              </a:defRPr>
            </a:lvl8pPr>
            <a:lvl9pPr marL="5852101" indent="0" algn="ctr">
              <a:buNone/>
              <a:defRPr>
                <a:solidFill>
                  <a:schemeClr val="tx1">
                    <a:tint val="75000"/>
                  </a:schemeClr>
                </a:solidFill>
              </a:defRPr>
            </a:lvl9pPr>
          </a:lstStyle>
          <a:p>
            <a:r>
              <a:rPr lang="en-US"/>
              <a:t>Click to edit Master subtitle style</a:t>
            </a:r>
            <a:endParaRPr lang="de-AT" dirty="0"/>
          </a:p>
        </p:txBody>
      </p:sp>
      <p:sp>
        <p:nvSpPr>
          <p:cNvPr id="7" name="Text Placeholder 6"/>
          <p:cNvSpPr>
            <a:spLocks noGrp="1"/>
          </p:cNvSpPr>
          <p:nvPr>
            <p:ph type="body" sz="quarter" idx="14" hasCustomPrompt="1"/>
          </p:nvPr>
        </p:nvSpPr>
        <p:spPr>
          <a:xfrm>
            <a:off x="0" y="2"/>
            <a:ext cx="18288000" cy="534989"/>
          </a:xfrm>
        </p:spPr>
        <p:txBody>
          <a:bodyPr anchor="ctr">
            <a:normAutofit/>
          </a:bodyPr>
          <a:lstStyle>
            <a:lvl1pPr marL="0" indent="0">
              <a:buFont typeface="Arial" panose="020B0604020202020204" pitchFamily="34" charset="0"/>
              <a:buNone/>
              <a:defRPr sz="961">
                <a:solidFill>
                  <a:schemeClr val="bg1"/>
                </a:solidFill>
                <a:effectLst>
                  <a:outerShdw blurRad="38100" dist="38100" dir="2700000" algn="tl">
                    <a:srgbClr val="000000">
                      <a:alpha val="43137"/>
                    </a:srgbClr>
                  </a:outerShdw>
                </a:effectLst>
              </a:defRPr>
            </a:lvl1pPr>
          </a:lstStyle>
          <a:p>
            <a:pPr lvl="0"/>
            <a:r>
              <a:rPr lang="en-US" dirty="0"/>
              <a:t>Copyright notice</a:t>
            </a:r>
            <a:endParaRPr lang="de-AT" dirty="0"/>
          </a:p>
        </p:txBody>
      </p:sp>
    </p:spTree>
    <p:extLst>
      <p:ext uri="{BB962C8B-B14F-4D97-AF65-F5344CB8AC3E}">
        <p14:creationId xmlns:p14="http://schemas.microsoft.com/office/powerpoint/2010/main" val="333464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10"/>
          </p:nvPr>
        </p:nvSpPr>
        <p:spPr/>
        <p:txBody>
          <a:bodyPr/>
          <a:lstStyle/>
          <a:p>
            <a:r>
              <a:rPr lang="en-US"/>
              <a:t>Dieter Schmalstieg</a:t>
            </a:r>
            <a:endParaRPr lang="de-AT"/>
          </a:p>
        </p:txBody>
      </p:sp>
      <p:sp>
        <p:nvSpPr>
          <p:cNvPr id="5" name="Footer Placeholder 4"/>
          <p:cNvSpPr>
            <a:spLocks noGrp="1"/>
          </p:cNvSpPr>
          <p:nvPr>
            <p:ph type="ftr" sz="quarter" idx="11"/>
          </p:nvPr>
        </p:nvSpPr>
        <p:spPr>
          <a:xfrm>
            <a:off x="6248403" y="9534531"/>
            <a:ext cx="5791199" cy="547688"/>
          </a:xfrm>
          <a:prstGeom prst="rect">
            <a:avLst/>
          </a:prstGeom>
        </p:spPr>
        <p:txBody>
          <a:bodyPr/>
          <a:lstStyle/>
          <a:p>
            <a:r>
              <a:rPr lang="de-AT"/>
              <a:t>Graphics Hardware</a:t>
            </a:r>
          </a:p>
        </p:txBody>
      </p:sp>
      <p:sp>
        <p:nvSpPr>
          <p:cNvPr id="6" name="Slide Number Placeholder 5"/>
          <p:cNvSpPr>
            <a:spLocks noGrp="1"/>
          </p:cNvSpPr>
          <p:nvPr>
            <p:ph type="sldNum" sz="quarter" idx="12"/>
          </p:nvPr>
        </p:nvSpPr>
        <p:spPr/>
        <p:txBody>
          <a:bodyPr/>
          <a:lstStyle/>
          <a:p>
            <a:fld id="{9A2D5217-CDEB-4D0C-813C-11B3A05E92C0}" type="slidenum">
              <a:rPr lang="de-AT" smtClean="0"/>
              <a:t>‹Nr.›</a:t>
            </a:fld>
            <a:endParaRPr lang="de-AT"/>
          </a:p>
        </p:txBody>
      </p:sp>
    </p:spTree>
    <p:extLst>
      <p:ext uri="{BB962C8B-B14F-4D97-AF65-F5344CB8AC3E}">
        <p14:creationId xmlns:p14="http://schemas.microsoft.com/office/powerpoint/2010/main" val="411203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4"/>
            <a:ext cx="4114800" cy="8777288"/>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914402" y="411964"/>
            <a:ext cx="12039601"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10"/>
          </p:nvPr>
        </p:nvSpPr>
        <p:spPr/>
        <p:txBody>
          <a:bodyPr/>
          <a:lstStyle/>
          <a:p>
            <a:r>
              <a:rPr lang="en-US"/>
              <a:t>Dieter Schmalstieg</a:t>
            </a:r>
            <a:endParaRPr lang="de-AT"/>
          </a:p>
        </p:txBody>
      </p:sp>
      <p:sp>
        <p:nvSpPr>
          <p:cNvPr id="5" name="Footer Placeholder 4"/>
          <p:cNvSpPr>
            <a:spLocks noGrp="1"/>
          </p:cNvSpPr>
          <p:nvPr>
            <p:ph type="ftr" sz="quarter" idx="11"/>
          </p:nvPr>
        </p:nvSpPr>
        <p:spPr>
          <a:xfrm>
            <a:off x="6248403" y="9534531"/>
            <a:ext cx="5791199" cy="547688"/>
          </a:xfrm>
          <a:prstGeom prst="rect">
            <a:avLst/>
          </a:prstGeom>
        </p:spPr>
        <p:txBody>
          <a:bodyPr/>
          <a:lstStyle/>
          <a:p>
            <a:r>
              <a:rPr lang="de-AT"/>
              <a:t>Graphics Hardware</a:t>
            </a:r>
          </a:p>
        </p:txBody>
      </p:sp>
      <p:sp>
        <p:nvSpPr>
          <p:cNvPr id="6" name="Slide Number Placeholder 5"/>
          <p:cNvSpPr>
            <a:spLocks noGrp="1"/>
          </p:cNvSpPr>
          <p:nvPr>
            <p:ph type="sldNum" sz="quarter" idx="12"/>
          </p:nvPr>
        </p:nvSpPr>
        <p:spPr/>
        <p:txBody>
          <a:bodyPr/>
          <a:lstStyle/>
          <a:p>
            <a:fld id="{9A2D5217-CDEB-4D0C-813C-11B3A05E92C0}" type="slidenum">
              <a:rPr lang="de-AT" smtClean="0"/>
              <a:t>‹Nr.›</a:t>
            </a:fld>
            <a:endParaRPr lang="de-AT"/>
          </a:p>
        </p:txBody>
      </p:sp>
    </p:spTree>
    <p:extLst>
      <p:ext uri="{BB962C8B-B14F-4D97-AF65-F5344CB8AC3E}">
        <p14:creationId xmlns:p14="http://schemas.microsoft.com/office/powerpoint/2010/main" val="246724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oi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52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048">
                <a:solidFill>
                  <a:schemeClr val="tx2"/>
                </a:solidFill>
              </a:defRPr>
            </a:lvl1pPr>
          </a:lstStyle>
          <a:p>
            <a:r>
              <a:rPr lang="en-US" dirty="0"/>
              <a:t>Click to edit Master title style</a:t>
            </a:r>
            <a:endParaRPr lang="de-AT"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10"/>
          </p:nvPr>
        </p:nvSpPr>
        <p:spPr/>
        <p:txBody>
          <a:bodyPr/>
          <a:lstStyle>
            <a:lvl1pPr>
              <a:defRPr/>
            </a:lvl1pPr>
          </a:lstStyle>
          <a:p>
            <a:r>
              <a:rPr lang="en-US" dirty="0"/>
              <a:t>Bernhard </a:t>
            </a:r>
            <a:r>
              <a:rPr lang="en-US" dirty="0" err="1"/>
              <a:t>Kerbl</a:t>
            </a:r>
            <a:endParaRPr lang="de-AT" dirty="0"/>
          </a:p>
        </p:txBody>
      </p:sp>
      <p:sp>
        <p:nvSpPr>
          <p:cNvPr id="6" name="Slide Number Placeholder 5"/>
          <p:cNvSpPr>
            <a:spLocks noGrp="1"/>
          </p:cNvSpPr>
          <p:nvPr>
            <p:ph type="sldNum" sz="quarter" idx="12"/>
          </p:nvPr>
        </p:nvSpPr>
        <p:spPr/>
        <p:txBody>
          <a:bodyPr/>
          <a:lstStyle/>
          <a:p>
            <a:fld id="{9A2D5217-CDEB-4D0C-813C-11B3A05E92C0}" type="slidenum">
              <a:rPr lang="de-AT" smtClean="0"/>
              <a:t>‹Nr.›</a:t>
            </a:fld>
            <a:endParaRPr lang="de-AT"/>
          </a:p>
        </p:txBody>
      </p:sp>
      <p:sp>
        <p:nvSpPr>
          <p:cNvPr id="7" name="Footer Placeholder 4"/>
          <p:cNvSpPr>
            <a:spLocks noGrp="1"/>
          </p:cNvSpPr>
          <p:nvPr>
            <p:ph type="ftr" sz="quarter" idx="3"/>
          </p:nvPr>
        </p:nvSpPr>
        <p:spPr>
          <a:xfrm>
            <a:off x="5759357" y="9534531"/>
            <a:ext cx="6564571" cy="547688"/>
          </a:xfrm>
          <a:prstGeom prst="rect">
            <a:avLst/>
          </a:prstGeom>
        </p:spPr>
        <p:txBody>
          <a:bodyPr/>
          <a:lstStyle>
            <a:lvl1pPr>
              <a:defRPr lang="en-US" sz="1584" b="0" i="0" smtClean="0">
                <a:effectLst/>
              </a:defRPr>
            </a:lvl1pPr>
          </a:lstStyle>
          <a:p>
            <a:r>
              <a:rPr lang="en-US" dirty="0"/>
              <a:t>Effective Static Bin Patterns for Sort-Middle Rendering</a:t>
            </a:r>
          </a:p>
        </p:txBody>
      </p:sp>
    </p:spTree>
    <p:extLst>
      <p:ext uri="{BB962C8B-B14F-4D97-AF65-F5344CB8AC3E}">
        <p14:creationId xmlns:p14="http://schemas.microsoft.com/office/powerpoint/2010/main" val="154846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399" b="1" cap="all"/>
            </a:lvl1pPr>
          </a:lstStyle>
          <a:p>
            <a:r>
              <a:rPr lang="en-US"/>
              <a:t>Click to edit Master title style</a:t>
            </a:r>
            <a:endParaRPr lang="de-AT"/>
          </a:p>
        </p:txBody>
      </p:sp>
      <p:sp>
        <p:nvSpPr>
          <p:cNvPr id="3" name="Text Placeholder 2"/>
          <p:cNvSpPr>
            <a:spLocks noGrp="1"/>
          </p:cNvSpPr>
          <p:nvPr>
            <p:ph type="body" idx="1"/>
          </p:nvPr>
        </p:nvSpPr>
        <p:spPr>
          <a:xfrm>
            <a:off x="1444626" y="4360071"/>
            <a:ext cx="15544800" cy="2250281"/>
          </a:xfrm>
        </p:spPr>
        <p:txBody>
          <a:bodyPr anchor="b"/>
          <a:lstStyle>
            <a:lvl1pPr marL="0" indent="0">
              <a:buNone/>
              <a:defRPr sz="3200">
                <a:solidFill>
                  <a:schemeClr val="tx1">
                    <a:tint val="75000"/>
                  </a:schemeClr>
                </a:solidFill>
              </a:defRPr>
            </a:lvl1pPr>
            <a:lvl2pPr marL="731513" indent="0">
              <a:buNone/>
              <a:defRPr sz="2880">
                <a:solidFill>
                  <a:schemeClr val="tx1">
                    <a:tint val="75000"/>
                  </a:schemeClr>
                </a:solidFill>
              </a:defRPr>
            </a:lvl2pPr>
            <a:lvl3pPr marL="1463026" indent="0">
              <a:buNone/>
              <a:defRPr sz="2560">
                <a:solidFill>
                  <a:schemeClr val="tx1">
                    <a:tint val="75000"/>
                  </a:schemeClr>
                </a:solidFill>
              </a:defRPr>
            </a:lvl3pPr>
            <a:lvl4pPr marL="2194538" indent="0">
              <a:buNone/>
              <a:defRPr sz="2241">
                <a:solidFill>
                  <a:schemeClr val="tx1">
                    <a:tint val="75000"/>
                  </a:schemeClr>
                </a:solidFill>
              </a:defRPr>
            </a:lvl4pPr>
            <a:lvl5pPr marL="2926051" indent="0">
              <a:buNone/>
              <a:defRPr sz="2241">
                <a:solidFill>
                  <a:schemeClr val="tx1">
                    <a:tint val="75000"/>
                  </a:schemeClr>
                </a:solidFill>
              </a:defRPr>
            </a:lvl5pPr>
            <a:lvl6pPr marL="3657564" indent="0">
              <a:buNone/>
              <a:defRPr sz="2241">
                <a:solidFill>
                  <a:schemeClr val="tx1">
                    <a:tint val="75000"/>
                  </a:schemeClr>
                </a:solidFill>
              </a:defRPr>
            </a:lvl6pPr>
            <a:lvl7pPr marL="4389077" indent="0">
              <a:buNone/>
              <a:defRPr sz="2241">
                <a:solidFill>
                  <a:schemeClr val="tx1">
                    <a:tint val="75000"/>
                  </a:schemeClr>
                </a:solidFill>
              </a:defRPr>
            </a:lvl7pPr>
            <a:lvl8pPr marL="5120588" indent="0">
              <a:buNone/>
              <a:defRPr sz="2241">
                <a:solidFill>
                  <a:schemeClr val="tx1">
                    <a:tint val="75000"/>
                  </a:schemeClr>
                </a:solidFill>
              </a:defRPr>
            </a:lvl8pPr>
            <a:lvl9pPr marL="5852101" indent="0">
              <a:buNone/>
              <a:defRPr sz="224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Bernhard </a:t>
            </a:r>
            <a:r>
              <a:rPr lang="en-US" dirty="0" err="1"/>
              <a:t>Kerbl</a:t>
            </a:r>
            <a:endParaRPr lang="de-AT" dirty="0"/>
          </a:p>
        </p:txBody>
      </p:sp>
      <p:sp>
        <p:nvSpPr>
          <p:cNvPr id="6" name="Slide Number Placeholder 5"/>
          <p:cNvSpPr>
            <a:spLocks noGrp="1"/>
          </p:cNvSpPr>
          <p:nvPr>
            <p:ph type="sldNum" sz="quarter" idx="12"/>
          </p:nvPr>
        </p:nvSpPr>
        <p:spPr/>
        <p:txBody>
          <a:bodyPr/>
          <a:lstStyle/>
          <a:p>
            <a:fld id="{9A2D5217-CDEB-4D0C-813C-11B3A05E92C0}" type="slidenum">
              <a:rPr lang="de-AT" smtClean="0"/>
              <a:t>‹Nr.›</a:t>
            </a:fld>
            <a:endParaRPr lang="de-AT"/>
          </a:p>
        </p:txBody>
      </p:sp>
      <p:sp>
        <p:nvSpPr>
          <p:cNvPr id="7" name="Footer Placeholder 4"/>
          <p:cNvSpPr>
            <a:spLocks noGrp="1"/>
          </p:cNvSpPr>
          <p:nvPr>
            <p:ph type="ftr" sz="quarter" idx="3"/>
          </p:nvPr>
        </p:nvSpPr>
        <p:spPr>
          <a:xfrm>
            <a:off x="5759357" y="9534531"/>
            <a:ext cx="6564571" cy="547688"/>
          </a:xfrm>
          <a:prstGeom prst="rect">
            <a:avLst/>
          </a:prstGeom>
        </p:spPr>
        <p:txBody>
          <a:bodyPr/>
          <a:lstStyle>
            <a:lvl1pPr>
              <a:defRPr lang="en-US" sz="1584" b="0" i="0" smtClean="0">
                <a:effectLst/>
              </a:defRPr>
            </a:lvl1pPr>
          </a:lstStyle>
          <a:p>
            <a:r>
              <a:rPr lang="en-US" dirty="0"/>
              <a:t>Effective Static Bin Patterns for Sort-Middle Rendering</a:t>
            </a:r>
          </a:p>
        </p:txBody>
      </p:sp>
    </p:spTree>
    <p:extLst>
      <p:ext uri="{BB962C8B-B14F-4D97-AF65-F5344CB8AC3E}">
        <p14:creationId xmlns:p14="http://schemas.microsoft.com/office/powerpoint/2010/main" val="9333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de-AT" dirty="0"/>
          </a:p>
        </p:txBody>
      </p:sp>
      <p:sp>
        <p:nvSpPr>
          <p:cNvPr id="3" name="Content Placeholder 2"/>
          <p:cNvSpPr>
            <a:spLocks noGrp="1"/>
          </p:cNvSpPr>
          <p:nvPr>
            <p:ph sz="half" idx="1"/>
          </p:nvPr>
        </p:nvSpPr>
        <p:spPr>
          <a:xfrm>
            <a:off x="914402" y="2400305"/>
            <a:ext cx="8077199" cy="6788945"/>
          </a:xfrm>
        </p:spPr>
        <p:txBody>
          <a:bodyPr/>
          <a:lstStyle>
            <a:lvl1pPr>
              <a:defRPr sz="4480"/>
            </a:lvl1pPr>
            <a:lvl2pPr>
              <a:defRPr sz="3841"/>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9296403" y="2400305"/>
            <a:ext cx="8077199" cy="6788945"/>
          </a:xfrm>
        </p:spPr>
        <p:txBody>
          <a:bodyPr/>
          <a:lstStyle>
            <a:lvl1pPr>
              <a:defRPr sz="4480"/>
            </a:lvl1pPr>
            <a:lvl2pPr>
              <a:defRPr sz="3841"/>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Date Placeholder 4"/>
          <p:cNvSpPr>
            <a:spLocks noGrp="1"/>
          </p:cNvSpPr>
          <p:nvPr>
            <p:ph type="dt" sz="half" idx="10"/>
          </p:nvPr>
        </p:nvSpPr>
        <p:spPr/>
        <p:txBody>
          <a:bodyPr/>
          <a:lstStyle/>
          <a:p>
            <a:r>
              <a:rPr lang="en-US" dirty="0"/>
              <a:t>Bernhard </a:t>
            </a:r>
            <a:r>
              <a:rPr lang="en-US" dirty="0" err="1"/>
              <a:t>Kerbl</a:t>
            </a:r>
            <a:endParaRPr lang="de-AT" dirty="0"/>
          </a:p>
        </p:txBody>
      </p:sp>
      <p:sp>
        <p:nvSpPr>
          <p:cNvPr id="7" name="Slide Number Placeholder 6"/>
          <p:cNvSpPr>
            <a:spLocks noGrp="1"/>
          </p:cNvSpPr>
          <p:nvPr>
            <p:ph type="sldNum" sz="quarter" idx="12"/>
          </p:nvPr>
        </p:nvSpPr>
        <p:spPr/>
        <p:txBody>
          <a:bodyPr/>
          <a:lstStyle/>
          <a:p>
            <a:fld id="{9A2D5217-CDEB-4D0C-813C-11B3A05E92C0}" type="slidenum">
              <a:rPr lang="de-AT" smtClean="0"/>
              <a:t>‹Nr.›</a:t>
            </a:fld>
            <a:endParaRPr lang="de-AT"/>
          </a:p>
        </p:txBody>
      </p:sp>
      <p:sp>
        <p:nvSpPr>
          <p:cNvPr id="9" name="Footer Placeholder 4"/>
          <p:cNvSpPr>
            <a:spLocks noGrp="1"/>
          </p:cNvSpPr>
          <p:nvPr>
            <p:ph type="ftr" sz="quarter" idx="3"/>
          </p:nvPr>
        </p:nvSpPr>
        <p:spPr>
          <a:xfrm>
            <a:off x="5759357" y="9534531"/>
            <a:ext cx="6564571" cy="547688"/>
          </a:xfrm>
          <a:prstGeom prst="rect">
            <a:avLst/>
          </a:prstGeom>
        </p:spPr>
        <p:txBody>
          <a:bodyPr/>
          <a:lstStyle>
            <a:lvl1pPr>
              <a:defRPr lang="en-US" sz="1584" b="0" i="0" smtClean="0">
                <a:effectLst/>
              </a:defRPr>
            </a:lvl1pPr>
          </a:lstStyle>
          <a:p>
            <a:r>
              <a:rPr lang="en-US" dirty="0"/>
              <a:t>Effective Static Bin Patterns for Sort-Middle Rendering</a:t>
            </a:r>
          </a:p>
        </p:txBody>
      </p:sp>
    </p:spTree>
    <p:extLst>
      <p:ext uri="{BB962C8B-B14F-4D97-AF65-F5344CB8AC3E}">
        <p14:creationId xmlns:p14="http://schemas.microsoft.com/office/powerpoint/2010/main" val="291851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de-AT"/>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841" b="1"/>
            </a:lvl1pPr>
            <a:lvl2pPr marL="731513" indent="0">
              <a:buNone/>
              <a:defRPr sz="3200" b="1"/>
            </a:lvl2pPr>
            <a:lvl3pPr marL="1463026" indent="0">
              <a:buNone/>
              <a:defRPr sz="2880" b="1"/>
            </a:lvl3pPr>
            <a:lvl4pPr marL="2194538" indent="0">
              <a:buNone/>
              <a:defRPr sz="2560" b="1"/>
            </a:lvl4pPr>
            <a:lvl5pPr marL="2926051" indent="0">
              <a:buNone/>
              <a:defRPr sz="2560" b="1"/>
            </a:lvl5pPr>
            <a:lvl6pPr marL="3657564" indent="0">
              <a:buNone/>
              <a:defRPr sz="2560" b="1"/>
            </a:lvl6pPr>
            <a:lvl7pPr marL="4389077" indent="0">
              <a:buNone/>
              <a:defRPr sz="2560" b="1"/>
            </a:lvl7pPr>
            <a:lvl8pPr marL="5120588" indent="0">
              <a:buNone/>
              <a:defRPr sz="2560" b="1"/>
            </a:lvl8pPr>
            <a:lvl9pPr marL="5852101" indent="0">
              <a:buNone/>
              <a:defRPr sz="2560" b="1"/>
            </a:lvl9pPr>
          </a:lstStyle>
          <a:p>
            <a:pPr lvl="0"/>
            <a:r>
              <a:rPr lang="en-US"/>
              <a:t>Click to edit Master text styles</a:t>
            </a:r>
          </a:p>
        </p:txBody>
      </p:sp>
      <p:sp>
        <p:nvSpPr>
          <p:cNvPr id="4" name="Content Placeholder 3"/>
          <p:cNvSpPr>
            <a:spLocks noGrp="1"/>
          </p:cNvSpPr>
          <p:nvPr>
            <p:ph sz="half" idx="2"/>
          </p:nvPr>
        </p:nvSpPr>
        <p:spPr>
          <a:xfrm>
            <a:off x="914401" y="3262312"/>
            <a:ext cx="8080376" cy="5926933"/>
          </a:xfrm>
        </p:spPr>
        <p:txBody>
          <a:bodyPr/>
          <a:lstStyle>
            <a:lvl1pPr>
              <a:defRPr sz="3841"/>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9290058" y="2302670"/>
            <a:ext cx="8083550" cy="959645"/>
          </a:xfrm>
        </p:spPr>
        <p:txBody>
          <a:bodyPr anchor="b"/>
          <a:lstStyle>
            <a:lvl1pPr marL="0" indent="0">
              <a:buNone/>
              <a:defRPr sz="3841" b="1"/>
            </a:lvl1pPr>
            <a:lvl2pPr marL="731513" indent="0">
              <a:buNone/>
              <a:defRPr sz="3200" b="1"/>
            </a:lvl2pPr>
            <a:lvl3pPr marL="1463026" indent="0">
              <a:buNone/>
              <a:defRPr sz="2880" b="1"/>
            </a:lvl3pPr>
            <a:lvl4pPr marL="2194538" indent="0">
              <a:buNone/>
              <a:defRPr sz="2560" b="1"/>
            </a:lvl4pPr>
            <a:lvl5pPr marL="2926051" indent="0">
              <a:buNone/>
              <a:defRPr sz="2560" b="1"/>
            </a:lvl5pPr>
            <a:lvl6pPr marL="3657564" indent="0">
              <a:buNone/>
              <a:defRPr sz="2560" b="1"/>
            </a:lvl6pPr>
            <a:lvl7pPr marL="4389077" indent="0">
              <a:buNone/>
              <a:defRPr sz="2560" b="1"/>
            </a:lvl7pPr>
            <a:lvl8pPr marL="5120588" indent="0">
              <a:buNone/>
              <a:defRPr sz="2560" b="1"/>
            </a:lvl8pPr>
            <a:lvl9pPr marL="5852101" indent="0">
              <a:buNone/>
              <a:defRPr sz="2560" b="1"/>
            </a:lvl9pPr>
          </a:lstStyle>
          <a:p>
            <a:pPr lvl="0"/>
            <a:r>
              <a:rPr lang="en-US"/>
              <a:t>Click to edit Master text styles</a:t>
            </a:r>
          </a:p>
        </p:txBody>
      </p:sp>
      <p:sp>
        <p:nvSpPr>
          <p:cNvPr id="6" name="Content Placeholder 5"/>
          <p:cNvSpPr>
            <a:spLocks noGrp="1"/>
          </p:cNvSpPr>
          <p:nvPr>
            <p:ph sz="quarter" idx="4"/>
          </p:nvPr>
        </p:nvSpPr>
        <p:spPr>
          <a:xfrm>
            <a:off x="9290058" y="3262312"/>
            <a:ext cx="8083550" cy="5926933"/>
          </a:xfrm>
        </p:spPr>
        <p:txBody>
          <a:bodyPr/>
          <a:lstStyle>
            <a:lvl1pPr>
              <a:defRPr sz="3841"/>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Date Placeholder 6"/>
          <p:cNvSpPr>
            <a:spLocks noGrp="1"/>
          </p:cNvSpPr>
          <p:nvPr>
            <p:ph type="dt" sz="half" idx="10"/>
          </p:nvPr>
        </p:nvSpPr>
        <p:spPr/>
        <p:txBody>
          <a:bodyPr/>
          <a:lstStyle/>
          <a:p>
            <a:r>
              <a:rPr lang="en-US" dirty="0"/>
              <a:t>Bernhard </a:t>
            </a:r>
            <a:r>
              <a:rPr lang="en-US" dirty="0" err="1"/>
              <a:t>Kerbl</a:t>
            </a:r>
            <a:endParaRPr lang="de-AT" dirty="0"/>
          </a:p>
        </p:txBody>
      </p:sp>
      <p:sp>
        <p:nvSpPr>
          <p:cNvPr id="9" name="Slide Number Placeholder 8"/>
          <p:cNvSpPr>
            <a:spLocks noGrp="1"/>
          </p:cNvSpPr>
          <p:nvPr>
            <p:ph type="sldNum" sz="quarter" idx="12"/>
          </p:nvPr>
        </p:nvSpPr>
        <p:spPr/>
        <p:txBody>
          <a:bodyPr/>
          <a:lstStyle/>
          <a:p>
            <a:fld id="{9A2D5217-CDEB-4D0C-813C-11B3A05E92C0}" type="slidenum">
              <a:rPr lang="de-AT" smtClean="0"/>
              <a:t>‹Nr.›</a:t>
            </a:fld>
            <a:endParaRPr lang="de-AT"/>
          </a:p>
        </p:txBody>
      </p:sp>
      <p:sp>
        <p:nvSpPr>
          <p:cNvPr id="11" name="Footer Placeholder 4"/>
          <p:cNvSpPr>
            <a:spLocks noGrp="1"/>
          </p:cNvSpPr>
          <p:nvPr>
            <p:ph type="ftr" sz="quarter" idx="13"/>
          </p:nvPr>
        </p:nvSpPr>
        <p:spPr>
          <a:xfrm>
            <a:off x="5759357" y="9534531"/>
            <a:ext cx="6564571" cy="547688"/>
          </a:xfrm>
          <a:prstGeom prst="rect">
            <a:avLst/>
          </a:prstGeom>
        </p:spPr>
        <p:txBody>
          <a:bodyPr/>
          <a:lstStyle>
            <a:lvl1pPr>
              <a:defRPr lang="en-US" sz="1584" b="0" i="0" smtClean="0">
                <a:effectLst/>
              </a:defRPr>
            </a:lvl1pPr>
          </a:lstStyle>
          <a:p>
            <a:r>
              <a:rPr lang="en-US" dirty="0"/>
              <a:t>Effective Static Bin Patterns for Sort-Middle Rendering</a:t>
            </a:r>
          </a:p>
        </p:txBody>
      </p:sp>
    </p:spTree>
    <p:extLst>
      <p:ext uri="{BB962C8B-B14F-4D97-AF65-F5344CB8AC3E}">
        <p14:creationId xmlns:p14="http://schemas.microsoft.com/office/powerpoint/2010/main" val="476147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de-AT"/>
          </a:p>
        </p:txBody>
      </p:sp>
      <p:sp>
        <p:nvSpPr>
          <p:cNvPr id="3" name="Date Placeholder 2"/>
          <p:cNvSpPr>
            <a:spLocks noGrp="1"/>
          </p:cNvSpPr>
          <p:nvPr>
            <p:ph type="dt" sz="half" idx="10"/>
          </p:nvPr>
        </p:nvSpPr>
        <p:spPr/>
        <p:txBody>
          <a:bodyPr/>
          <a:lstStyle/>
          <a:p>
            <a:r>
              <a:rPr lang="en-US" dirty="0"/>
              <a:t>Bernhard </a:t>
            </a:r>
            <a:r>
              <a:rPr lang="en-US" dirty="0" err="1"/>
              <a:t>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‹Nr.›</a:t>
            </a:fld>
            <a:endParaRPr lang="de-AT"/>
          </a:p>
        </p:txBody>
      </p:sp>
      <p:sp>
        <p:nvSpPr>
          <p:cNvPr id="7" name="Footer Placeholder 4"/>
          <p:cNvSpPr>
            <a:spLocks noGrp="1"/>
          </p:cNvSpPr>
          <p:nvPr>
            <p:ph type="ftr" sz="quarter" idx="3"/>
          </p:nvPr>
        </p:nvSpPr>
        <p:spPr>
          <a:xfrm>
            <a:off x="5759357" y="9534531"/>
            <a:ext cx="6564571" cy="547688"/>
          </a:xfrm>
          <a:prstGeom prst="rect">
            <a:avLst/>
          </a:prstGeom>
        </p:spPr>
        <p:txBody>
          <a:bodyPr/>
          <a:lstStyle>
            <a:lvl1pPr>
              <a:defRPr lang="en-US" sz="1584" b="0" i="0" smtClean="0">
                <a:effectLst/>
              </a:defRPr>
            </a:lvl1pPr>
          </a:lstStyle>
          <a:p>
            <a:r>
              <a:rPr lang="en-US" dirty="0"/>
              <a:t>Effective Static Bin Patterns for Sort-Middle Rendering</a:t>
            </a:r>
          </a:p>
        </p:txBody>
      </p:sp>
    </p:spTree>
    <p:extLst>
      <p:ext uri="{BB962C8B-B14F-4D97-AF65-F5344CB8AC3E}">
        <p14:creationId xmlns:p14="http://schemas.microsoft.com/office/powerpoint/2010/main" val="306167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Dieter Schmalstieg</a:t>
            </a:r>
            <a:endParaRPr lang="de-AT"/>
          </a:p>
        </p:txBody>
      </p:sp>
      <p:sp>
        <p:nvSpPr>
          <p:cNvPr id="3" name="Footer Placeholder 2"/>
          <p:cNvSpPr>
            <a:spLocks noGrp="1"/>
          </p:cNvSpPr>
          <p:nvPr>
            <p:ph type="ftr" sz="quarter" idx="11"/>
          </p:nvPr>
        </p:nvSpPr>
        <p:spPr>
          <a:xfrm>
            <a:off x="6248403" y="9534531"/>
            <a:ext cx="5791199" cy="547688"/>
          </a:xfrm>
          <a:prstGeom prst="rect">
            <a:avLst/>
          </a:prstGeom>
        </p:spPr>
        <p:txBody>
          <a:bodyPr/>
          <a:lstStyle/>
          <a:p>
            <a:r>
              <a:rPr lang="de-AT"/>
              <a:t>Graphics Hardware</a:t>
            </a:r>
          </a:p>
        </p:txBody>
      </p:sp>
      <p:sp>
        <p:nvSpPr>
          <p:cNvPr id="4" name="Slide Number Placeholder 3"/>
          <p:cNvSpPr>
            <a:spLocks noGrp="1"/>
          </p:cNvSpPr>
          <p:nvPr>
            <p:ph type="sldNum" sz="quarter" idx="12"/>
          </p:nvPr>
        </p:nvSpPr>
        <p:spPr/>
        <p:txBody>
          <a:bodyPr/>
          <a:lstStyle/>
          <a:p>
            <a:fld id="{9A2D5217-CDEB-4D0C-813C-11B3A05E92C0}" type="slidenum">
              <a:rPr lang="de-AT" smtClean="0"/>
              <a:t>‹Nr.›</a:t>
            </a:fld>
            <a:endParaRPr lang="de-AT"/>
          </a:p>
        </p:txBody>
      </p:sp>
    </p:spTree>
    <p:extLst>
      <p:ext uri="{BB962C8B-B14F-4D97-AF65-F5344CB8AC3E}">
        <p14:creationId xmlns:p14="http://schemas.microsoft.com/office/powerpoint/2010/main" val="289813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8" y="409574"/>
            <a:ext cx="6016626" cy="1743078"/>
          </a:xfrm>
        </p:spPr>
        <p:txBody>
          <a:bodyPr anchor="b"/>
          <a:lstStyle>
            <a:lvl1pPr algn="l">
              <a:defRPr sz="3200" b="1"/>
            </a:lvl1pPr>
          </a:lstStyle>
          <a:p>
            <a:r>
              <a:rPr lang="en-US"/>
              <a:t>Click to edit Master title style</a:t>
            </a:r>
            <a:endParaRPr lang="de-AT"/>
          </a:p>
        </p:txBody>
      </p:sp>
      <p:sp>
        <p:nvSpPr>
          <p:cNvPr id="3" name="Content Placeholder 2"/>
          <p:cNvSpPr>
            <a:spLocks noGrp="1"/>
          </p:cNvSpPr>
          <p:nvPr>
            <p:ph idx="1"/>
          </p:nvPr>
        </p:nvSpPr>
        <p:spPr>
          <a:xfrm>
            <a:off x="7150101" y="409581"/>
            <a:ext cx="10223500" cy="8779669"/>
          </a:xfrm>
        </p:spPr>
        <p:txBody>
          <a:bodyPr/>
          <a:lstStyle>
            <a:lvl1pPr>
              <a:defRPr sz="5121"/>
            </a:lvl1pPr>
            <a:lvl2pPr>
              <a:defRPr sz="4480"/>
            </a:lvl2pPr>
            <a:lvl3pPr>
              <a:defRPr sz="3841"/>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914408" y="2152658"/>
            <a:ext cx="6016626" cy="7036594"/>
          </a:xfrm>
        </p:spPr>
        <p:txBody>
          <a:bodyPr/>
          <a:lstStyle>
            <a:lvl1pPr marL="0" indent="0">
              <a:buNone/>
              <a:defRPr sz="2241"/>
            </a:lvl1pPr>
            <a:lvl2pPr marL="731513" indent="0">
              <a:buNone/>
              <a:defRPr sz="1919"/>
            </a:lvl2pPr>
            <a:lvl3pPr marL="1463026" indent="0">
              <a:buNone/>
              <a:defRPr sz="1600"/>
            </a:lvl3pPr>
            <a:lvl4pPr marL="2194538" indent="0">
              <a:buNone/>
              <a:defRPr sz="1440"/>
            </a:lvl4pPr>
            <a:lvl5pPr marL="2926051" indent="0">
              <a:buNone/>
              <a:defRPr sz="1440"/>
            </a:lvl5pPr>
            <a:lvl6pPr marL="3657564" indent="0">
              <a:buNone/>
              <a:defRPr sz="1440"/>
            </a:lvl6pPr>
            <a:lvl7pPr marL="4389077" indent="0">
              <a:buNone/>
              <a:defRPr sz="1440"/>
            </a:lvl7pPr>
            <a:lvl8pPr marL="5120588" indent="0">
              <a:buNone/>
              <a:defRPr sz="1440"/>
            </a:lvl8pPr>
            <a:lvl9pPr marL="5852101"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Dieter Schmalstieg</a:t>
            </a:r>
            <a:endParaRPr lang="de-AT"/>
          </a:p>
        </p:txBody>
      </p:sp>
      <p:sp>
        <p:nvSpPr>
          <p:cNvPr id="6" name="Footer Placeholder 5"/>
          <p:cNvSpPr>
            <a:spLocks noGrp="1"/>
          </p:cNvSpPr>
          <p:nvPr>
            <p:ph type="ftr" sz="quarter" idx="11"/>
          </p:nvPr>
        </p:nvSpPr>
        <p:spPr>
          <a:xfrm>
            <a:off x="6248403" y="9534531"/>
            <a:ext cx="5791199" cy="547688"/>
          </a:xfrm>
          <a:prstGeom prst="rect">
            <a:avLst/>
          </a:prstGeom>
        </p:spPr>
        <p:txBody>
          <a:bodyPr/>
          <a:lstStyle/>
          <a:p>
            <a:r>
              <a:rPr lang="de-AT"/>
              <a:t>Graphics Hardware</a:t>
            </a:r>
          </a:p>
        </p:txBody>
      </p:sp>
      <p:sp>
        <p:nvSpPr>
          <p:cNvPr id="7" name="Slide Number Placeholder 6"/>
          <p:cNvSpPr>
            <a:spLocks noGrp="1"/>
          </p:cNvSpPr>
          <p:nvPr>
            <p:ph type="sldNum" sz="quarter" idx="12"/>
          </p:nvPr>
        </p:nvSpPr>
        <p:spPr/>
        <p:txBody>
          <a:bodyPr/>
          <a:lstStyle/>
          <a:p>
            <a:fld id="{9A2D5217-CDEB-4D0C-813C-11B3A05E92C0}" type="slidenum">
              <a:rPr lang="de-AT" smtClean="0"/>
              <a:t>‹Nr.›</a:t>
            </a:fld>
            <a:endParaRPr lang="de-AT"/>
          </a:p>
        </p:txBody>
      </p:sp>
    </p:spTree>
    <p:extLst>
      <p:ext uri="{BB962C8B-B14F-4D97-AF65-F5344CB8AC3E}">
        <p14:creationId xmlns:p14="http://schemas.microsoft.com/office/powerpoint/2010/main" val="107287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200" b="1"/>
            </a:lvl1pPr>
          </a:lstStyle>
          <a:p>
            <a:r>
              <a:rPr lang="en-US"/>
              <a:t>Click to edit Master title style</a:t>
            </a:r>
            <a:endParaRPr lang="de-AT"/>
          </a:p>
        </p:txBody>
      </p:sp>
      <p:sp>
        <p:nvSpPr>
          <p:cNvPr id="3" name="Picture Placeholder 2"/>
          <p:cNvSpPr>
            <a:spLocks noGrp="1"/>
          </p:cNvSpPr>
          <p:nvPr>
            <p:ph type="pic" idx="1"/>
          </p:nvPr>
        </p:nvSpPr>
        <p:spPr>
          <a:xfrm>
            <a:off x="3584576" y="919163"/>
            <a:ext cx="10972800" cy="6172200"/>
          </a:xfrm>
        </p:spPr>
        <p:txBody>
          <a:bodyPr/>
          <a:lstStyle>
            <a:lvl1pPr marL="0" indent="0">
              <a:buNone/>
              <a:defRPr sz="5121"/>
            </a:lvl1pPr>
            <a:lvl2pPr marL="731513" indent="0">
              <a:buNone/>
              <a:defRPr sz="4480"/>
            </a:lvl2pPr>
            <a:lvl3pPr marL="1463026" indent="0">
              <a:buNone/>
              <a:defRPr sz="3841"/>
            </a:lvl3pPr>
            <a:lvl4pPr marL="2194538" indent="0">
              <a:buNone/>
              <a:defRPr sz="3200"/>
            </a:lvl4pPr>
            <a:lvl5pPr marL="2926051" indent="0">
              <a:buNone/>
              <a:defRPr sz="3200"/>
            </a:lvl5pPr>
            <a:lvl6pPr marL="3657564" indent="0">
              <a:buNone/>
              <a:defRPr sz="3200"/>
            </a:lvl6pPr>
            <a:lvl7pPr marL="4389077" indent="0">
              <a:buNone/>
              <a:defRPr sz="3200"/>
            </a:lvl7pPr>
            <a:lvl8pPr marL="5120588" indent="0">
              <a:buNone/>
              <a:defRPr sz="3200"/>
            </a:lvl8pPr>
            <a:lvl9pPr marL="5852101" indent="0">
              <a:buNone/>
              <a:defRPr sz="3200"/>
            </a:lvl9pPr>
          </a:lstStyle>
          <a:p>
            <a:r>
              <a:rPr lang="en-US"/>
              <a:t>Click icon to add picture</a:t>
            </a:r>
            <a:endParaRPr lang="de-AT"/>
          </a:p>
        </p:txBody>
      </p:sp>
      <p:sp>
        <p:nvSpPr>
          <p:cNvPr id="4" name="Text Placeholder 3"/>
          <p:cNvSpPr>
            <a:spLocks noGrp="1"/>
          </p:cNvSpPr>
          <p:nvPr>
            <p:ph type="body" sz="half" idx="2"/>
          </p:nvPr>
        </p:nvSpPr>
        <p:spPr>
          <a:xfrm>
            <a:off x="3584576" y="8051011"/>
            <a:ext cx="10972800" cy="1207294"/>
          </a:xfrm>
        </p:spPr>
        <p:txBody>
          <a:bodyPr/>
          <a:lstStyle>
            <a:lvl1pPr marL="0" indent="0">
              <a:buNone/>
              <a:defRPr sz="2241"/>
            </a:lvl1pPr>
            <a:lvl2pPr marL="731513" indent="0">
              <a:buNone/>
              <a:defRPr sz="1919"/>
            </a:lvl2pPr>
            <a:lvl3pPr marL="1463026" indent="0">
              <a:buNone/>
              <a:defRPr sz="1600"/>
            </a:lvl3pPr>
            <a:lvl4pPr marL="2194538" indent="0">
              <a:buNone/>
              <a:defRPr sz="1440"/>
            </a:lvl4pPr>
            <a:lvl5pPr marL="2926051" indent="0">
              <a:buNone/>
              <a:defRPr sz="1440"/>
            </a:lvl5pPr>
            <a:lvl6pPr marL="3657564" indent="0">
              <a:buNone/>
              <a:defRPr sz="1440"/>
            </a:lvl6pPr>
            <a:lvl7pPr marL="4389077" indent="0">
              <a:buNone/>
              <a:defRPr sz="1440"/>
            </a:lvl7pPr>
            <a:lvl8pPr marL="5120588" indent="0">
              <a:buNone/>
              <a:defRPr sz="1440"/>
            </a:lvl8pPr>
            <a:lvl9pPr marL="5852101"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Dieter Schmalstieg</a:t>
            </a:r>
            <a:endParaRPr lang="de-AT"/>
          </a:p>
        </p:txBody>
      </p:sp>
      <p:sp>
        <p:nvSpPr>
          <p:cNvPr id="6" name="Footer Placeholder 5"/>
          <p:cNvSpPr>
            <a:spLocks noGrp="1"/>
          </p:cNvSpPr>
          <p:nvPr>
            <p:ph type="ftr" sz="quarter" idx="11"/>
          </p:nvPr>
        </p:nvSpPr>
        <p:spPr>
          <a:xfrm>
            <a:off x="6248403" y="9534531"/>
            <a:ext cx="5791199" cy="547688"/>
          </a:xfrm>
          <a:prstGeom prst="rect">
            <a:avLst/>
          </a:prstGeom>
        </p:spPr>
        <p:txBody>
          <a:bodyPr/>
          <a:lstStyle/>
          <a:p>
            <a:r>
              <a:rPr lang="de-AT"/>
              <a:t>Graphics Hardware</a:t>
            </a:r>
          </a:p>
        </p:txBody>
      </p:sp>
      <p:sp>
        <p:nvSpPr>
          <p:cNvPr id="7" name="Slide Number Placeholder 6"/>
          <p:cNvSpPr>
            <a:spLocks noGrp="1"/>
          </p:cNvSpPr>
          <p:nvPr>
            <p:ph type="sldNum" sz="quarter" idx="12"/>
          </p:nvPr>
        </p:nvSpPr>
        <p:spPr/>
        <p:txBody>
          <a:bodyPr/>
          <a:lstStyle/>
          <a:p>
            <a:fld id="{9A2D5217-CDEB-4D0C-813C-11B3A05E92C0}" type="slidenum">
              <a:rPr lang="de-AT" smtClean="0"/>
              <a:t>‹Nr.›</a:t>
            </a:fld>
            <a:endParaRPr lang="de-AT"/>
          </a:p>
        </p:txBody>
      </p:sp>
    </p:spTree>
    <p:extLst>
      <p:ext uri="{BB962C8B-B14F-4D97-AF65-F5344CB8AC3E}">
        <p14:creationId xmlns:p14="http://schemas.microsoft.com/office/powerpoint/2010/main" val="912772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a:stretch>
            <a:fillRect/>
          </a:stretch>
        </p:blipFill>
        <p:spPr>
          <a:xfrm>
            <a:off x="15588082" y="104778"/>
            <a:ext cx="2594017" cy="1400172"/>
          </a:xfrm>
          <a:prstGeom prst="rect">
            <a:avLst/>
          </a:prstGeom>
        </p:spPr>
      </p:pic>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endParaRPr lang="de-AT" dirty="0"/>
          </a:p>
        </p:txBody>
      </p:sp>
      <p:sp>
        <p:nvSpPr>
          <p:cNvPr id="3" name="Text Placeholder 2"/>
          <p:cNvSpPr>
            <a:spLocks noGrp="1"/>
          </p:cNvSpPr>
          <p:nvPr>
            <p:ph type="body" idx="1"/>
          </p:nvPr>
        </p:nvSpPr>
        <p:spPr>
          <a:xfrm>
            <a:off x="914400" y="2400305"/>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4" name="Date Placeholder 3"/>
          <p:cNvSpPr>
            <a:spLocks noGrp="1"/>
          </p:cNvSpPr>
          <p:nvPr>
            <p:ph type="dt" sz="half" idx="2"/>
          </p:nvPr>
        </p:nvSpPr>
        <p:spPr>
          <a:xfrm>
            <a:off x="914402" y="9534531"/>
            <a:ext cx="4267201" cy="547688"/>
          </a:xfrm>
          <a:prstGeom prst="rect">
            <a:avLst/>
          </a:prstGeom>
        </p:spPr>
        <p:txBody>
          <a:bodyPr vert="horz" lIns="91440" tIns="45720" rIns="91440" bIns="45720" rtlCol="0" anchor="ctr"/>
          <a:lstStyle>
            <a:lvl1pPr algn="l">
              <a:defRPr sz="1584">
                <a:solidFill>
                  <a:schemeClr val="tx1">
                    <a:tint val="75000"/>
                  </a:schemeClr>
                </a:solidFill>
              </a:defRPr>
            </a:lvl1pPr>
          </a:lstStyle>
          <a:p>
            <a:r>
              <a:rPr lang="en-US" dirty="0"/>
              <a:t>Bernhard </a:t>
            </a:r>
            <a:r>
              <a:rPr lang="en-US" dirty="0" err="1"/>
              <a:t>Kerbl</a:t>
            </a:r>
            <a:endParaRPr lang="de-AT" dirty="0"/>
          </a:p>
        </p:txBody>
      </p:sp>
      <p:sp>
        <p:nvSpPr>
          <p:cNvPr id="6" name="Slide Number Placeholder 5"/>
          <p:cNvSpPr>
            <a:spLocks noGrp="1"/>
          </p:cNvSpPr>
          <p:nvPr>
            <p:ph type="sldNum" sz="quarter" idx="4"/>
          </p:nvPr>
        </p:nvSpPr>
        <p:spPr>
          <a:xfrm>
            <a:off x="13106401" y="9534531"/>
            <a:ext cx="4267201" cy="547688"/>
          </a:xfrm>
          <a:prstGeom prst="rect">
            <a:avLst/>
          </a:prstGeom>
        </p:spPr>
        <p:txBody>
          <a:bodyPr vert="horz" lIns="91440" tIns="45720" rIns="91440" bIns="45720" rtlCol="0" anchor="ctr"/>
          <a:lstStyle>
            <a:lvl1pPr algn="r">
              <a:defRPr sz="1584">
                <a:solidFill>
                  <a:schemeClr val="tx1">
                    <a:tint val="75000"/>
                  </a:schemeClr>
                </a:solidFill>
              </a:defRPr>
            </a:lvl1pPr>
          </a:lstStyle>
          <a:p>
            <a:fld id="{9A2D5217-CDEB-4D0C-813C-11B3A05E92C0}" type="slidenum">
              <a:rPr lang="de-AT" smtClean="0"/>
              <a:pPr/>
              <a:t>‹Nr.›</a:t>
            </a:fld>
            <a:endParaRPr lang="de-AT"/>
          </a:p>
        </p:txBody>
      </p:sp>
      <p:sp>
        <p:nvSpPr>
          <p:cNvPr id="8" name="Footer Placeholder 4"/>
          <p:cNvSpPr>
            <a:spLocks noGrp="1"/>
          </p:cNvSpPr>
          <p:nvPr>
            <p:ph type="ftr" sz="quarter" idx="3"/>
          </p:nvPr>
        </p:nvSpPr>
        <p:spPr>
          <a:xfrm>
            <a:off x="5759357" y="9534531"/>
            <a:ext cx="6564571" cy="547688"/>
          </a:xfrm>
          <a:prstGeom prst="rect">
            <a:avLst/>
          </a:prstGeom>
        </p:spPr>
        <p:txBody>
          <a:bodyPr/>
          <a:lstStyle>
            <a:lvl1pPr>
              <a:defRPr lang="en-US" sz="1584" b="0" i="0" smtClean="0">
                <a:effectLst/>
              </a:defRPr>
            </a:lvl1pPr>
          </a:lstStyle>
          <a:p>
            <a:r>
              <a:rPr lang="en-US" dirty="0"/>
              <a:t>Effective Static Bin Patterns for Sort-Middle Rendering</a:t>
            </a:r>
          </a:p>
        </p:txBody>
      </p:sp>
    </p:spTree>
    <p:extLst>
      <p:ext uri="{BB962C8B-B14F-4D97-AF65-F5344CB8AC3E}">
        <p14:creationId xmlns:p14="http://schemas.microsoft.com/office/powerpoint/2010/main" val="38447938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6" r:id="rId12"/>
  </p:sldLayoutIdLst>
  <p:hf hdr="0"/>
  <p:txStyles>
    <p:titleStyle>
      <a:lvl1pPr algn="ctr" defTabSz="1463026" rtl="0" eaLnBrk="1" latinLnBrk="0" hangingPunct="1">
        <a:spcBef>
          <a:spcPct val="0"/>
        </a:spcBef>
        <a:buNone/>
        <a:defRPr sz="6048" kern="1200">
          <a:solidFill>
            <a:schemeClr val="tx2"/>
          </a:solidFill>
          <a:latin typeface="+mj-lt"/>
          <a:ea typeface="+mj-ea"/>
          <a:cs typeface="+mj-cs"/>
        </a:defRPr>
      </a:lvl1pPr>
    </p:titleStyle>
    <p:bodyStyle>
      <a:lvl1pPr marL="548634" indent="-548634" algn="l" defTabSz="1463026" rtl="0" eaLnBrk="1" latinLnBrk="0" hangingPunct="1">
        <a:spcBef>
          <a:spcPct val="20000"/>
        </a:spcBef>
        <a:buFont typeface="Arial" panose="020B0604020202020204" pitchFamily="34" charset="0"/>
        <a:buChar char="•"/>
        <a:defRPr sz="4608" kern="1200">
          <a:solidFill>
            <a:schemeClr val="tx1"/>
          </a:solidFill>
          <a:latin typeface="+mn-lt"/>
          <a:ea typeface="+mn-ea"/>
          <a:cs typeface="+mn-cs"/>
        </a:defRPr>
      </a:lvl1pPr>
      <a:lvl2pPr marL="1188709" indent="-457196" algn="l" defTabSz="1463026" rtl="0" eaLnBrk="1" latinLnBrk="0" hangingPunct="1">
        <a:spcBef>
          <a:spcPct val="20000"/>
        </a:spcBef>
        <a:buFont typeface="Arial" panose="020B0604020202020204" pitchFamily="34" charset="0"/>
        <a:buChar char="–"/>
        <a:defRPr sz="4032" kern="1200">
          <a:solidFill>
            <a:schemeClr val="tx1"/>
          </a:solidFill>
          <a:latin typeface="+mn-lt"/>
          <a:ea typeface="+mn-ea"/>
          <a:cs typeface="+mn-cs"/>
        </a:defRPr>
      </a:lvl2pPr>
      <a:lvl3pPr marL="1828782" indent="-365756" algn="l" defTabSz="1463026" rtl="0" eaLnBrk="1" latinLnBrk="0" hangingPunct="1">
        <a:spcBef>
          <a:spcPct val="20000"/>
        </a:spcBef>
        <a:buFont typeface="Arial" panose="020B0604020202020204" pitchFamily="34" charset="0"/>
        <a:buChar char="•"/>
        <a:defRPr sz="3456" kern="1200">
          <a:solidFill>
            <a:schemeClr val="tx1"/>
          </a:solidFill>
          <a:latin typeface="+mn-lt"/>
          <a:ea typeface="+mn-ea"/>
          <a:cs typeface="+mn-cs"/>
        </a:defRPr>
      </a:lvl3pPr>
      <a:lvl4pPr marL="2560294" indent="-365756" algn="l" defTabSz="1463026"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4pPr>
      <a:lvl5pPr marL="3291807" indent="-365756" algn="l" defTabSz="1463026"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5pPr>
      <a:lvl6pPr marL="4023320" indent="-365756" algn="l" defTabSz="14630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33" indent="-365756" algn="l" defTabSz="14630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346" indent="-365756" algn="l" defTabSz="14630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858" indent="-365756" algn="l" defTabSz="14630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de-DE"/>
      </a:defPPr>
      <a:lvl1pPr marL="0" algn="l" defTabSz="1463026" rtl="0" eaLnBrk="1" latinLnBrk="0" hangingPunct="1">
        <a:defRPr sz="2880" kern="1200">
          <a:solidFill>
            <a:schemeClr val="tx1"/>
          </a:solidFill>
          <a:latin typeface="+mn-lt"/>
          <a:ea typeface="+mn-ea"/>
          <a:cs typeface="+mn-cs"/>
        </a:defRPr>
      </a:lvl1pPr>
      <a:lvl2pPr marL="731513" algn="l" defTabSz="1463026" rtl="0" eaLnBrk="1" latinLnBrk="0" hangingPunct="1">
        <a:defRPr sz="2880" kern="1200">
          <a:solidFill>
            <a:schemeClr val="tx1"/>
          </a:solidFill>
          <a:latin typeface="+mn-lt"/>
          <a:ea typeface="+mn-ea"/>
          <a:cs typeface="+mn-cs"/>
        </a:defRPr>
      </a:lvl2pPr>
      <a:lvl3pPr marL="1463026" algn="l" defTabSz="1463026" rtl="0" eaLnBrk="1" latinLnBrk="0" hangingPunct="1">
        <a:defRPr sz="2880" kern="1200">
          <a:solidFill>
            <a:schemeClr val="tx1"/>
          </a:solidFill>
          <a:latin typeface="+mn-lt"/>
          <a:ea typeface="+mn-ea"/>
          <a:cs typeface="+mn-cs"/>
        </a:defRPr>
      </a:lvl3pPr>
      <a:lvl4pPr marL="2194538" algn="l" defTabSz="1463026" rtl="0" eaLnBrk="1" latinLnBrk="0" hangingPunct="1">
        <a:defRPr sz="2880" kern="1200">
          <a:solidFill>
            <a:schemeClr val="tx1"/>
          </a:solidFill>
          <a:latin typeface="+mn-lt"/>
          <a:ea typeface="+mn-ea"/>
          <a:cs typeface="+mn-cs"/>
        </a:defRPr>
      </a:lvl4pPr>
      <a:lvl5pPr marL="2926051" algn="l" defTabSz="1463026" rtl="0" eaLnBrk="1" latinLnBrk="0" hangingPunct="1">
        <a:defRPr sz="2880" kern="1200">
          <a:solidFill>
            <a:schemeClr val="tx1"/>
          </a:solidFill>
          <a:latin typeface="+mn-lt"/>
          <a:ea typeface="+mn-ea"/>
          <a:cs typeface="+mn-cs"/>
        </a:defRPr>
      </a:lvl5pPr>
      <a:lvl6pPr marL="3657564" algn="l" defTabSz="1463026" rtl="0" eaLnBrk="1" latinLnBrk="0" hangingPunct="1">
        <a:defRPr sz="2880" kern="1200">
          <a:solidFill>
            <a:schemeClr val="tx1"/>
          </a:solidFill>
          <a:latin typeface="+mn-lt"/>
          <a:ea typeface="+mn-ea"/>
          <a:cs typeface="+mn-cs"/>
        </a:defRPr>
      </a:lvl6pPr>
      <a:lvl7pPr marL="4389077" algn="l" defTabSz="1463026" rtl="0" eaLnBrk="1" latinLnBrk="0" hangingPunct="1">
        <a:defRPr sz="2880" kern="1200">
          <a:solidFill>
            <a:schemeClr val="tx1"/>
          </a:solidFill>
          <a:latin typeface="+mn-lt"/>
          <a:ea typeface="+mn-ea"/>
          <a:cs typeface="+mn-cs"/>
        </a:defRPr>
      </a:lvl7pPr>
      <a:lvl8pPr marL="5120588" algn="l" defTabSz="1463026" rtl="0" eaLnBrk="1" latinLnBrk="0" hangingPunct="1">
        <a:defRPr sz="2880" kern="1200">
          <a:solidFill>
            <a:schemeClr val="tx1"/>
          </a:solidFill>
          <a:latin typeface="+mn-lt"/>
          <a:ea typeface="+mn-ea"/>
          <a:cs typeface="+mn-cs"/>
        </a:defRPr>
      </a:lvl8pPr>
      <a:lvl9pPr marL="5852101" algn="l" defTabSz="1463026"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0.png"/><Relationship Id="rId5" Type="http://schemas.openxmlformats.org/officeDocument/2006/relationships/image" Target="../media/image44.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5.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914400" y="590550"/>
            <a:ext cx="16459200" cy="9086850"/>
          </a:xfrm>
        </p:spPr>
        <p:txBody>
          <a:bodyPr>
            <a:normAutofit/>
          </a:bodyPr>
          <a:lstStyle/>
          <a:p>
            <a:pPr marL="0" indent="0" algn="ctr">
              <a:buNone/>
            </a:pPr>
            <a:r>
              <a:rPr lang="en-US" sz="7200" b="1" dirty="0"/>
              <a:t>Effective Static Bin Patterns </a:t>
            </a:r>
            <a:br>
              <a:rPr lang="en-US" sz="7200" b="1" dirty="0"/>
            </a:br>
            <a:r>
              <a:rPr lang="en-US" sz="7200" b="1" dirty="0"/>
              <a:t>for Sort-Middle Rendering</a:t>
            </a:r>
          </a:p>
          <a:p>
            <a:pPr marL="0" indent="0" algn="ctr">
              <a:buNone/>
            </a:pPr>
            <a:endParaRPr lang="de-AT" sz="7200" b="1" dirty="0"/>
          </a:p>
          <a:p>
            <a:pPr marL="0" indent="0" algn="ctr">
              <a:buNone/>
            </a:pPr>
            <a:endParaRPr lang="de-AT" sz="7200" b="1" dirty="0"/>
          </a:p>
          <a:p>
            <a:pPr marL="0" indent="0" algn="ctr">
              <a:buNone/>
            </a:pPr>
            <a:endParaRPr lang="de-AT" sz="7200" b="1" dirty="0"/>
          </a:p>
          <a:p>
            <a:pPr marL="0" indent="0" algn="ctr">
              <a:buNone/>
            </a:pPr>
            <a:endParaRPr lang="de-AT" sz="3600" u="sng" dirty="0"/>
          </a:p>
          <a:p>
            <a:pPr marL="0" indent="0" algn="ctr">
              <a:buNone/>
            </a:pPr>
            <a:br>
              <a:rPr lang="de-AT" sz="3600" u="sng" dirty="0"/>
            </a:br>
            <a:r>
              <a:rPr lang="de-AT" sz="3600" dirty="0"/>
              <a:t>Bernhard Kerbl, Michael Kenzel, Dieter Schmalstieg and Markus Steinberger</a:t>
            </a:r>
          </a:p>
          <a:p>
            <a:pPr marL="0" indent="0" algn="ctr">
              <a:buNone/>
            </a:pPr>
            <a:r>
              <a:rPr lang="de-AT" sz="3600" b="1" dirty="0"/>
              <a:t>Graz University of Technology</a:t>
            </a:r>
            <a:endParaRPr lang="en-US" sz="3600" b="1" dirty="0"/>
          </a:p>
        </p:txBody>
      </p:sp>
      <p:pic>
        <p:nvPicPr>
          <p:cNvPr id="23" name="Picture 22"/>
          <p:cNvPicPr>
            <a:picLocks noChangeAspect="1"/>
          </p:cNvPicPr>
          <p:nvPr/>
        </p:nvPicPr>
        <p:blipFill rotWithShape="1">
          <a:blip r:embed="rId2"/>
          <a:srcRect l="34375" t="31482" r="1355" b="47407"/>
          <a:stretch/>
        </p:blipFill>
        <p:spPr>
          <a:xfrm>
            <a:off x="3267075" y="3210378"/>
            <a:ext cx="11753850" cy="2171700"/>
          </a:xfrm>
          <a:prstGeom prst="rect">
            <a:avLst/>
          </a:prstGeom>
        </p:spPr>
      </p:pic>
      <p:pic>
        <p:nvPicPr>
          <p:cNvPr id="26" name="Picture 25"/>
          <p:cNvPicPr>
            <a:picLocks noChangeAspect="1"/>
          </p:cNvPicPr>
          <p:nvPr/>
        </p:nvPicPr>
        <p:blipFill rotWithShape="1">
          <a:blip r:embed="rId2"/>
          <a:srcRect l="34375" t="55349" r="1355" b="24166"/>
          <a:stretch/>
        </p:blipFill>
        <p:spPr>
          <a:xfrm>
            <a:off x="3267075" y="5657848"/>
            <a:ext cx="11753850" cy="2107405"/>
          </a:xfrm>
          <a:prstGeom prst="rect">
            <a:avLst/>
          </a:prstGeom>
        </p:spPr>
      </p:pic>
    </p:spTree>
    <p:extLst>
      <p:ext uri="{BB962C8B-B14F-4D97-AF65-F5344CB8AC3E}">
        <p14:creationId xmlns:p14="http://schemas.microsoft.com/office/powerpoint/2010/main" val="244884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BB73D-F322-4F0C-B6C1-34619A7B7CD6}"/>
              </a:ext>
            </a:extLst>
          </p:cNvPr>
          <p:cNvSpPr>
            <a:spLocks noGrp="1"/>
          </p:cNvSpPr>
          <p:nvPr>
            <p:ph type="title"/>
          </p:nvPr>
        </p:nvSpPr>
        <p:spPr/>
        <p:txBody>
          <a:bodyPr/>
          <a:lstStyle/>
          <a:p>
            <a:r>
              <a:rPr lang="de-AT" dirty="0"/>
              <a:t>2D </a:t>
            </a:r>
            <a:r>
              <a:rPr lang="de-AT" dirty="0" err="1"/>
              <a:t>Binning</a:t>
            </a:r>
            <a:r>
              <a:rPr lang="de-AT" dirty="0"/>
              <a:t> Parameters </a:t>
            </a:r>
          </a:p>
        </p:txBody>
      </p:sp>
      <p:sp>
        <p:nvSpPr>
          <p:cNvPr id="3" name="Inhaltsplatzhalter 2">
            <a:extLst>
              <a:ext uri="{FF2B5EF4-FFF2-40B4-BE49-F238E27FC236}">
                <a16:creationId xmlns:a16="http://schemas.microsoft.com/office/drawing/2014/main" id="{769B3CB0-9322-42AE-9A81-A4B23E549759}"/>
              </a:ext>
            </a:extLst>
          </p:cNvPr>
          <p:cNvSpPr>
            <a:spLocks noGrp="1"/>
          </p:cNvSpPr>
          <p:nvPr>
            <p:ph idx="1"/>
          </p:nvPr>
        </p:nvSpPr>
        <p:spPr/>
        <p:txBody>
          <a:bodyPr/>
          <a:lstStyle/>
          <a:p>
            <a:r>
              <a:rPr lang="de-AT" dirty="0"/>
              <a:t>Bin </a:t>
            </a:r>
            <a:r>
              <a:rPr lang="de-AT" dirty="0" err="1"/>
              <a:t>size</a:t>
            </a:r>
            <a:r>
              <a:rPr lang="de-AT" dirty="0"/>
              <a:t> in </a:t>
            </a:r>
            <a:r>
              <a:rPr lang="de-AT" dirty="0" err="1"/>
              <a:t>pixels</a:t>
            </a:r>
            <a:endParaRPr lang="de-AT" dirty="0"/>
          </a:p>
          <a:p>
            <a:endParaRPr lang="de-AT" dirty="0"/>
          </a:p>
          <a:p>
            <a:r>
              <a:rPr lang="de-AT" dirty="0" err="1"/>
              <a:t>Rasterizer</a:t>
            </a:r>
            <a:r>
              <a:rPr lang="de-AT" dirty="0"/>
              <a:t> </a:t>
            </a:r>
            <a:r>
              <a:rPr lang="de-AT" dirty="0" err="1"/>
              <a:t>capability</a:t>
            </a:r>
            <a:r>
              <a:rPr lang="de-AT" dirty="0"/>
              <a:t> (uniform/</a:t>
            </a:r>
            <a:r>
              <a:rPr lang="de-AT" dirty="0" err="1"/>
              <a:t>varying</a:t>
            </a:r>
            <a:r>
              <a:rPr lang="de-AT" dirty="0"/>
              <a:t>)</a:t>
            </a:r>
          </a:p>
          <a:p>
            <a:endParaRPr lang="de-AT" dirty="0"/>
          </a:p>
          <a:p>
            <a:r>
              <a:rPr lang="de-AT" dirty="0" err="1"/>
              <a:t>Number</a:t>
            </a:r>
            <a:r>
              <a:rPr lang="de-AT" dirty="0"/>
              <a:t> </a:t>
            </a:r>
            <a:r>
              <a:rPr lang="de-AT" dirty="0" err="1"/>
              <a:t>of</a:t>
            </a:r>
            <a:r>
              <a:rPr lang="de-AT" dirty="0"/>
              <a:t> </a:t>
            </a:r>
            <a:r>
              <a:rPr lang="de-AT" dirty="0" err="1"/>
              <a:t>rasterizers</a:t>
            </a:r>
            <a:r>
              <a:rPr lang="de-AT" dirty="0"/>
              <a:t> </a:t>
            </a:r>
            <a:r>
              <a:rPr lang="de-AT" dirty="0" err="1"/>
              <a:t>employed</a:t>
            </a:r>
            <a:endParaRPr lang="de-AT" dirty="0"/>
          </a:p>
          <a:p>
            <a:pPr marL="0" indent="0">
              <a:buNone/>
            </a:pPr>
            <a:endParaRPr lang="de-AT" dirty="0"/>
          </a:p>
          <a:p>
            <a:r>
              <a:rPr lang="de-AT" dirty="0"/>
              <a:t>Arrangement </a:t>
            </a:r>
            <a:r>
              <a:rPr lang="de-AT" dirty="0" err="1"/>
              <a:t>scheme</a:t>
            </a:r>
            <a:r>
              <a:rPr lang="de-AT" dirty="0"/>
              <a:t> (</a:t>
            </a:r>
            <a:r>
              <a:rPr lang="de-AT" dirty="0" err="1"/>
              <a:t>pattern</a:t>
            </a:r>
            <a:r>
              <a:rPr lang="de-AT" dirty="0"/>
              <a:t>)</a:t>
            </a:r>
            <a:endParaRPr lang="de-AT" u="sng" dirty="0"/>
          </a:p>
        </p:txBody>
      </p:sp>
      <p:sp>
        <p:nvSpPr>
          <p:cNvPr id="4" name="Datumsplatzhalter 3">
            <a:extLst>
              <a:ext uri="{FF2B5EF4-FFF2-40B4-BE49-F238E27FC236}">
                <a16:creationId xmlns:a16="http://schemas.microsoft.com/office/drawing/2014/main" id="{F673EC9C-01EE-49FB-B4E1-D9859644DF78}"/>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7CC1786A-FF44-4B88-B0DE-57CB7955DAD1}"/>
              </a:ext>
            </a:extLst>
          </p:cNvPr>
          <p:cNvSpPr>
            <a:spLocks noGrp="1"/>
          </p:cNvSpPr>
          <p:nvPr>
            <p:ph type="sldNum" sz="quarter" idx="12"/>
          </p:nvPr>
        </p:nvSpPr>
        <p:spPr/>
        <p:txBody>
          <a:bodyPr/>
          <a:lstStyle/>
          <a:p>
            <a:fld id="{9A2D5217-CDEB-4D0C-813C-11B3A05E92C0}" type="slidenum">
              <a:rPr lang="de-AT" smtClean="0"/>
              <a:t>10</a:t>
            </a:fld>
            <a:endParaRPr lang="de-AT"/>
          </a:p>
        </p:txBody>
      </p:sp>
      <p:sp>
        <p:nvSpPr>
          <p:cNvPr id="6" name="Fußzeilenplatzhalter 5">
            <a:extLst>
              <a:ext uri="{FF2B5EF4-FFF2-40B4-BE49-F238E27FC236}">
                <a16:creationId xmlns:a16="http://schemas.microsoft.com/office/drawing/2014/main" id="{B8037AFB-316D-4329-903A-622D94BE68A0}"/>
              </a:ext>
            </a:extLst>
          </p:cNvPr>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4184065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BB73D-F322-4F0C-B6C1-34619A7B7CD6}"/>
              </a:ext>
            </a:extLst>
          </p:cNvPr>
          <p:cNvSpPr>
            <a:spLocks noGrp="1"/>
          </p:cNvSpPr>
          <p:nvPr>
            <p:ph type="title"/>
          </p:nvPr>
        </p:nvSpPr>
        <p:spPr/>
        <p:txBody>
          <a:bodyPr/>
          <a:lstStyle/>
          <a:p>
            <a:r>
              <a:rPr lang="de-AT" dirty="0"/>
              <a:t>2D </a:t>
            </a:r>
            <a:r>
              <a:rPr lang="de-AT" dirty="0" err="1"/>
              <a:t>Binning</a:t>
            </a:r>
            <a:r>
              <a:rPr lang="de-AT" dirty="0"/>
              <a:t> Parameters </a:t>
            </a:r>
          </a:p>
        </p:txBody>
      </p:sp>
      <p:sp>
        <p:nvSpPr>
          <p:cNvPr id="3" name="Inhaltsplatzhalter 2">
            <a:extLst>
              <a:ext uri="{FF2B5EF4-FFF2-40B4-BE49-F238E27FC236}">
                <a16:creationId xmlns:a16="http://schemas.microsoft.com/office/drawing/2014/main" id="{769B3CB0-9322-42AE-9A81-A4B23E549759}"/>
              </a:ext>
            </a:extLst>
          </p:cNvPr>
          <p:cNvSpPr>
            <a:spLocks noGrp="1"/>
          </p:cNvSpPr>
          <p:nvPr>
            <p:ph idx="1"/>
          </p:nvPr>
        </p:nvSpPr>
        <p:spPr/>
        <p:txBody>
          <a:bodyPr/>
          <a:lstStyle/>
          <a:p>
            <a:r>
              <a:rPr lang="de-AT" dirty="0">
                <a:solidFill>
                  <a:schemeClr val="bg1">
                    <a:lumMod val="65000"/>
                  </a:schemeClr>
                </a:solidFill>
              </a:rPr>
              <a:t>Bin </a:t>
            </a:r>
            <a:r>
              <a:rPr lang="de-AT" dirty="0" err="1">
                <a:solidFill>
                  <a:schemeClr val="bg1">
                    <a:lumMod val="65000"/>
                  </a:schemeClr>
                </a:solidFill>
              </a:rPr>
              <a:t>size</a:t>
            </a:r>
            <a:r>
              <a:rPr lang="de-AT" dirty="0">
                <a:solidFill>
                  <a:schemeClr val="bg1">
                    <a:lumMod val="65000"/>
                  </a:schemeClr>
                </a:solidFill>
              </a:rPr>
              <a:t> in </a:t>
            </a:r>
            <a:r>
              <a:rPr lang="de-AT" dirty="0" err="1">
                <a:solidFill>
                  <a:schemeClr val="bg1">
                    <a:lumMod val="65000"/>
                  </a:schemeClr>
                </a:solidFill>
              </a:rPr>
              <a:t>pixels</a:t>
            </a:r>
            <a:r>
              <a:rPr lang="de-AT" dirty="0">
                <a:solidFill>
                  <a:schemeClr val="bg1">
                    <a:lumMod val="65000"/>
                  </a:schemeClr>
                </a:solidFill>
              </a:rPr>
              <a:t>,</a:t>
            </a:r>
            <a:r>
              <a:rPr lang="de-AT" dirty="0">
                <a:solidFill>
                  <a:schemeClr val="bg1">
                    <a:lumMod val="85000"/>
                  </a:schemeClr>
                </a:solidFill>
              </a:rPr>
              <a:t> </a:t>
            </a:r>
            <a:r>
              <a:rPr lang="de-AT" dirty="0" err="1">
                <a:solidFill>
                  <a:srgbClr val="C00000"/>
                </a:solidFill>
              </a:rPr>
              <a:t>fixed</a:t>
            </a:r>
            <a:r>
              <a:rPr lang="de-AT" dirty="0">
                <a:solidFill>
                  <a:srgbClr val="C00000"/>
                </a:solidFill>
              </a:rPr>
              <a:t> </a:t>
            </a:r>
            <a:r>
              <a:rPr lang="de-AT" dirty="0" err="1">
                <a:solidFill>
                  <a:srgbClr val="C00000"/>
                </a:solidFill>
              </a:rPr>
              <a:t>size</a:t>
            </a:r>
            <a:r>
              <a:rPr lang="de-AT" dirty="0">
                <a:solidFill>
                  <a:srgbClr val="C00000"/>
                </a:solidFill>
              </a:rPr>
              <a:t> </a:t>
            </a:r>
            <a:r>
              <a:rPr lang="de-AT" dirty="0" err="1">
                <a:solidFill>
                  <a:srgbClr val="C00000"/>
                </a:solidFill>
              </a:rPr>
              <a:t>assumed</a:t>
            </a:r>
            <a:endParaRPr lang="de-AT" dirty="0">
              <a:solidFill>
                <a:schemeClr val="bg1">
                  <a:lumMod val="75000"/>
                </a:schemeClr>
              </a:solidFill>
            </a:endParaRPr>
          </a:p>
          <a:p>
            <a:endParaRPr lang="de-AT" dirty="0"/>
          </a:p>
          <a:p>
            <a:r>
              <a:rPr lang="de-AT" dirty="0" err="1">
                <a:solidFill>
                  <a:schemeClr val="bg1">
                    <a:lumMod val="65000"/>
                  </a:schemeClr>
                </a:solidFill>
              </a:rPr>
              <a:t>Rasterizer</a:t>
            </a:r>
            <a:r>
              <a:rPr lang="de-AT" dirty="0">
                <a:solidFill>
                  <a:schemeClr val="bg1">
                    <a:lumMod val="65000"/>
                  </a:schemeClr>
                </a:solidFill>
              </a:rPr>
              <a:t> </a:t>
            </a:r>
            <a:r>
              <a:rPr lang="de-AT" dirty="0" err="1">
                <a:solidFill>
                  <a:schemeClr val="bg1">
                    <a:lumMod val="65000"/>
                  </a:schemeClr>
                </a:solidFill>
              </a:rPr>
              <a:t>capability</a:t>
            </a:r>
            <a:r>
              <a:rPr lang="de-AT" dirty="0">
                <a:solidFill>
                  <a:schemeClr val="bg1">
                    <a:lumMod val="65000"/>
                  </a:schemeClr>
                </a:solidFill>
              </a:rPr>
              <a:t> (uniform/</a:t>
            </a:r>
            <a:r>
              <a:rPr lang="de-AT" dirty="0" err="1">
                <a:solidFill>
                  <a:schemeClr val="bg1">
                    <a:lumMod val="65000"/>
                  </a:schemeClr>
                </a:solidFill>
              </a:rPr>
              <a:t>varying</a:t>
            </a:r>
            <a:r>
              <a:rPr lang="de-AT" dirty="0">
                <a:solidFill>
                  <a:schemeClr val="bg1">
                    <a:lumMod val="65000"/>
                  </a:schemeClr>
                </a:solidFill>
              </a:rPr>
              <a:t>), </a:t>
            </a:r>
            <a:r>
              <a:rPr lang="de-AT" dirty="0">
                <a:solidFill>
                  <a:srgbClr val="C00000"/>
                </a:solidFill>
              </a:rPr>
              <a:t>uniform </a:t>
            </a:r>
            <a:r>
              <a:rPr lang="de-AT" dirty="0" err="1">
                <a:solidFill>
                  <a:srgbClr val="C00000"/>
                </a:solidFill>
              </a:rPr>
              <a:t>assumed</a:t>
            </a:r>
            <a:endParaRPr lang="de-AT" dirty="0">
              <a:solidFill>
                <a:schemeClr val="bg1">
                  <a:lumMod val="75000"/>
                </a:schemeClr>
              </a:solidFill>
            </a:endParaRPr>
          </a:p>
          <a:p>
            <a:endParaRPr lang="de-AT" dirty="0">
              <a:solidFill>
                <a:schemeClr val="bg1">
                  <a:lumMod val="75000"/>
                </a:schemeClr>
              </a:solidFill>
            </a:endParaRPr>
          </a:p>
          <a:p>
            <a:r>
              <a:rPr lang="de-AT" dirty="0" err="1">
                <a:solidFill>
                  <a:schemeClr val="bg1">
                    <a:lumMod val="65000"/>
                  </a:schemeClr>
                </a:solidFill>
              </a:rPr>
              <a:t>Number</a:t>
            </a:r>
            <a:r>
              <a:rPr lang="de-AT" dirty="0">
                <a:solidFill>
                  <a:schemeClr val="bg1">
                    <a:lumMod val="65000"/>
                  </a:schemeClr>
                </a:solidFill>
              </a:rPr>
              <a:t> </a:t>
            </a:r>
            <a:r>
              <a:rPr lang="de-AT" dirty="0" err="1">
                <a:solidFill>
                  <a:schemeClr val="bg1">
                    <a:lumMod val="65000"/>
                  </a:schemeClr>
                </a:solidFill>
              </a:rPr>
              <a:t>of</a:t>
            </a:r>
            <a:r>
              <a:rPr lang="de-AT" dirty="0">
                <a:solidFill>
                  <a:schemeClr val="bg1">
                    <a:lumMod val="65000"/>
                  </a:schemeClr>
                </a:solidFill>
              </a:rPr>
              <a:t> </a:t>
            </a:r>
            <a:r>
              <a:rPr lang="de-AT" dirty="0" err="1">
                <a:solidFill>
                  <a:schemeClr val="bg1">
                    <a:lumMod val="65000"/>
                  </a:schemeClr>
                </a:solidFill>
              </a:rPr>
              <a:t>rasterizers</a:t>
            </a:r>
            <a:r>
              <a:rPr lang="de-AT" dirty="0">
                <a:solidFill>
                  <a:schemeClr val="bg1">
                    <a:lumMod val="65000"/>
                  </a:schemeClr>
                </a:solidFill>
              </a:rPr>
              <a:t> </a:t>
            </a:r>
            <a:r>
              <a:rPr lang="de-AT" dirty="0" err="1">
                <a:solidFill>
                  <a:schemeClr val="bg1">
                    <a:lumMod val="65000"/>
                  </a:schemeClr>
                </a:solidFill>
              </a:rPr>
              <a:t>employed</a:t>
            </a:r>
            <a:r>
              <a:rPr lang="de-AT" dirty="0">
                <a:solidFill>
                  <a:schemeClr val="bg1">
                    <a:lumMod val="65000"/>
                  </a:schemeClr>
                </a:solidFill>
              </a:rPr>
              <a:t>, </a:t>
            </a:r>
            <a:r>
              <a:rPr lang="de-AT" dirty="0" err="1">
                <a:solidFill>
                  <a:srgbClr val="C00000"/>
                </a:solidFill>
              </a:rPr>
              <a:t>should</a:t>
            </a:r>
            <a:r>
              <a:rPr lang="de-AT" dirty="0">
                <a:solidFill>
                  <a:srgbClr val="C00000"/>
                </a:solidFill>
              </a:rPr>
              <a:t> </a:t>
            </a:r>
            <a:r>
              <a:rPr lang="de-AT" dirty="0" err="1">
                <a:solidFill>
                  <a:srgbClr val="C00000"/>
                </a:solidFill>
              </a:rPr>
              <a:t>be</a:t>
            </a:r>
            <a:r>
              <a:rPr lang="de-AT" dirty="0">
                <a:solidFill>
                  <a:srgbClr val="C00000"/>
                </a:solidFill>
              </a:rPr>
              <a:t> </a:t>
            </a:r>
            <a:r>
              <a:rPr lang="de-AT" dirty="0" err="1">
                <a:solidFill>
                  <a:srgbClr val="C00000"/>
                </a:solidFill>
              </a:rPr>
              <a:t>independent</a:t>
            </a:r>
            <a:endParaRPr lang="de-AT" dirty="0">
              <a:solidFill>
                <a:schemeClr val="bg1">
                  <a:lumMod val="85000"/>
                </a:schemeClr>
              </a:solidFill>
            </a:endParaRPr>
          </a:p>
          <a:p>
            <a:pPr marL="0" indent="0">
              <a:buNone/>
            </a:pPr>
            <a:endParaRPr lang="de-AT" dirty="0"/>
          </a:p>
          <a:p>
            <a:r>
              <a:rPr lang="de-AT" u="sng" dirty="0"/>
              <a:t>Arrangement </a:t>
            </a:r>
            <a:r>
              <a:rPr lang="de-AT" u="sng" dirty="0" err="1"/>
              <a:t>scheme</a:t>
            </a:r>
            <a:r>
              <a:rPr lang="de-AT" u="sng" dirty="0"/>
              <a:t> </a:t>
            </a:r>
            <a:r>
              <a:rPr lang="de-AT" dirty="0"/>
              <a:t>(</a:t>
            </a:r>
            <a:r>
              <a:rPr lang="de-AT" dirty="0" err="1"/>
              <a:t>pattern</a:t>
            </a:r>
            <a:r>
              <a:rPr lang="de-AT" dirty="0"/>
              <a:t>)</a:t>
            </a:r>
            <a:endParaRPr lang="de-AT" u="sng" dirty="0"/>
          </a:p>
        </p:txBody>
      </p:sp>
      <p:sp>
        <p:nvSpPr>
          <p:cNvPr id="4" name="Datumsplatzhalter 3">
            <a:extLst>
              <a:ext uri="{FF2B5EF4-FFF2-40B4-BE49-F238E27FC236}">
                <a16:creationId xmlns:a16="http://schemas.microsoft.com/office/drawing/2014/main" id="{F673EC9C-01EE-49FB-B4E1-D9859644DF78}"/>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7CC1786A-FF44-4B88-B0DE-57CB7955DAD1}"/>
              </a:ext>
            </a:extLst>
          </p:cNvPr>
          <p:cNvSpPr>
            <a:spLocks noGrp="1"/>
          </p:cNvSpPr>
          <p:nvPr>
            <p:ph type="sldNum" sz="quarter" idx="12"/>
          </p:nvPr>
        </p:nvSpPr>
        <p:spPr/>
        <p:txBody>
          <a:bodyPr/>
          <a:lstStyle/>
          <a:p>
            <a:fld id="{9A2D5217-CDEB-4D0C-813C-11B3A05E92C0}" type="slidenum">
              <a:rPr lang="de-AT" smtClean="0"/>
              <a:t>11</a:t>
            </a:fld>
            <a:endParaRPr lang="de-AT"/>
          </a:p>
        </p:txBody>
      </p:sp>
      <p:sp>
        <p:nvSpPr>
          <p:cNvPr id="6" name="Fußzeilenplatzhalter 5">
            <a:extLst>
              <a:ext uri="{FF2B5EF4-FFF2-40B4-BE49-F238E27FC236}">
                <a16:creationId xmlns:a16="http://schemas.microsoft.com/office/drawing/2014/main" id="{B8037AFB-316D-4329-903A-622D94BE68A0}"/>
              </a:ext>
            </a:extLst>
          </p:cNvPr>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276488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12</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23992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13</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10" name="Picture 9"/>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88947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de-AT" dirty="0"/>
              <a:t>Considered Criteria</a:t>
            </a:r>
            <a:endParaRPr lang="en-US" dirty="0"/>
          </a:p>
        </p:txBody>
      </p:sp>
      <p:sp>
        <p:nvSpPr>
          <p:cNvPr id="3" name="Content Placeholder 2"/>
          <p:cNvSpPr>
            <a:spLocks noGrp="1"/>
          </p:cNvSpPr>
          <p:nvPr>
            <p:ph idx="1"/>
          </p:nvPr>
        </p:nvSpPr>
        <p:spPr/>
        <p:txBody>
          <a:bodyPr/>
          <a:lstStyle/>
          <a:p>
            <a:r>
              <a:rPr lang="de-AT" dirty="0"/>
              <a:t>Based on realistic geometry data loads</a:t>
            </a:r>
          </a:p>
          <a:p>
            <a:pPr marL="0" indent="0">
              <a:buNone/>
            </a:pPr>
            <a:endParaRPr lang="de-AT" dirty="0"/>
          </a:p>
          <a:p>
            <a:pPr marL="914400" indent="-914400">
              <a:buFont typeface="+mj-lt"/>
              <a:buAutoNum type="arabicPeriod"/>
            </a:pPr>
            <a:r>
              <a:rPr lang="de-AT" dirty="0"/>
              <a:t>Pattern </a:t>
            </a:r>
            <a:r>
              <a:rPr lang="de-AT" dirty="0" err="1"/>
              <a:t>space</a:t>
            </a:r>
            <a:r>
              <a:rPr lang="de-AT" dirty="0"/>
              <a:t> </a:t>
            </a:r>
            <a:r>
              <a:rPr lang="de-AT" dirty="0" err="1"/>
              <a:t>utilization</a:t>
            </a:r>
            <a:endParaRPr lang="de-AT" dirty="0"/>
          </a:p>
          <a:p>
            <a:pPr marL="914400" indent="-914400">
              <a:buFont typeface="+mj-lt"/>
              <a:buAutoNum type="arabicPeriod"/>
            </a:pPr>
            <a:endParaRPr lang="de-AT" dirty="0"/>
          </a:p>
          <a:p>
            <a:pPr marL="914400" indent="-914400">
              <a:buFont typeface="+mj-lt"/>
              <a:buAutoNum type="arabicPeriod"/>
            </a:pPr>
            <a:r>
              <a:rPr lang="de-AT" dirty="0"/>
              <a:t>Clustering </a:t>
            </a:r>
            <a:r>
              <a:rPr lang="de-AT" dirty="0" err="1"/>
              <a:t>of</a:t>
            </a:r>
            <a:r>
              <a:rPr lang="de-AT" dirty="0"/>
              <a:t> </a:t>
            </a:r>
            <a:r>
              <a:rPr lang="de-AT" dirty="0" err="1"/>
              <a:t>geometry</a:t>
            </a:r>
            <a:endParaRPr lang="de-AT" dirty="0"/>
          </a:p>
          <a:p>
            <a:pPr marL="914400" indent="-914400">
              <a:buFont typeface="+mj-lt"/>
              <a:buAutoNum type="arabicPeriod"/>
            </a:pPr>
            <a:endParaRPr lang="de-AT" dirty="0"/>
          </a:p>
          <a:p>
            <a:pPr marL="914400" indent="-914400">
              <a:buFont typeface="+mj-lt"/>
              <a:buAutoNum type="arabicPeriod"/>
            </a:pPr>
            <a:r>
              <a:rPr lang="de-AT" dirty="0"/>
              <a:t>Orientation </a:t>
            </a:r>
            <a:r>
              <a:rPr lang="de-AT" dirty="0" err="1"/>
              <a:t>of</a:t>
            </a:r>
            <a:r>
              <a:rPr lang="de-AT" dirty="0"/>
              <a:t> </a:t>
            </a:r>
            <a:r>
              <a:rPr lang="de-AT" dirty="0" err="1"/>
              <a:t>rendered</a:t>
            </a:r>
            <a:r>
              <a:rPr lang="de-AT" dirty="0"/>
              <a:t> </a:t>
            </a:r>
            <a:r>
              <a:rPr lang="de-AT" dirty="0" err="1"/>
              <a:t>objects</a:t>
            </a:r>
            <a:endParaRPr lang="de-AT" dirty="0"/>
          </a:p>
          <a:p>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14</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183859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Space Utilization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Thought experiment: vertical pixel column pattern</a:t>
                </a:r>
              </a:p>
              <a:p>
                <a:endParaRPr lang="en-US" dirty="0"/>
              </a:p>
              <a:p>
                <a:r>
                  <a:rPr lang="en-US" dirty="0"/>
                  <a:t>All </a:t>
                </a:r>
                <a14:m>
                  <m:oMath xmlns:m="http://schemas.openxmlformats.org/officeDocument/2006/math">
                    <m:r>
                      <a:rPr lang="de-AT" b="0" i="1" smtClean="0">
                        <a:latin typeface="Cambria Math" panose="02040503050406030204" pitchFamily="18" charset="0"/>
                      </a:rPr>
                      <m:t>𝑁</m:t>
                    </m:r>
                  </m:oMath>
                </a14:m>
                <a:r>
                  <a:rPr lang="en-US" dirty="0"/>
                  <a:t> rasterizers are assigned a separate image column of width </a:t>
                </a:r>
                <a14:m>
                  <m:oMath xmlns:m="http://schemas.openxmlformats.org/officeDocument/2006/math">
                    <m:r>
                      <a:rPr lang="de-AT" b="0" i="1" smtClean="0">
                        <a:latin typeface="Cambria Math" panose="02040503050406030204" pitchFamily="18" charset="0"/>
                      </a:rPr>
                      <m:t>𝑤</m:t>
                    </m:r>
                  </m:oMath>
                </a14:m>
                <a:endParaRPr lang="en-US" dirty="0"/>
              </a:p>
              <a:p>
                <a:endParaRPr lang="en-US" dirty="0"/>
              </a:p>
              <a:p>
                <a:r>
                  <a:rPr lang="en-US" dirty="0"/>
                  <a:t>If </a:t>
                </a:r>
                <a14:m>
                  <m:oMath xmlns:m="http://schemas.openxmlformats.org/officeDocument/2006/math">
                    <m:r>
                      <a:rPr lang="de-AT" b="0" i="0" smtClean="0">
                        <a:latin typeface="Cambria Math" panose="02040503050406030204" pitchFamily="18" charset="0"/>
                      </a:rPr>
                      <m:t>(</m:t>
                    </m:r>
                    <m:r>
                      <a:rPr lang="de-AT" b="0" i="1" smtClean="0">
                        <a:latin typeface="Cambria Math" panose="02040503050406030204" pitchFamily="18" charset="0"/>
                      </a:rPr>
                      <m:t>𝑁</m:t>
                    </m:r>
                    <m:r>
                      <a:rPr lang="de-AT" b="0" i="1" smtClean="0">
                        <a:latin typeface="Cambria Math" panose="02040503050406030204" pitchFamily="18" charset="0"/>
                      </a:rPr>
                      <m:t>−1)×</m:t>
                    </m:r>
                    <m:r>
                      <a:rPr lang="de-AT" b="0" i="1" smtClean="0">
                        <a:latin typeface="Cambria Math" panose="02040503050406030204" pitchFamily="18" charset="0"/>
                      </a:rPr>
                      <m:t>𝑤</m:t>
                    </m:r>
                  </m:oMath>
                </a14:m>
                <a:r>
                  <a:rPr lang="en-US" dirty="0"/>
                  <a:t> &gt; viewport width, at least one rasterizer is idle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4" t="-1887"/>
                </a:stretch>
              </a:blipFill>
            </p:spPr>
            <p:txBody>
              <a:bodyPr/>
              <a:lstStyle/>
              <a:p>
                <a:r>
                  <a:rPr lang="de-AT">
                    <a:noFill/>
                  </a:rPr>
                  <a:t> </a:t>
                </a:r>
              </a:p>
            </p:txBody>
          </p:sp>
        </mc:Fallback>
      </mc:AlternateContent>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15</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Grafik 6">
            <a:extLst>
              <a:ext uri="{FF2B5EF4-FFF2-40B4-BE49-F238E27FC236}">
                <a16:creationId xmlns:a16="http://schemas.microsoft.com/office/drawing/2014/main" id="{822ACF84-656F-4F56-8648-0147B87E5585}"/>
              </a:ext>
            </a:extLst>
          </p:cNvPr>
          <p:cNvPicPr>
            <a:picLocks noChangeAspect="1"/>
          </p:cNvPicPr>
          <p:nvPr/>
        </p:nvPicPr>
        <p:blipFill rotWithShape="1">
          <a:blip r:embed="rId3"/>
          <a:srcRect l="2620" t="55091" r="15995" b="34828"/>
          <a:stretch/>
        </p:blipFill>
        <p:spPr>
          <a:xfrm>
            <a:off x="1543614" y="7449601"/>
            <a:ext cx="15200771" cy="1058549"/>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8326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16</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141688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17</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8" name="Picture 7"/>
          <p:cNvPicPr>
            <a:picLocks noChangeAspect="1"/>
          </p:cNvPicPr>
          <p:nvPr/>
        </p:nvPicPr>
        <p:blipFill>
          <a:blip r:embed="rId2"/>
          <a:stretch>
            <a:fillRect/>
          </a:stretch>
        </p:blipFill>
        <p:spPr>
          <a:xfrm>
            <a:off x="0" y="0"/>
            <a:ext cx="18288000" cy="10287000"/>
          </a:xfrm>
          <a:prstGeom prst="rect">
            <a:avLst/>
          </a:prstGeom>
        </p:spPr>
      </p:pic>
      <p:sp>
        <p:nvSpPr>
          <p:cNvPr id="9" name="Rectangle 8"/>
          <p:cNvSpPr/>
          <p:nvPr/>
        </p:nvSpPr>
        <p:spPr>
          <a:xfrm>
            <a:off x="3012835" y="3464170"/>
            <a:ext cx="1565031" cy="103749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01866" y="7908043"/>
            <a:ext cx="2444258" cy="1383597"/>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98219" y="3729774"/>
            <a:ext cx="1565031" cy="103749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662644" y="3729774"/>
            <a:ext cx="1565031" cy="103749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98778" y="2369350"/>
            <a:ext cx="1565031" cy="1360424"/>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07668" y="6304728"/>
            <a:ext cx="975547" cy="78187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92111" y="6489697"/>
            <a:ext cx="975547" cy="78187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79917" y="6270532"/>
            <a:ext cx="975547" cy="94828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392960" y="8408352"/>
            <a:ext cx="975547" cy="78187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77768" y="6304728"/>
            <a:ext cx="602465" cy="78187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992876" y="6509883"/>
            <a:ext cx="602465" cy="78187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690401" y="6257833"/>
            <a:ext cx="526261" cy="781872"/>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676186" y="6770077"/>
            <a:ext cx="1987064" cy="1292994"/>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661163" y="5432653"/>
            <a:ext cx="1782777" cy="1059645"/>
          </a:xfrm>
          <a:prstGeom prst="rect">
            <a:avLst/>
          </a:prstGeom>
          <a:noFill/>
          <a:ln w="57150">
            <a:solidFill>
              <a:srgbClr val="FF00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2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500"/>
                                        <p:tgtEl>
                                          <p:spTgt spid="11"/>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500"/>
                                        <p:tgtEl>
                                          <p:spTgt spid="16"/>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500"/>
                                        <p:tgtEl>
                                          <p:spTgt spid="12"/>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500"/>
                                        <p:tgtEl>
                                          <p:spTgt spid="14"/>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500"/>
                                        <p:tgtEl>
                                          <p:spTgt spid="15"/>
                                        </p:tgtEl>
                                      </p:cBhvr>
                                    </p:animEffect>
                                  </p:childTnLst>
                                </p:cTn>
                              </p:par>
                            </p:childTnLst>
                          </p:cTn>
                        </p:par>
                        <p:par>
                          <p:cTn id="32" fill="hold">
                            <p:stCondLst>
                              <p:cond delay="3500"/>
                            </p:stCondLst>
                            <p:childTnLst>
                              <p:par>
                                <p:cTn id="33" presetID="21" presetClass="entr" presetSubtype="1"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heel(1)">
                                      <p:cBhvr>
                                        <p:cTn id="35" dur="500"/>
                                        <p:tgtEl>
                                          <p:spTgt spid="22"/>
                                        </p:tgtEl>
                                      </p:cBhvr>
                                    </p:animEffect>
                                  </p:childTnLst>
                                </p:cTn>
                              </p:par>
                            </p:childTnLst>
                          </p:cTn>
                        </p:par>
                        <p:par>
                          <p:cTn id="36" fill="hold">
                            <p:stCondLst>
                              <p:cond delay="4000"/>
                            </p:stCondLst>
                            <p:childTnLst>
                              <p:par>
                                <p:cTn id="37" presetID="21"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500"/>
                                        <p:tgtEl>
                                          <p:spTgt spid="18"/>
                                        </p:tgtEl>
                                      </p:cBhvr>
                                    </p:animEffect>
                                  </p:childTnLst>
                                </p:cTn>
                              </p:par>
                            </p:childTnLst>
                          </p:cTn>
                        </p:par>
                        <p:par>
                          <p:cTn id="40" fill="hold">
                            <p:stCondLst>
                              <p:cond delay="4500"/>
                            </p:stCondLst>
                            <p:childTnLst>
                              <p:par>
                                <p:cTn id="41" presetID="21"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1)">
                                      <p:cBhvr>
                                        <p:cTn id="43" dur="500"/>
                                        <p:tgtEl>
                                          <p:spTgt spid="19"/>
                                        </p:tgtEl>
                                      </p:cBhvr>
                                    </p:animEffect>
                                  </p:childTnLst>
                                </p:cTn>
                              </p:par>
                            </p:childTnLst>
                          </p:cTn>
                        </p:par>
                        <p:par>
                          <p:cTn id="44" fill="hold">
                            <p:stCondLst>
                              <p:cond delay="5000"/>
                            </p:stCondLst>
                            <p:childTnLst>
                              <p:par>
                                <p:cTn id="45" presetID="21"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500"/>
                                        <p:tgtEl>
                                          <p:spTgt spid="20"/>
                                        </p:tgtEl>
                                      </p:cBhvr>
                                    </p:animEffect>
                                  </p:childTnLst>
                                </p:cTn>
                              </p:par>
                            </p:childTnLst>
                          </p:cTn>
                        </p:par>
                        <p:par>
                          <p:cTn id="48" fill="hold">
                            <p:stCondLst>
                              <p:cond delay="5500"/>
                            </p:stCondLst>
                            <p:childTnLst>
                              <p:par>
                                <p:cTn id="49" presetID="21"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heel(1)">
                                      <p:cBhvr>
                                        <p:cTn id="51" dur="500"/>
                                        <p:tgtEl>
                                          <p:spTgt spid="10"/>
                                        </p:tgtEl>
                                      </p:cBhvr>
                                    </p:animEffect>
                                  </p:childTnLst>
                                </p:cTn>
                              </p:par>
                            </p:childTnLst>
                          </p:cTn>
                        </p:par>
                        <p:par>
                          <p:cTn id="52" fill="hold">
                            <p:stCondLst>
                              <p:cond delay="6000"/>
                            </p:stCondLst>
                            <p:childTnLst>
                              <p:par>
                                <p:cTn id="53" presetID="21"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heel(1)">
                                      <p:cBhvr>
                                        <p:cTn id="55" dur="500"/>
                                        <p:tgtEl>
                                          <p:spTgt spid="21"/>
                                        </p:tgtEl>
                                      </p:cBhvr>
                                    </p:animEffect>
                                  </p:childTnLst>
                                </p:cTn>
                              </p:par>
                            </p:childTnLst>
                          </p:cTn>
                        </p:par>
                        <p:par>
                          <p:cTn id="56" fill="hold">
                            <p:stCondLst>
                              <p:cond delay="6500"/>
                            </p:stCondLst>
                            <p:childTnLst>
                              <p:par>
                                <p:cTn id="57" presetID="21" presetClass="entr" presetSubtype="1"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heel(1)">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de-AT" dirty="0"/>
              <a:t>Geometry clustering</a:t>
            </a:r>
            <a:endParaRPr lang="en-US" dirty="0"/>
          </a:p>
        </p:txBody>
      </p:sp>
      <p:sp>
        <p:nvSpPr>
          <p:cNvPr id="3" name="Content Placeholder 2"/>
          <p:cNvSpPr>
            <a:spLocks noGrp="1"/>
          </p:cNvSpPr>
          <p:nvPr>
            <p:ph idx="1"/>
          </p:nvPr>
        </p:nvSpPr>
        <p:spPr/>
        <p:txBody>
          <a:bodyPr/>
          <a:lstStyle/>
          <a:p>
            <a:r>
              <a:rPr lang="en-US" dirty="0"/>
              <a:t>Large portions of total geometry confined to localized clusters</a:t>
            </a:r>
          </a:p>
          <a:p>
            <a:endParaRPr lang="en-US" dirty="0"/>
          </a:p>
          <a:p>
            <a:r>
              <a:rPr lang="en-US" dirty="0"/>
              <a:t>Assigning rasterizer to bins in close proximity prevents balancing</a:t>
            </a:r>
          </a:p>
          <a:p>
            <a:endParaRPr lang="en-US" dirty="0"/>
          </a:p>
          <a:p>
            <a:r>
              <a:rPr lang="en-US" dirty="0"/>
              <a:t>Experimentally confirmed in our paper for test suite of 200 scenes</a:t>
            </a:r>
          </a:p>
          <a:p>
            <a:endParaRPr lang="en-US" dirty="0"/>
          </a:p>
          <a:p>
            <a:r>
              <a:rPr lang="en-US" dirty="0"/>
              <a:t>The greater the distance between bins for a rasterizer, the better</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18</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378006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19</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80683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36979" t="37222" r="31979" b="22037"/>
          <a:stretch/>
        </p:blipFill>
        <p:spPr>
          <a:xfrm>
            <a:off x="13529526" y="1675112"/>
            <a:ext cx="4780083" cy="3528920"/>
          </a:xfrm>
          <a:prstGeom prst="rect">
            <a:avLst/>
          </a:prstGeom>
        </p:spPr>
      </p:pic>
      <p:sp>
        <p:nvSpPr>
          <p:cNvPr id="2" name="Title 1"/>
          <p:cNvSpPr>
            <a:spLocks noGrp="1"/>
          </p:cNvSpPr>
          <p:nvPr>
            <p:ph type="title"/>
          </p:nvPr>
        </p:nvSpPr>
        <p:spPr/>
        <p:txBody>
          <a:bodyPr/>
          <a:lstStyle/>
          <a:p>
            <a:r>
              <a:rPr lang="de-AT" dirty="0"/>
              <a:t>Consider the following...</a:t>
            </a:r>
            <a:endParaRPr lang="en-US" dirty="0"/>
          </a:p>
        </p:txBody>
      </p:sp>
      <p:sp>
        <p:nvSpPr>
          <p:cNvPr id="3" name="Content Placeholder 2"/>
          <p:cNvSpPr>
            <a:spLocks noGrp="1"/>
          </p:cNvSpPr>
          <p:nvPr>
            <p:ph idx="1"/>
          </p:nvPr>
        </p:nvSpPr>
        <p:spPr>
          <a:xfrm>
            <a:off x="914400" y="2400305"/>
            <a:ext cx="16459200" cy="6788945"/>
          </a:xfrm>
        </p:spPr>
        <p:txBody>
          <a:bodyPr>
            <a:normAutofit lnSpcReduction="10000"/>
          </a:bodyPr>
          <a:lstStyle/>
          <a:p>
            <a:r>
              <a:rPr lang="de-AT" dirty="0"/>
              <a:t>One day, you are tasked with looking </a:t>
            </a:r>
            <a:r>
              <a:rPr lang="de-AT" dirty="0" err="1"/>
              <a:t>into</a:t>
            </a:r>
            <a:r>
              <a:rPr lang="de-AT" dirty="0"/>
              <a:t> </a:t>
            </a:r>
            <a:r>
              <a:rPr lang="de-AT" dirty="0" err="1"/>
              <a:t>micro</a:t>
            </a:r>
            <a:r>
              <a:rPr lang="de-AT" dirty="0"/>
              <a:t>- </a:t>
            </a:r>
            <a:br>
              <a:rPr lang="de-AT" dirty="0"/>
            </a:br>
            <a:r>
              <a:rPr lang="de-AT" dirty="0" err="1"/>
              <a:t>polygon</a:t>
            </a:r>
            <a:r>
              <a:rPr lang="de-AT" dirty="0"/>
              <a:t> </a:t>
            </a:r>
            <a:r>
              <a:rPr lang="de-AT" dirty="0" err="1"/>
              <a:t>rendering</a:t>
            </a:r>
            <a:r>
              <a:rPr lang="de-AT" dirty="0"/>
              <a:t> </a:t>
            </a:r>
            <a:r>
              <a:rPr lang="de-AT" dirty="0" err="1"/>
              <a:t>with</a:t>
            </a:r>
            <a:r>
              <a:rPr lang="de-AT" dirty="0"/>
              <a:t> </a:t>
            </a:r>
            <a:r>
              <a:rPr lang="de-AT" dirty="0" err="1"/>
              <a:t>complex</a:t>
            </a:r>
            <a:r>
              <a:rPr lang="de-AT" dirty="0"/>
              <a:t> </a:t>
            </a:r>
            <a:r>
              <a:rPr lang="de-AT" dirty="0" err="1"/>
              <a:t>fragment</a:t>
            </a:r>
            <a:r>
              <a:rPr lang="de-AT" dirty="0"/>
              <a:t> </a:t>
            </a:r>
            <a:r>
              <a:rPr lang="de-AT" dirty="0" err="1"/>
              <a:t>shading</a:t>
            </a:r>
            <a:endParaRPr lang="de-AT" dirty="0"/>
          </a:p>
          <a:p>
            <a:endParaRPr lang="de-AT" dirty="0"/>
          </a:p>
          <a:p>
            <a:r>
              <a:rPr lang="de-AT" dirty="0"/>
              <a:t>Before full development, your supervisor </a:t>
            </a:r>
            <a:br>
              <a:rPr lang="de-AT" dirty="0"/>
            </a:br>
            <a:r>
              <a:rPr lang="de-AT" dirty="0"/>
              <a:t>demands performance estimates</a:t>
            </a:r>
          </a:p>
          <a:p>
            <a:endParaRPr lang="de-AT" dirty="0"/>
          </a:p>
          <a:p>
            <a:r>
              <a:rPr lang="de-AT" dirty="0"/>
              <a:t>Maximum triangle load, FPS, etc.</a:t>
            </a:r>
          </a:p>
          <a:p>
            <a:endParaRPr lang="de-AT" dirty="0"/>
          </a:p>
          <a:p>
            <a:r>
              <a:rPr lang="de-AT" dirty="0"/>
              <a:t>So you get to work...</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2</a:t>
            </a:fld>
            <a:endParaRPr lang="de-AT" dirty="0"/>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8" name="Picture 7"/>
          <p:cNvPicPr>
            <a:picLocks noChangeAspect="1"/>
          </p:cNvPicPr>
          <p:nvPr/>
        </p:nvPicPr>
        <p:blipFill rotWithShape="1">
          <a:blip r:embed="rId4"/>
          <a:srcRect l="23387" t="18120" r="50968" b="56790"/>
          <a:stretch/>
        </p:blipFill>
        <p:spPr>
          <a:xfrm>
            <a:off x="9828515" y="5637709"/>
            <a:ext cx="5436648" cy="2991941"/>
          </a:xfrm>
          <a:prstGeom prst="rect">
            <a:avLst/>
          </a:prstGeom>
        </p:spPr>
      </p:pic>
      <p:pic>
        <p:nvPicPr>
          <p:cNvPr id="9" name="Picture 8"/>
          <p:cNvPicPr>
            <a:picLocks noChangeAspect="1"/>
          </p:cNvPicPr>
          <p:nvPr/>
        </p:nvPicPr>
        <p:blipFill rotWithShape="1">
          <a:blip r:embed="rId5"/>
          <a:srcRect l="55001" t="52922" r="20624" b="12468"/>
          <a:stretch/>
        </p:blipFill>
        <p:spPr>
          <a:xfrm>
            <a:off x="12362026" y="6881813"/>
            <a:ext cx="4152857" cy="331698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26591" y="4857557"/>
            <a:ext cx="3657793" cy="3657793"/>
          </a:xfrm>
          <a:prstGeom prst="rect">
            <a:avLst/>
          </a:prstGeom>
        </p:spPr>
      </p:pic>
    </p:spTree>
    <p:extLst>
      <p:ext uri="{BB962C8B-B14F-4D97-AF65-F5344CB8AC3E}">
        <p14:creationId xmlns:p14="http://schemas.microsoft.com/office/powerpoint/2010/main" val="68498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20</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4033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21</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1465" y="0"/>
            <a:ext cx="18288000" cy="10287000"/>
          </a:xfrm>
          <a:prstGeom prst="rect">
            <a:avLst/>
          </a:prstGeom>
        </p:spPr>
      </p:pic>
      <p:cxnSp>
        <p:nvCxnSpPr>
          <p:cNvPr id="9" name="Straight Arrow Connector 8"/>
          <p:cNvCxnSpPr>
            <a:cxnSpLocks/>
          </p:cNvCxnSpPr>
          <p:nvPr/>
        </p:nvCxnSpPr>
        <p:spPr>
          <a:xfrm>
            <a:off x="1085850" y="4076700"/>
            <a:ext cx="16765467" cy="0"/>
          </a:xfrm>
          <a:prstGeom prst="straightConnector1">
            <a:avLst/>
          </a:prstGeom>
          <a:ln w="107950" cap="rnd">
            <a:solidFill>
              <a:schemeClr val="tx2">
                <a:lumMod val="40000"/>
                <a:lumOff val="6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00450" y="5657850"/>
            <a:ext cx="0" cy="32266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645270" y="4857750"/>
            <a:ext cx="0" cy="24003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29450" y="4591050"/>
            <a:ext cx="0" cy="28194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743950" y="4648200"/>
            <a:ext cx="0" cy="211455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829800" y="4476750"/>
            <a:ext cx="0" cy="14859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5125700" y="2400305"/>
            <a:ext cx="0" cy="21848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5892095" y="2463400"/>
            <a:ext cx="0" cy="21848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7983200" y="2463400"/>
            <a:ext cx="0" cy="2413400"/>
          </a:xfrm>
          <a:prstGeom prst="straightConnector1">
            <a:avLst/>
          </a:prstGeom>
          <a:ln w="101600" cap="rnd">
            <a:solidFill>
              <a:srgbClr val="F7EC09"/>
            </a:solidFill>
            <a:tailEnd type="stealth" w="lg" len="lg"/>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52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de-AT" dirty="0"/>
              <a:t>Geometry Orientation</a:t>
            </a:r>
            <a:endParaRPr lang="en-US" dirty="0"/>
          </a:p>
        </p:txBody>
      </p:sp>
      <p:sp>
        <p:nvSpPr>
          <p:cNvPr id="3" name="Content Placeholder 2"/>
          <p:cNvSpPr>
            <a:spLocks noGrp="1"/>
          </p:cNvSpPr>
          <p:nvPr>
            <p:ph idx="1"/>
          </p:nvPr>
        </p:nvSpPr>
        <p:spPr>
          <a:xfrm>
            <a:off x="914399" y="2400305"/>
            <a:ext cx="16599877" cy="6788945"/>
          </a:xfrm>
        </p:spPr>
        <p:txBody>
          <a:bodyPr/>
          <a:lstStyle/>
          <a:p>
            <a:r>
              <a:rPr lang="de-AT" dirty="0"/>
              <a:t>Assumption: most real-world objects align horizontally or vertically</a:t>
            </a:r>
          </a:p>
          <a:p>
            <a:endParaRPr lang="de-AT" dirty="0"/>
          </a:p>
          <a:p>
            <a:r>
              <a:rPr lang="de-AT" dirty="0"/>
              <a:t>Combined influences of gravity, evolution and culture</a:t>
            </a:r>
          </a:p>
          <a:p>
            <a:endParaRPr lang="de-AT" dirty="0"/>
          </a:p>
          <a:p>
            <a:r>
              <a:rPr lang="de-AT" dirty="0"/>
              <a:t>Consequently, perfectly diagonal structures are rare</a:t>
            </a:r>
          </a:p>
          <a:p>
            <a:endParaRPr lang="de-AT" dirty="0"/>
          </a:p>
          <a:p>
            <a:r>
              <a:rPr lang="de-AT" dirty="0"/>
              <a:t>Requires realistic perspective (no tilted view) </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22</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17761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Geometry Orientation</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83466" y="5731825"/>
            <a:ext cx="4267200" cy="3200400"/>
          </a:xfrm>
        </p:spPr>
      </p:pic>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23</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66" y="2299150"/>
            <a:ext cx="4267200" cy="3200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666" y="5734900"/>
            <a:ext cx="4267200" cy="32004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3466" y="2299150"/>
            <a:ext cx="4267200" cy="32004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866" y="5731825"/>
            <a:ext cx="4267200" cy="3200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6266" y="2293000"/>
            <a:ext cx="4267200" cy="32004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866" y="2293000"/>
            <a:ext cx="4267200" cy="320040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6266" y="5731825"/>
            <a:ext cx="4267200" cy="3200400"/>
          </a:xfrm>
          <a:prstGeom prst="rect">
            <a:avLst/>
          </a:prstGeom>
        </p:spPr>
      </p:pic>
    </p:spTree>
    <p:extLst>
      <p:ext uri="{BB962C8B-B14F-4D97-AF65-F5344CB8AC3E}">
        <p14:creationId xmlns:p14="http://schemas.microsoft.com/office/powerpoint/2010/main" val="1318186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80268-50A2-4971-A77F-62B5F1F074F0}"/>
              </a:ext>
            </a:extLst>
          </p:cNvPr>
          <p:cNvSpPr>
            <a:spLocks noGrp="1"/>
          </p:cNvSpPr>
          <p:nvPr>
            <p:ph type="title"/>
          </p:nvPr>
        </p:nvSpPr>
        <p:spPr/>
        <p:txBody>
          <a:bodyPr/>
          <a:lstStyle/>
          <a:p>
            <a:r>
              <a:rPr lang="de-AT" dirty="0" err="1"/>
              <a:t>Geometry</a:t>
            </a:r>
            <a:r>
              <a:rPr lang="de-AT" dirty="0"/>
              <a:t> Orientation</a:t>
            </a:r>
          </a:p>
        </p:txBody>
      </p:sp>
      <p:sp>
        <p:nvSpPr>
          <p:cNvPr id="3" name="Inhaltsplatzhalter 2">
            <a:extLst>
              <a:ext uri="{FF2B5EF4-FFF2-40B4-BE49-F238E27FC236}">
                <a16:creationId xmlns:a16="http://schemas.microsoft.com/office/drawing/2014/main" id="{40BACC19-1969-4888-AD30-CC2B3D753F9B}"/>
              </a:ext>
            </a:extLst>
          </p:cNvPr>
          <p:cNvSpPr>
            <a:spLocks noGrp="1"/>
          </p:cNvSpPr>
          <p:nvPr>
            <p:ph idx="1"/>
          </p:nvPr>
        </p:nvSpPr>
        <p:spPr/>
        <p:txBody>
          <a:bodyPr/>
          <a:lstStyle/>
          <a:p>
            <a:r>
              <a:rPr lang="de-AT" dirty="0" err="1"/>
              <a:t>Avoid</a:t>
            </a:r>
            <a:r>
              <a:rPr lang="de-AT" dirty="0"/>
              <a:t> horizontal and </a:t>
            </a:r>
            <a:r>
              <a:rPr lang="de-AT" dirty="0" err="1"/>
              <a:t>vertical</a:t>
            </a:r>
            <a:r>
              <a:rPr lang="de-AT" dirty="0"/>
              <a:t> </a:t>
            </a:r>
            <a:r>
              <a:rPr lang="de-AT" dirty="0" err="1"/>
              <a:t>repetitions</a:t>
            </a:r>
            <a:r>
              <a:rPr lang="de-AT" dirty="0"/>
              <a:t> in </a:t>
            </a:r>
            <a:r>
              <a:rPr lang="de-AT" dirty="0" err="1"/>
              <a:t>rasterizer</a:t>
            </a:r>
            <a:r>
              <a:rPr lang="de-AT" dirty="0"/>
              <a:t> </a:t>
            </a:r>
            <a:r>
              <a:rPr lang="de-AT" dirty="0" err="1"/>
              <a:t>assignment</a:t>
            </a:r>
            <a:endParaRPr lang="de-AT" dirty="0"/>
          </a:p>
          <a:p>
            <a:endParaRPr lang="de-AT" dirty="0"/>
          </a:p>
          <a:p>
            <a:r>
              <a:rPr lang="de-AT" dirty="0"/>
              <a:t>Diagonal </a:t>
            </a:r>
            <a:r>
              <a:rPr lang="de-AT" dirty="0" err="1"/>
              <a:t>pattern</a:t>
            </a:r>
            <a:r>
              <a:rPr lang="de-AT" dirty="0"/>
              <a:t> </a:t>
            </a:r>
            <a:r>
              <a:rPr lang="de-AT" dirty="0" err="1"/>
              <a:t>revisited</a:t>
            </a:r>
            <a:r>
              <a:rPr lang="de-AT" dirty="0"/>
              <a:t>  </a:t>
            </a:r>
            <a:r>
              <a:rPr lang="de-AT" dirty="0">
                <a:sym typeface="Wingdings" panose="05000000000000000000" pitchFamily="2" charset="2"/>
              </a:rPr>
              <a:t>  </a:t>
            </a:r>
            <a:endParaRPr lang="de-AT" dirty="0"/>
          </a:p>
          <a:p>
            <a:endParaRPr lang="de-AT" dirty="0"/>
          </a:p>
          <a:p>
            <a:r>
              <a:rPr lang="de-AT" dirty="0" err="1"/>
              <a:t>Frequently</a:t>
            </a:r>
            <a:r>
              <a:rPr lang="de-AT" dirty="0"/>
              <a:t> </a:t>
            </a:r>
            <a:r>
              <a:rPr lang="de-AT" dirty="0" err="1"/>
              <a:t>used</a:t>
            </a:r>
            <a:r>
              <a:rPr lang="de-AT" dirty="0"/>
              <a:t> in </a:t>
            </a:r>
            <a:r>
              <a:rPr lang="de-AT" dirty="0" err="1"/>
              <a:t>previous</a:t>
            </a:r>
            <a:r>
              <a:rPr lang="de-AT" dirty="0"/>
              <a:t> NVIDIA </a:t>
            </a:r>
            <a:r>
              <a:rPr lang="de-AT" dirty="0" err="1"/>
              <a:t>flagships</a:t>
            </a:r>
            <a:endParaRPr lang="de-AT" dirty="0"/>
          </a:p>
          <a:p>
            <a:endParaRPr lang="de-AT" dirty="0"/>
          </a:p>
          <a:p>
            <a:endParaRPr lang="de-AT" dirty="0"/>
          </a:p>
        </p:txBody>
      </p:sp>
      <p:sp>
        <p:nvSpPr>
          <p:cNvPr id="5" name="Foliennummernplatzhalter 4">
            <a:extLst>
              <a:ext uri="{FF2B5EF4-FFF2-40B4-BE49-F238E27FC236}">
                <a16:creationId xmlns:a16="http://schemas.microsoft.com/office/drawing/2014/main" id="{039E5B26-D2D8-41A1-BC5D-F1FCD274A13A}"/>
              </a:ext>
            </a:extLst>
          </p:cNvPr>
          <p:cNvSpPr>
            <a:spLocks noGrp="1"/>
          </p:cNvSpPr>
          <p:nvPr>
            <p:ph type="sldNum" sz="quarter" idx="12"/>
          </p:nvPr>
        </p:nvSpPr>
        <p:spPr/>
        <p:txBody>
          <a:bodyPr/>
          <a:lstStyle/>
          <a:p>
            <a:fld id="{9A2D5217-CDEB-4D0C-813C-11B3A05E92C0}" type="slidenum">
              <a:rPr lang="de-AT" smtClean="0"/>
              <a:t>24</a:t>
            </a:fld>
            <a:endParaRPr lang="de-AT"/>
          </a:p>
        </p:txBody>
      </p:sp>
      <p:pic>
        <p:nvPicPr>
          <p:cNvPr id="8" name="Grafik 7">
            <a:extLst>
              <a:ext uri="{FF2B5EF4-FFF2-40B4-BE49-F238E27FC236}">
                <a16:creationId xmlns:a16="http://schemas.microsoft.com/office/drawing/2014/main" id="{46B27E50-DBBC-48A7-A6AE-8F15EDD99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467" y="6873541"/>
            <a:ext cx="1800000" cy="1800000"/>
          </a:xfrm>
          <a:prstGeom prst="rect">
            <a:avLst/>
          </a:prstGeom>
        </p:spPr>
      </p:pic>
      <p:pic>
        <p:nvPicPr>
          <p:cNvPr id="9" name="Grafik 8">
            <a:extLst>
              <a:ext uri="{FF2B5EF4-FFF2-40B4-BE49-F238E27FC236}">
                <a16:creationId xmlns:a16="http://schemas.microsoft.com/office/drawing/2014/main" id="{45B7939A-1B19-4457-9798-5324524AB268}"/>
              </a:ext>
            </a:extLst>
          </p:cNvPr>
          <p:cNvPicPr>
            <a:picLocks noChangeAspect="1"/>
          </p:cNvPicPr>
          <p:nvPr/>
        </p:nvPicPr>
        <p:blipFill rotWithShape="1">
          <a:blip r:embed="rId3">
            <a:extLst>
              <a:ext uri="{28A0092B-C50C-407E-A947-70E740481C1C}">
                <a14:useLocalDpi xmlns:a14="http://schemas.microsoft.com/office/drawing/2010/main" val="0"/>
              </a:ext>
            </a:extLst>
          </a:blip>
          <a:srcRect r="80000" b="73333"/>
          <a:stretch/>
        </p:blipFill>
        <p:spPr>
          <a:xfrm>
            <a:off x="1546076" y="6875482"/>
            <a:ext cx="1800000" cy="1800000"/>
          </a:xfrm>
          <a:prstGeom prst="rect">
            <a:avLst/>
          </a:prstGeom>
        </p:spPr>
      </p:pic>
      <p:sp>
        <p:nvSpPr>
          <p:cNvPr id="10" name="Textfeld 9">
            <a:extLst>
              <a:ext uri="{FF2B5EF4-FFF2-40B4-BE49-F238E27FC236}">
                <a16:creationId xmlns:a16="http://schemas.microsoft.com/office/drawing/2014/main" id="{30B00F87-148A-40FA-A143-8E077B7997BE}"/>
              </a:ext>
            </a:extLst>
          </p:cNvPr>
          <p:cNvSpPr txBox="1"/>
          <p:nvPr/>
        </p:nvSpPr>
        <p:spPr>
          <a:xfrm>
            <a:off x="989415" y="8724383"/>
            <a:ext cx="2913321" cy="590931"/>
          </a:xfrm>
          <a:prstGeom prst="rect">
            <a:avLst/>
          </a:prstGeom>
          <a:noFill/>
        </p:spPr>
        <p:txBody>
          <a:bodyPr wrap="square" rtlCol="0">
            <a:spAutoFit/>
          </a:bodyPr>
          <a:lstStyle/>
          <a:p>
            <a:pPr algn="ctr"/>
            <a:r>
              <a:rPr lang="de-AT" b="1" dirty="0"/>
              <a:t>GTX 560 Ti</a:t>
            </a:r>
          </a:p>
        </p:txBody>
      </p:sp>
      <p:sp>
        <p:nvSpPr>
          <p:cNvPr id="11" name="Textfeld 10">
            <a:extLst>
              <a:ext uri="{FF2B5EF4-FFF2-40B4-BE49-F238E27FC236}">
                <a16:creationId xmlns:a16="http://schemas.microsoft.com/office/drawing/2014/main" id="{94A5DA74-39C0-40E8-899D-BBF27188887F}"/>
              </a:ext>
            </a:extLst>
          </p:cNvPr>
          <p:cNvSpPr txBox="1"/>
          <p:nvPr/>
        </p:nvSpPr>
        <p:spPr>
          <a:xfrm>
            <a:off x="3847806" y="8724383"/>
            <a:ext cx="2913321" cy="590931"/>
          </a:xfrm>
          <a:prstGeom prst="rect">
            <a:avLst/>
          </a:prstGeom>
          <a:noFill/>
        </p:spPr>
        <p:txBody>
          <a:bodyPr wrap="square" rtlCol="0">
            <a:spAutoFit/>
          </a:bodyPr>
          <a:lstStyle/>
          <a:p>
            <a:pPr algn="ctr"/>
            <a:r>
              <a:rPr lang="de-AT" b="1" dirty="0"/>
              <a:t>GTX 580/680</a:t>
            </a:r>
          </a:p>
        </p:txBody>
      </p:sp>
      <p:pic>
        <p:nvPicPr>
          <p:cNvPr id="12" name="Grafik 11">
            <a:extLst>
              <a:ext uri="{FF2B5EF4-FFF2-40B4-BE49-F238E27FC236}">
                <a16:creationId xmlns:a16="http://schemas.microsoft.com/office/drawing/2014/main" id="{8F029A0F-0B46-4EE7-A8FD-5AB94003C656}"/>
              </a:ext>
            </a:extLst>
          </p:cNvPr>
          <p:cNvPicPr>
            <a:picLocks noChangeAspect="1"/>
          </p:cNvPicPr>
          <p:nvPr/>
        </p:nvPicPr>
        <p:blipFill rotWithShape="1">
          <a:blip r:embed="rId4">
            <a:extLst>
              <a:ext uri="{28A0092B-C50C-407E-A947-70E740481C1C}">
                <a14:useLocalDpi xmlns:a14="http://schemas.microsoft.com/office/drawing/2010/main" val="0"/>
              </a:ext>
            </a:extLst>
          </a:blip>
          <a:srcRect r="79989" b="73319"/>
          <a:stretch/>
        </p:blipFill>
        <p:spPr>
          <a:xfrm>
            <a:off x="7262858" y="6873541"/>
            <a:ext cx="1800000" cy="1800000"/>
          </a:xfrm>
          <a:prstGeom prst="rect">
            <a:avLst/>
          </a:prstGeom>
        </p:spPr>
      </p:pic>
      <p:sp>
        <p:nvSpPr>
          <p:cNvPr id="13" name="Textfeld 12">
            <a:extLst>
              <a:ext uri="{FF2B5EF4-FFF2-40B4-BE49-F238E27FC236}">
                <a16:creationId xmlns:a16="http://schemas.microsoft.com/office/drawing/2014/main" id="{E2F441E2-E3E4-4D0E-9CA7-EA4FD44AED19}"/>
              </a:ext>
            </a:extLst>
          </p:cNvPr>
          <p:cNvSpPr txBox="1"/>
          <p:nvPr/>
        </p:nvSpPr>
        <p:spPr>
          <a:xfrm>
            <a:off x="6706197" y="8724383"/>
            <a:ext cx="2913321" cy="590931"/>
          </a:xfrm>
          <a:prstGeom prst="rect">
            <a:avLst/>
          </a:prstGeom>
          <a:noFill/>
        </p:spPr>
        <p:txBody>
          <a:bodyPr wrap="square" rtlCol="0">
            <a:spAutoFit/>
          </a:bodyPr>
          <a:lstStyle/>
          <a:p>
            <a:pPr algn="ctr"/>
            <a:r>
              <a:rPr lang="de-AT" b="1" dirty="0"/>
              <a:t>GTX Titan </a:t>
            </a:r>
            <a:r>
              <a:rPr lang="de-AT" b="1" dirty="0" err="1"/>
              <a:t>Xp</a:t>
            </a:r>
            <a:endParaRPr lang="de-AT" b="1" dirty="0"/>
          </a:p>
        </p:txBody>
      </p:sp>
      <p:pic>
        <p:nvPicPr>
          <p:cNvPr id="24" name="Grafik 23">
            <a:extLst>
              <a:ext uri="{FF2B5EF4-FFF2-40B4-BE49-F238E27FC236}">
                <a16:creationId xmlns:a16="http://schemas.microsoft.com/office/drawing/2014/main" id="{D0B5B7D6-0F30-4B51-957F-A1B09B0C4220}"/>
              </a:ext>
            </a:extLst>
          </p:cNvPr>
          <p:cNvPicPr>
            <a:picLocks noChangeAspect="1"/>
          </p:cNvPicPr>
          <p:nvPr/>
        </p:nvPicPr>
        <p:blipFill rotWithShape="1">
          <a:blip r:embed="rId5"/>
          <a:srcRect l="34370" t="15883" r="34499" b="29623"/>
          <a:stretch/>
        </p:blipFill>
        <p:spPr>
          <a:xfrm>
            <a:off x="13651734" y="3317089"/>
            <a:ext cx="3176533" cy="3126111"/>
          </a:xfrm>
          <a:prstGeom prst="rect">
            <a:avLst/>
          </a:prstGeom>
        </p:spPr>
      </p:pic>
      <p:sp>
        <p:nvSpPr>
          <p:cNvPr id="16" name="Date Placeholder 3">
            <a:extLst>
              <a:ext uri="{FF2B5EF4-FFF2-40B4-BE49-F238E27FC236}">
                <a16:creationId xmlns:a16="http://schemas.microsoft.com/office/drawing/2014/main" id="{F2C1BF2B-A97A-4DC7-AA64-74F274EB02E5}"/>
              </a:ext>
            </a:extLst>
          </p:cNvPr>
          <p:cNvSpPr>
            <a:spLocks noGrp="1"/>
          </p:cNvSpPr>
          <p:nvPr>
            <p:ph type="dt" sz="half" idx="10"/>
          </p:nvPr>
        </p:nvSpPr>
        <p:spPr>
          <a:xfrm>
            <a:off x="914402" y="9534531"/>
            <a:ext cx="4267201" cy="547688"/>
          </a:xfrm>
        </p:spPr>
        <p:txBody>
          <a:bodyPr/>
          <a:lstStyle/>
          <a:p>
            <a:r>
              <a:rPr lang="en-US"/>
              <a:t>Bernhard Kerbl</a:t>
            </a:r>
            <a:endParaRPr lang="de-AT" dirty="0"/>
          </a:p>
        </p:txBody>
      </p:sp>
      <p:sp>
        <p:nvSpPr>
          <p:cNvPr id="17" name="Footer Placeholder 5">
            <a:extLst>
              <a:ext uri="{FF2B5EF4-FFF2-40B4-BE49-F238E27FC236}">
                <a16:creationId xmlns:a16="http://schemas.microsoft.com/office/drawing/2014/main" id="{B2CE4441-A848-4D69-B8CB-A07BF1BCB867}"/>
              </a:ext>
            </a:extLst>
          </p:cNvPr>
          <p:cNvSpPr>
            <a:spLocks noGrp="1"/>
          </p:cNvSpPr>
          <p:nvPr>
            <p:ph type="ftr" sz="quarter" idx="3"/>
          </p:nvPr>
        </p:nvSpPr>
        <p:spPr>
          <a:xfrm>
            <a:off x="5759357" y="9534531"/>
            <a:ext cx="6564571" cy="547688"/>
          </a:xfrm>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140545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CB1CF-31B2-4939-9981-0B8B32A9ED61}"/>
              </a:ext>
            </a:extLst>
          </p:cNvPr>
          <p:cNvSpPr>
            <a:spLocks noGrp="1"/>
          </p:cNvSpPr>
          <p:nvPr>
            <p:ph type="title"/>
          </p:nvPr>
        </p:nvSpPr>
        <p:spPr>
          <a:xfrm>
            <a:off x="914400" y="3984500"/>
            <a:ext cx="16459200" cy="1714500"/>
          </a:xfrm>
        </p:spPr>
        <p:txBody>
          <a:bodyPr/>
          <a:lstStyle/>
          <a:p>
            <a:r>
              <a:rPr lang="de-AT" sz="8000" dirty="0" err="1">
                <a:effectLst>
                  <a:outerShdw blurRad="38100" dist="38100" dir="2700000" algn="tl">
                    <a:srgbClr val="000000">
                      <a:alpha val="43137"/>
                    </a:srgbClr>
                  </a:outerShdw>
                </a:effectLst>
              </a:rPr>
              <a:t>Evaluated</a:t>
            </a:r>
            <a:r>
              <a:rPr lang="de-AT" sz="8000" dirty="0">
                <a:effectLst>
                  <a:outerShdw blurRad="38100" dist="38100" dir="2700000" algn="tl">
                    <a:srgbClr val="000000">
                      <a:alpha val="43137"/>
                    </a:srgbClr>
                  </a:outerShdw>
                </a:effectLst>
              </a:rPr>
              <a:t> Patterns</a:t>
            </a:r>
          </a:p>
        </p:txBody>
      </p:sp>
      <p:sp>
        <p:nvSpPr>
          <p:cNvPr id="4" name="Datumsplatzhalter 3">
            <a:extLst>
              <a:ext uri="{FF2B5EF4-FFF2-40B4-BE49-F238E27FC236}">
                <a16:creationId xmlns:a16="http://schemas.microsoft.com/office/drawing/2014/main" id="{9EC95A3E-E06D-4494-B96C-5F1CD192CD90}"/>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1550F162-B4C9-4C1C-9FDB-9BE5B3AABCC6}"/>
              </a:ext>
            </a:extLst>
          </p:cNvPr>
          <p:cNvSpPr>
            <a:spLocks noGrp="1"/>
          </p:cNvSpPr>
          <p:nvPr>
            <p:ph type="sldNum" sz="quarter" idx="12"/>
          </p:nvPr>
        </p:nvSpPr>
        <p:spPr/>
        <p:txBody>
          <a:bodyPr/>
          <a:lstStyle/>
          <a:p>
            <a:fld id="{9A2D5217-CDEB-4D0C-813C-11B3A05E92C0}" type="slidenum">
              <a:rPr lang="de-AT" smtClean="0"/>
              <a:t>25</a:t>
            </a:fld>
            <a:endParaRPr lang="de-AT"/>
          </a:p>
        </p:txBody>
      </p:sp>
      <p:sp>
        <p:nvSpPr>
          <p:cNvPr id="6" name="Fußzeilenplatzhalter 5">
            <a:extLst>
              <a:ext uri="{FF2B5EF4-FFF2-40B4-BE49-F238E27FC236}">
                <a16:creationId xmlns:a16="http://schemas.microsoft.com/office/drawing/2014/main" id="{C3F99C90-DFF2-4C26-820E-C7327FD413E2}"/>
              </a:ext>
            </a:extLst>
          </p:cNvPr>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2001748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97D99A04-D7FA-46B3-BBE3-4C33241EB913}"/>
              </a:ext>
            </a:extLst>
          </p:cNvPr>
          <p:cNvSpPr txBox="1"/>
          <p:nvPr/>
        </p:nvSpPr>
        <p:spPr>
          <a:xfrm>
            <a:off x="10726694" y="9199008"/>
            <a:ext cx="2781300" cy="461665"/>
          </a:xfrm>
          <a:prstGeom prst="rect">
            <a:avLst/>
          </a:prstGeom>
          <a:noFill/>
        </p:spPr>
        <p:txBody>
          <a:bodyPr wrap="square" rtlCol="0">
            <a:spAutoFit/>
          </a:bodyPr>
          <a:lstStyle/>
          <a:p>
            <a:pPr algn="ctr"/>
            <a:r>
              <a:rPr lang="de-AT" sz="2400" dirty="0"/>
              <a:t>Z-</a:t>
            </a:r>
            <a:r>
              <a:rPr lang="de-AT" sz="2400" dirty="0" err="1"/>
              <a:t>Curve</a:t>
            </a:r>
            <a:endParaRPr lang="de-AT" sz="2400" dirty="0"/>
          </a:p>
        </p:txBody>
      </p:sp>
      <p:sp>
        <p:nvSpPr>
          <p:cNvPr id="13" name="Textfeld 12">
            <a:extLst>
              <a:ext uri="{FF2B5EF4-FFF2-40B4-BE49-F238E27FC236}">
                <a16:creationId xmlns:a16="http://schemas.microsoft.com/office/drawing/2014/main" id="{1838F256-0B7A-4655-89F4-9CF8B30D95CC}"/>
              </a:ext>
            </a:extLst>
          </p:cNvPr>
          <p:cNvSpPr txBox="1"/>
          <p:nvPr/>
        </p:nvSpPr>
        <p:spPr>
          <a:xfrm>
            <a:off x="14592300" y="9199007"/>
            <a:ext cx="2781300" cy="461665"/>
          </a:xfrm>
          <a:prstGeom prst="rect">
            <a:avLst/>
          </a:prstGeom>
          <a:noFill/>
        </p:spPr>
        <p:txBody>
          <a:bodyPr wrap="square" rtlCol="0">
            <a:spAutoFit/>
          </a:bodyPr>
          <a:lstStyle/>
          <a:p>
            <a:pPr algn="ctr"/>
            <a:r>
              <a:rPr lang="de-AT" sz="2400" dirty="0"/>
              <a:t>Hilbert </a:t>
            </a:r>
            <a:r>
              <a:rPr lang="de-AT" sz="2400" dirty="0" err="1"/>
              <a:t>Curve</a:t>
            </a:r>
            <a:endParaRPr lang="de-AT" sz="2400" dirty="0"/>
          </a:p>
        </p:txBody>
      </p:sp>
      <p:pic>
        <p:nvPicPr>
          <p:cNvPr id="8" name="Picture 22">
            <a:extLst>
              <a:ext uri="{FF2B5EF4-FFF2-40B4-BE49-F238E27FC236}">
                <a16:creationId xmlns:a16="http://schemas.microsoft.com/office/drawing/2014/main" id="{643590A6-C520-43A6-9154-9F00277E9FFB}"/>
              </a:ext>
            </a:extLst>
          </p:cNvPr>
          <p:cNvPicPr>
            <a:picLocks noChangeAspect="1"/>
          </p:cNvPicPr>
          <p:nvPr/>
        </p:nvPicPr>
        <p:blipFill rotWithShape="1">
          <a:blip r:embed="rId3"/>
          <a:srcRect l="46833" t="31482" r="27361" b="47407"/>
          <a:stretch/>
        </p:blipFill>
        <p:spPr>
          <a:xfrm>
            <a:off x="10228507" y="5595268"/>
            <a:ext cx="7588725" cy="3492000"/>
          </a:xfrm>
          <a:prstGeom prst="rect">
            <a:avLst/>
          </a:prstGeom>
        </p:spPr>
      </p:pic>
      <p:graphicFrame>
        <p:nvGraphicFramePr>
          <p:cNvPr id="11" name="Object 9">
            <a:extLst>
              <a:ext uri="{FF2B5EF4-FFF2-40B4-BE49-F238E27FC236}">
                <a16:creationId xmlns:a16="http://schemas.microsoft.com/office/drawing/2014/main" id="{079D268A-F7DF-47D6-BA51-2CEA15B877CF}"/>
              </a:ext>
            </a:extLst>
          </p:cNvPr>
          <p:cNvGraphicFramePr>
            <a:graphicFrameLocks noChangeAspect="1"/>
          </p:cNvGraphicFramePr>
          <p:nvPr>
            <p:extLst>
              <p:ext uri="{D42A27DB-BD31-4B8C-83A1-F6EECF244321}">
                <p14:modId xmlns:p14="http://schemas.microsoft.com/office/powerpoint/2010/main" val="903771300"/>
              </p:ext>
            </p:extLst>
          </p:nvPr>
        </p:nvGraphicFramePr>
        <p:xfrm>
          <a:off x="9899072" y="5170891"/>
          <a:ext cx="8297333" cy="4572000"/>
        </p:xfrm>
        <a:graphic>
          <a:graphicData uri="http://schemas.openxmlformats.org/presentationml/2006/ole">
            <mc:AlternateContent xmlns:mc="http://schemas.openxmlformats.org/markup-compatibility/2006">
              <mc:Choice xmlns:v="urn:schemas-microsoft-com:vml" Requires="v">
                <p:oleObj spid="_x0000_s3120" name="Acrobat Document" r:id="rId4" imgW="4667126" imgH="2571750" progId="AcroExch.Document.DC">
                  <p:embed/>
                </p:oleObj>
              </mc:Choice>
              <mc:Fallback>
                <p:oleObj name="Acrobat Document" r:id="rId4" imgW="4667126" imgH="2571750" progId="AcroExch.Document.DC">
                  <p:embed/>
                  <p:pic>
                    <p:nvPicPr>
                      <p:cNvPr id="10" name="Object 9"/>
                      <p:cNvPicPr/>
                      <p:nvPr/>
                    </p:nvPicPr>
                    <p:blipFill>
                      <a:blip r:embed="rId5"/>
                      <a:stretch>
                        <a:fillRect/>
                      </a:stretch>
                    </p:blipFill>
                    <p:spPr>
                      <a:xfrm>
                        <a:off x="9899072" y="5170891"/>
                        <a:ext cx="8297333" cy="45720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de-AT" dirty="0"/>
              <a:t>Space Filling Curves</a:t>
            </a:r>
            <a:endParaRPr lang="en-US" dirty="0"/>
          </a:p>
        </p:txBody>
      </p:sp>
      <p:sp>
        <p:nvSpPr>
          <p:cNvPr id="3" name="Content Placeholder 2"/>
          <p:cNvSpPr>
            <a:spLocks noGrp="1"/>
          </p:cNvSpPr>
          <p:nvPr>
            <p:ph idx="1"/>
          </p:nvPr>
        </p:nvSpPr>
        <p:spPr/>
        <p:txBody>
          <a:bodyPr>
            <a:normAutofit/>
          </a:bodyPr>
          <a:lstStyle/>
          <a:p>
            <a:r>
              <a:rPr lang="de-AT" dirty="0"/>
              <a:t>Commonly used for data storage and access patterns</a:t>
            </a:r>
          </a:p>
          <a:p>
            <a:pPr marL="0" indent="0">
              <a:buNone/>
            </a:pPr>
            <a:endParaRPr lang="de-AT" dirty="0"/>
          </a:p>
          <a:p>
            <a:r>
              <a:rPr lang="de-AT" dirty="0"/>
              <a:t>Arrange tiles according to curve (Z-Curve, Hilbert </a:t>
            </a:r>
            <a:r>
              <a:rPr lang="de-AT" dirty="0" err="1"/>
              <a:t>Curve</a:t>
            </a:r>
            <a:r>
              <a:rPr lang="de-AT" dirty="0"/>
              <a:t>)</a:t>
            </a:r>
          </a:p>
          <a:p>
            <a:endParaRPr lang="de-AT" dirty="0"/>
          </a:p>
          <a:p>
            <a:r>
              <a:rPr lang="de-AT" dirty="0"/>
              <a:t>Rasterizer index = distance </a:t>
            </a:r>
            <a:r>
              <a:rPr lang="de-AT" i="1" dirty="0"/>
              <a:t>mod</a:t>
            </a:r>
            <a:r>
              <a:rPr lang="de-AT" dirty="0"/>
              <a:t> </a:t>
            </a:r>
            <a:r>
              <a:rPr lang="de-AT" b="1" dirty="0"/>
              <a:t>N</a:t>
            </a:r>
          </a:p>
          <a:p>
            <a:endParaRPr lang="de-AT" dirty="0"/>
          </a:p>
          <a:p>
            <a:r>
              <a:rPr lang="de-AT" dirty="0" err="1"/>
              <a:t>Compare</a:t>
            </a:r>
            <a:r>
              <a:rPr lang="de-AT" dirty="0"/>
              <a:t> </a:t>
            </a:r>
            <a:r>
              <a:rPr lang="de-AT" dirty="0" err="1"/>
              <a:t>fragment</a:t>
            </a:r>
            <a:r>
              <a:rPr lang="de-AT" dirty="0"/>
              <a:t> </a:t>
            </a:r>
            <a:r>
              <a:rPr lang="de-AT" dirty="0" err="1"/>
              <a:t>load</a:t>
            </a:r>
            <a:r>
              <a:rPr lang="de-AT" dirty="0"/>
              <a:t> </a:t>
            </a:r>
            <a:r>
              <a:rPr lang="de-AT" dirty="0" err="1"/>
              <a:t>variance</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a:xfrm>
            <a:off x="13106401" y="9534531"/>
            <a:ext cx="4267201" cy="547688"/>
          </a:xfrm>
        </p:spPr>
        <p:txBody>
          <a:bodyPr/>
          <a:lstStyle/>
          <a:p>
            <a:fld id="{9A2D5217-CDEB-4D0C-813C-11B3A05E92C0}" type="slidenum">
              <a:rPr lang="de-AT" smtClean="0"/>
              <a:t>26</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192167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a:extLst>
              <a:ext uri="{FF2B5EF4-FFF2-40B4-BE49-F238E27FC236}">
                <a16:creationId xmlns:a16="http://schemas.microsoft.com/office/drawing/2014/main" id="{07AF22FB-444D-4D3A-85A6-77B1A7B4ADB8}"/>
              </a:ext>
            </a:extLst>
          </p:cNvPr>
          <p:cNvPicPr>
            <a:picLocks noChangeAspect="1"/>
          </p:cNvPicPr>
          <p:nvPr/>
        </p:nvPicPr>
        <p:blipFill rotWithShape="1">
          <a:blip r:embed="rId4"/>
          <a:srcRect l="72895" t="31482" r="1355" b="47407"/>
          <a:stretch/>
        </p:blipFill>
        <p:spPr>
          <a:xfrm>
            <a:off x="10153942" y="5595267"/>
            <a:ext cx="7572336" cy="3492000"/>
          </a:xfrm>
          <a:prstGeom prst="rect">
            <a:avLst/>
          </a:prstGeom>
        </p:spPr>
      </p:pic>
      <p:sp>
        <p:nvSpPr>
          <p:cNvPr id="17" name="Textfeld 16">
            <a:extLst>
              <a:ext uri="{FF2B5EF4-FFF2-40B4-BE49-F238E27FC236}">
                <a16:creationId xmlns:a16="http://schemas.microsoft.com/office/drawing/2014/main" id="{41C7DAF8-6CC9-4820-B840-3D6D41A5FC5D}"/>
              </a:ext>
            </a:extLst>
          </p:cNvPr>
          <p:cNvSpPr txBox="1"/>
          <p:nvPr/>
        </p:nvSpPr>
        <p:spPr>
          <a:xfrm>
            <a:off x="10726694" y="9199008"/>
            <a:ext cx="2781300" cy="461665"/>
          </a:xfrm>
          <a:prstGeom prst="rect">
            <a:avLst/>
          </a:prstGeom>
          <a:noFill/>
        </p:spPr>
        <p:txBody>
          <a:bodyPr wrap="square" rtlCol="0">
            <a:spAutoFit/>
          </a:bodyPr>
          <a:lstStyle/>
          <a:p>
            <a:pPr algn="ctr"/>
            <a:r>
              <a:rPr lang="de-AT" sz="2400" dirty="0"/>
              <a:t>PRUT</a:t>
            </a:r>
          </a:p>
        </p:txBody>
      </p:sp>
      <p:sp>
        <p:nvSpPr>
          <p:cNvPr id="18" name="Textfeld 17">
            <a:extLst>
              <a:ext uri="{FF2B5EF4-FFF2-40B4-BE49-F238E27FC236}">
                <a16:creationId xmlns:a16="http://schemas.microsoft.com/office/drawing/2014/main" id="{5FBB700A-A025-403E-8583-EFA22F25A4C6}"/>
              </a:ext>
            </a:extLst>
          </p:cNvPr>
          <p:cNvSpPr txBox="1"/>
          <p:nvPr/>
        </p:nvSpPr>
        <p:spPr>
          <a:xfrm>
            <a:off x="14592300" y="9199007"/>
            <a:ext cx="2781300" cy="461665"/>
          </a:xfrm>
          <a:prstGeom prst="rect">
            <a:avLst/>
          </a:prstGeom>
          <a:noFill/>
        </p:spPr>
        <p:txBody>
          <a:bodyPr wrap="square" rtlCol="0">
            <a:spAutoFit/>
          </a:bodyPr>
          <a:lstStyle/>
          <a:p>
            <a:pPr algn="ctr"/>
            <a:r>
              <a:rPr lang="de-AT" sz="2400" dirty="0"/>
              <a:t>HMD</a:t>
            </a:r>
          </a:p>
        </p:txBody>
      </p:sp>
      <p:graphicFrame>
        <p:nvGraphicFramePr>
          <p:cNvPr id="8" name="Object 7"/>
          <p:cNvGraphicFramePr>
            <a:graphicFrameLocks noChangeAspect="1"/>
          </p:cNvGraphicFramePr>
          <p:nvPr>
            <p:extLst>
              <p:ext uri="{D42A27DB-BD31-4B8C-83A1-F6EECF244321}">
                <p14:modId xmlns:p14="http://schemas.microsoft.com/office/powerpoint/2010/main" val="3574249805"/>
              </p:ext>
            </p:extLst>
          </p:nvPr>
        </p:nvGraphicFramePr>
        <p:xfrm>
          <a:off x="9899071" y="5170891"/>
          <a:ext cx="8297333" cy="4572000"/>
        </p:xfrm>
        <a:graphic>
          <a:graphicData uri="http://schemas.openxmlformats.org/presentationml/2006/ole">
            <mc:AlternateContent xmlns:mc="http://schemas.openxmlformats.org/markup-compatibility/2006">
              <mc:Choice xmlns:v="urn:schemas-microsoft-com:vml" Requires="v">
                <p:oleObj spid="_x0000_s4145" name="Acrobat Document" r:id="rId5" imgW="4667126" imgH="2571750" progId="AcroExch.Document.DC">
                  <p:embed/>
                </p:oleObj>
              </mc:Choice>
              <mc:Fallback>
                <p:oleObj name="Acrobat Document" r:id="rId5" imgW="4667126" imgH="2571750" progId="AcroExch.Document.DC">
                  <p:embed/>
                  <p:pic>
                    <p:nvPicPr>
                      <p:cNvPr id="0" name=""/>
                      <p:cNvPicPr/>
                      <p:nvPr/>
                    </p:nvPicPr>
                    <p:blipFill>
                      <a:blip r:embed="rId6"/>
                      <a:stretch>
                        <a:fillRect/>
                      </a:stretch>
                    </p:blipFill>
                    <p:spPr>
                      <a:xfrm>
                        <a:off x="9899071" y="5170891"/>
                        <a:ext cx="8297333" cy="45720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de-AT" dirty="0"/>
              <a:t>Randomization-based patterns</a:t>
            </a:r>
            <a:endParaRPr lang="en-US" dirty="0"/>
          </a:p>
        </p:txBody>
      </p:sp>
      <p:sp>
        <p:nvSpPr>
          <p:cNvPr id="3" name="Content Placeholder 2"/>
          <p:cNvSpPr>
            <a:spLocks noGrp="1"/>
          </p:cNvSpPr>
          <p:nvPr>
            <p:ph idx="1"/>
          </p:nvPr>
        </p:nvSpPr>
        <p:spPr/>
        <p:txBody>
          <a:bodyPr/>
          <a:lstStyle/>
          <a:p>
            <a:r>
              <a:rPr lang="de-AT" dirty="0"/>
              <a:t>Random number generator (</a:t>
            </a:r>
            <a:r>
              <a:rPr lang="de-AT" b="1" dirty="0"/>
              <a:t>mt19937</a:t>
            </a:r>
            <a:r>
              <a:rPr lang="de-AT" dirty="0"/>
              <a:t>) for both patterns</a:t>
            </a:r>
          </a:p>
          <a:p>
            <a:endParaRPr lang="de-AT" dirty="0"/>
          </a:p>
          <a:p>
            <a:r>
              <a:rPr lang="de-AT" dirty="0"/>
              <a:t>Pseudo-random uniform distribution (PRUT) – no modifications</a:t>
            </a:r>
          </a:p>
          <a:p>
            <a:endParaRPr lang="de-AT" dirty="0"/>
          </a:p>
          <a:p>
            <a:r>
              <a:rPr lang="de-AT" dirty="0"/>
              <a:t>Hierarch. max. distance (HMD)</a:t>
            </a:r>
          </a:p>
          <a:p>
            <a:pPr lvl="1"/>
            <a:r>
              <a:rPr lang="de-AT" dirty="0"/>
              <a:t>Iterative dart throwing approach</a:t>
            </a:r>
          </a:p>
          <a:p>
            <a:pPr lvl="1"/>
            <a:r>
              <a:rPr lang="de-AT" dirty="0"/>
              <a:t>Generate samples for each index</a:t>
            </a:r>
          </a:p>
          <a:p>
            <a:pPr lvl="1"/>
            <a:r>
              <a:rPr lang="de-AT" dirty="0"/>
              <a:t>Always choose farthest sample</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a:xfrm>
            <a:off x="13106401" y="9534531"/>
            <a:ext cx="4267201" cy="547688"/>
          </a:xfrm>
        </p:spPr>
        <p:txBody>
          <a:bodyPr/>
          <a:lstStyle/>
          <a:p>
            <a:fld id="{9A2D5217-CDEB-4D0C-813C-11B3A05E92C0}" type="slidenum">
              <a:rPr lang="de-AT" smtClean="0"/>
              <a:t>27</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39768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5">
            <a:extLst>
              <a:ext uri="{FF2B5EF4-FFF2-40B4-BE49-F238E27FC236}">
                <a16:creationId xmlns:a16="http://schemas.microsoft.com/office/drawing/2014/main" id="{34BBE07D-0B51-4336-A303-E23BA9DD0B98}"/>
              </a:ext>
            </a:extLst>
          </p:cNvPr>
          <p:cNvPicPr>
            <a:picLocks noChangeAspect="1"/>
          </p:cNvPicPr>
          <p:nvPr/>
        </p:nvPicPr>
        <p:blipFill rotWithShape="1">
          <a:blip r:embed="rId3"/>
          <a:srcRect l="47592" t="55349" r="27879" b="24166"/>
          <a:stretch/>
        </p:blipFill>
        <p:spPr>
          <a:xfrm>
            <a:off x="10460120" y="5751601"/>
            <a:ext cx="7211351" cy="3387785"/>
          </a:xfrm>
          <a:prstGeom prst="rect">
            <a:avLst/>
          </a:prstGeom>
        </p:spPr>
      </p:pic>
      <p:sp>
        <p:nvSpPr>
          <p:cNvPr id="12" name="Textfeld 11">
            <a:extLst>
              <a:ext uri="{FF2B5EF4-FFF2-40B4-BE49-F238E27FC236}">
                <a16:creationId xmlns:a16="http://schemas.microsoft.com/office/drawing/2014/main" id="{713C67D5-E499-4283-8E00-DE3B775C1157}"/>
              </a:ext>
            </a:extLst>
          </p:cNvPr>
          <p:cNvSpPr txBox="1"/>
          <p:nvPr/>
        </p:nvSpPr>
        <p:spPr>
          <a:xfrm>
            <a:off x="10726694" y="9199008"/>
            <a:ext cx="2781300" cy="461665"/>
          </a:xfrm>
          <a:prstGeom prst="rect">
            <a:avLst/>
          </a:prstGeom>
          <a:noFill/>
        </p:spPr>
        <p:txBody>
          <a:bodyPr wrap="square" rtlCol="0">
            <a:spAutoFit/>
          </a:bodyPr>
          <a:lstStyle/>
          <a:p>
            <a:pPr algn="ctr"/>
            <a:r>
              <a:rPr lang="de-AT" sz="2400" dirty="0"/>
              <a:t>Y-shift</a:t>
            </a:r>
          </a:p>
        </p:txBody>
      </p:sp>
      <p:sp>
        <p:nvSpPr>
          <p:cNvPr id="13" name="Textfeld 12">
            <a:extLst>
              <a:ext uri="{FF2B5EF4-FFF2-40B4-BE49-F238E27FC236}">
                <a16:creationId xmlns:a16="http://schemas.microsoft.com/office/drawing/2014/main" id="{BD088B18-9EBF-4FB7-95FC-08F6296C05D6}"/>
              </a:ext>
            </a:extLst>
          </p:cNvPr>
          <p:cNvSpPr txBox="1"/>
          <p:nvPr/>
        </p:nvSpPr>
        <p:spPr>
          <a:xfrm>
            <a:off x="14592300" y="9199007"/>
            <a:ext cx="2781300" cy="461665"/>
          </a:xfrm>
          <a:prstGeom prst="rect">
            <a:avLst/>
          </a:prstGeom>
          <a:noFill/>
        </p:spPr>
        <p:txBody>
          <a:bodyPr wrap="square" rtlCol="0">
            <a:spAutoFit/>
          </a:bodyPr>
          <a:lstStyle/>
          <a:p>
            <a:pPr algn="ctr"/>
            <a:r>
              <a:rPr lang="de-AT" sz="2400" dirty="0" err="1"/>
              <a:t>X-shift+offset</a:t>
            </a:r>
            <a:endParaRPr lang="de-AT"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4235077578"/>
              </p:ext>
            </p:extLst>
          </p:nvPr>
        </p:nvGraphicFramePr>
        <p:xfrm>
          <a:off x="9899070" y="5170891"/>
          <a:ext cx="8297333" cy="4572000"/>
        </p:xfrm>
        <a:graphic>
          <a:graphicData uri="http://schemas.openxmlformats.org/presentationml/2006/ole">
            <mc:AlternateContent xmlns:mc="http://schemas.openxmlformats.org/markup-compatibility/2006">
              <mc:Choice xmlns:v="urn:schemas-microsoft-com:vml" Requires="v">
                <p:oleObj spid="_x0000_s5170" name="Acrobat Document" r:id="rId4" imgW="4667126" imgH="2571750" progId="AcroExch.Document.DC">
                  <p:embed/>
                </p:oleObj>
              </mc:Choice>
              <mc:Fallback>
                <p:oleObj name="Acrobat Document" r:id="rId4" imgW="4667126" imgH="2571750" progId="AcroExch.Document.DC">
                  <p:embed/>
                  <p:pic>
                    <p:nvPicPr>
                      <p:cNvPr id="0" name=""/>
                      <p:cNvPicPr/>
                      <p:nvPr/>
                    </p:nvPicPr>
                    <p:blipFill>
                      <a:blip r:embed="rId5"/>
                      <a:stretch>
                        <a:fillRect/>
                      </a:stretch>
                    </p:blipFill>
                    <p:spPr>
                      <a:xfrm>
                        <a:off x="9899070" y="5170891"/>
                        <a:ext cx="8297333" cy="45720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de-AT" dirty="0"/>
              <a:t>Fixed shift-based patterns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de-AT" dirty="0"/>
                  <a:t>Y-shift: each column shifted by constant value </a:t>
                </a:r>
                <a14:m>
                  <m:oMath xmlns:m="http://schemas.openxmlformats.org/officeDocument/2006/math">
                    <m:f>
                      <m:fPr>
                        <m:ctrlPr>
                          <a:rPr lang="de-AT" i="1" smtClean="0">
                            <a:latin typeface="Cambria Math" panose="02040503050406030204" pitchFamily="18" charset="0"/>
                          </a:rPr>
                        </m:ctrlPr>
                      </m:fPr>
                      <m:num>
                        <m:r>
                          <a:rPr lang="de-AT" b="0" i="1" smtClean="0">
                            <a:latin typeface="Cambria Math" panose="02040503050406030204" pitchFamily="18" charset="0"/>
                          </a:rPr>
                          <m:t>𝑁</m:t>
                        </m:r>
                      </m:num>
                      <m:den>
                        <m:r>
                          <a:rPr lang="de-AT" b="0" i="1" smtClean="0">
                            <a:latin typeface="Cambria Math" panose="02040503050406030204" pitchFamily="18" charset="0"/>
                          </a:rPr>
                          <m:t>𝑘</m:t>
                        </m:r>
                      </m:den>
                    </m:f>
                  </m:oMath>
                </a14:m>
                <a:r>
                  <a:rPr lang="de-AT" i="1" dirty="0"/>
                  <a:t> </a:t>
                </a:r>
                <a:r>
                  <a:rPr lang="de-AT" dirty="0"/>
                  <a:t>where </a:t>
                </a:r>
                <a14:m>
                  <m:oMath xmlns:m="http://schemas.openxmlformats.org/officeDocument/2006/math">
                    <m:r>
                      <m:rPr>
                        <m:sty m:val="p"/>
                      </m:rPr>
                      <a:rPr lang="de-AT">
                        <a:latin typeface="Cambria Math" panose="02040503050406030204" pitchFamily="18" charset="0"/>
                      </a:rPr>
                      <m:t>k</m:t>
                    </m:r>
                    <m:r>
                      <a:rPr lang="de-AT" b="0" i="0" smtClean="0">
                        <a:latin typeface="Cambria Math" panose="02040503050406030204" pitchFamily="18" charset="0"/>
                      </a:rPr>
                      <m:t>=</m:t>
                    </m:r>
                    <m:d>
                      <m:dPr>
                        <m:begChr m:val="⌊"/>
                        <m:endChr m:val="⌋"/>
                        <m:ctrlPr>
                          <a:rPr lang="de-AT" i="1">
                            <a:latin typeface="Cambria Math" panose="02040503050406030204" pitchFamily="18" charset="0"/>
                          </a:rPr>
                        </m:ctrlPr>
                      </m:dPr>
                      <m:e>
                        <m:rad>
                          <m:radPr>
                            <m:degHide m:val="on"/>
                            <m:ctrlPr>
                              <a:rPr lang="de-AT" i="1">
                                <a:latin typeface="Cambria Math" panose="02040503050406030204" pitchFamily="18" charset="0"/>
                              </a:rPr>
                            </m:ctrlPr>
                          </m:radPr>
                          <m:deg/>
                          <m:e>
                            <m:r>
                              <a:rPr lang="de-AT" i="1">
                                <a:latin typeface="Cambria Math" panose="02040503050406030204" pitchFamily="18" charset="0"/>
                              </a:rPr>
                              <m:t>𝑁</m:t>
                            </m:r>
                          </m:e>
                        </m:rad>
                      </m:e>
                    </m:d>
                  </m:oMath>
                </a14:m>
                <a:endParaRPr lang="en-US" i="1" dirty="0"/>
              </a:p>
              <a:p>
                <a:endParaRPr lang="de-AT" i="1" dirty="0"/>
              </a:p>
              <a:p>
                <a:r>
                  <a:rPr lang="de-AT" dirty="0"/>
                  <a:t>X-shift: similar, but shift rows instead</a:t>
                </a:r>
              </a:p>
              <a:p>
                <a:endParaRPr lang="de-AT" dirty="0"/>
              </a:p>
              <a:p>
                <a:r>
                  <a:rPr lang="de-AT" dirty="0"/>
                  <a:t>X-shift+offset: additional offset </a:t>
                </a:r>
              </a:p>
              <a:p>
                <a:pPr lvl="1"/>
                <a:r>
                  <a:rPr lang="de-AT" dirty="0"/>
                  <a:t>Off by 1 in every </a:t>
                </a:r>
                <a:r>
                  <a:rPr lang="de-AT" i="1" dirty="0"/>
                  <a:t>k</a:t>
                </a:r>
                <a:r>
                  <a:rPr lang="de-AT" i="1" baseline="30000" dirty="0"/>
                  <a:t>th</a:t>
                </a:r>
                <a:r>
                  <a:rPr lang="de-AT" dirty="0"/>
                  <a:t> row</a:t>
                </a:r>
              </a:p>
              <a:p>
                <a:pPr lvl="1"/>
                <a:r>
                  <a:rPr lang="de-AT" dirty="0"/>
                  <a:t>Pattern only repats after </a:t>
                </a:r>
                <a:r>
                  <a:rPr lang="de-AT" i="1" dirty="0"/>
                  <a:t>N</a:t>
                </a:r>
                <a:r>
                  <a:rPr lang="de-AT" dirty="0"/>
                  <a:t> shifts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4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Bernhard Kerbl</a:t>
            </a:r>
            <a:endParaRPr lang="de-AT" dirty="0"/>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
        <p:nvSpPr>
          <p:cNvPr id="14" name="Slide Number Placeholder 4">
            <a:extLst>
              <a:ext uri="{FF2B5EF4-FFF2-40B4-BE49-F238E27FC236}">
                <a16:creationId xmlns:a16="http://schemas.microsoft.com/office/drawing/2014/main" id="{E624367A-7058-4B25-9D95-D3777801B9D7}"/>
              </a:ext>
            </a:extLst>
          </p:cNvPr>
          <p:cNvSpPr>
            <a:spLocks noGrp="1"/>
          </p:cNvSpPr>
          <p:nvPr>
            <p:ph type="sldNum" sz="quarter" idx="12"/>
          </p:nvPr>
        </p:nvSpPr>
        <p:spPr>
          <a:xfrm>
            <a:off x="13106401" y="9534531"/>
            <a:ext cx="4267201" cy="547688"/>
          </a:xfrm>
        </p:spPr>
        <p:txBody>
          <a:bodyPr/>
          <a:lstStyle/>
          <a:p>
            <a:fld id="{9A2D5217-CDEB-4D0C-813C-11B3A05E92C0}" type="slidenum">
              <a:rPr lang="de-AT" smtClean="0"/>
              <a:t>28</a:t>
            </a:fld>
            <a:endParaRPr lang="de-AT" dirty="0"/>
          </a:p>
        </p:txBody>
      </p:sp>
    </p:spTree>
    <p:extLst>
      <p:ext uri="{BB962C8B-B14F-4D97-AF65-F5344CB8AC3E}">
        <p14:creationId xmlns:p14="http://schemas.microsoft.com/office/powerpoint/2010/main" val="24060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2EDFE5AD-136A-4954-92A1-6716743033D4}"/>
              </a:ext>
            </a:extLst>
          </p:cNvPr>
          <p:cNvSpPr txBox="1"/>
          <p:nvPr/>
        </p:nvSpPr>
        <p:spPr>
          <a:xfrm>
            <a:off x="10726694" y="9199008"/>
            <a:ext cx="2781300" cy="461665"/>
          </a:xfrm>
          <a:prstGeom prst="rect">
            <a:avLst/>
          </a:prstGeom>
          <a:noFill/>
        </p:spPr>
        <p:txBody>
          <a:bodyPr wrap="square" rtlCol="0">
            <a:spAutoFit/>
          </a:bodyPr>
          <a:lstStyle/>
          <a:p>
            <a:pPr algn="ctr"/>
            <a:r>
              <a:rPr lang="de-AT" sz="2400" dirty="0"/>
              <a:t>Sudoku</a:t>
            </a:r>
          </a:p>
        </p:txBody>
      </p:sp>
      <p:sp>
        <p:nvSpPr>
          <p:cNvPr id="12" name="Textfeld 11">
            <a:extLst>
              <a:ext uri="{FF2B5EF4-FFF2-40B4-BE49-F238E27FC236}">
                <a16:creationId xmlns:a16="http://schemas.microsoft.com/office/drawing/2014/main" id="{3D59DF3D-013A-4B79-A257-7A0879C8FB1D}"/>
              </a:ext>
            </a:extLst>
          </p:cNvPr>
          <p:cNvSpPr txBox="1"/>
          <p:nvPr/>
        </p:nvSpPr>
        <p:spPr>
          <a:xfrm>
            <a:off x="14592300" y="9199007"/>
            <a:ext cx="2781300" cy="461665"/>
          </a:xfrm>
          <a:prstGeom prst="rect">
            <a:avLst/>
          </a:prstGeom>
          <a:noFill/>
        </p:spPr>
        <p:txBody>
          <a:bodyPr wrap="square" rtlCol="0">
            <a:spAutoFit/>
          </a:bodyPr>
          <a:lstStyle/>
          <a:p>
            <a:pPr algn="ctr"/>
            <a:r>
              <a:rPr lang="de-AT" sz="2400" dirty="0"/>
              <a:t>Van der </a:t>
            </a:r>
            <a:r>
              <a:rPr lang="de-AT" sz="2400" dirty="0" err="1"/>
              <a:t>Corput</a:t>
            </a:r>
            <a:endParaRPr lang="de-AT" sz="2400" dirty="0"/>
          </a:p>
        </p:txBody>
      </p:sp>
      <p:pic>
        <p:nvPicPr>
          <p:cNvPr id="10" name="Picture 25">
            <a:extLst>
              <a:ext uri="{FF2B5EF4-FFF2-40B4-BE49-F238E27FC236}">
                <a16:creationId xmlns:a16="http://schemas.microsoft.com/office/drawing/2014/main" id="{63B5F9F7-7016-43D0-9E08-65CD658D55FF}"/>
              </a:ext>
            </a:extLst>
          </p:cNvPr>
          <p:cNvPicPr>
            <a:picLocks noChangeAspect="1"/>
          </p:cNvPicPr>
          <p:nvPr/>
        </p:nvPicPr>
        <p:blipFill rotWithShape="1">
          <a:blip r:embed="rId3"/>
          <a:srcRect l="73607" t="55349" r="1354" b="24166"/>
          <a:stretch/>
        </p:blipFill>
        <p:spPr>
          <a:xfrm>
            <a:off x="10361537" y="5744500"/>
            <a:ext cx="7360734" cy="33876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136637291"/>
              </p:ext>
            </p:extLst>
          </p:nvPr>
        </p:nvGraphicFramePr>
        <p:xfrm>
          <a:off x="9899069" y="5170891"/>
          <a:ext cx="8297333" cy="4572000"/>
        </p:xfrm>
        <a:graphic>
          <a:graphicData uri="http://schemas.openxmlformats.org/presentationml/2006/ole">
            <mc:AlternateContent xmlns:mc="http://schemas.openxmlformats.org/markup-compatibility/2006">
              <mc:Choice xmlns:v="urn:schemas-microsoft-com:vml" Requires="v">
                <p:oleObj spid="_x0000_s6193" name="Acrobat Document" r:id="rId4" imgW="4667126" imgH="2571750" progId="AcroExch.Document.DC">
                  <p:embed/>
                </p:oleObj>
              </mc:Choice>
              <mc:Fallback>
                <p:oleObj name="Acrobat Document" r:id="rId4" imgW="4667126" imgH="2571750" progId="AcroExch.Document.DC">
                  <p:embed/>
                  <p:pic>
                    <p:nvPicPr>
                      <p:cNvPr id="0" name=""/>
                      <p:cNvPicPr/>
                      <p:nvPr/>
                    </p:nvPicPr>
                    <p:blipFill>
                      <a:blip r:embed="rId5"/>
                      <a:stretch>
                        <a:fillRect/>
                      </a:stretch>
                    </p:blipFill>
                    <p:spPr>
                      <a:xfrm>
                        <a:off x="9899069" y="5170891"/>
                        <a:ext cx="8297333" cy="4572000"/>
                      </a:xfrm>
                      <a:prstGeom prst="rect">
                        <a:avLst/>
                      </a:prstGeom>
                    </p:spPr>
                  </p:pic>
                </p:oleObj>
              </mc:Fallback>
            </mc:AlternateContent>
          </a:graphicData>
        </a:graphic>
      </p:graphicFrame>
      <p:sp>
        <p:nvSpPr>
          <p:cNvPr id="2" name="Title 1"/>
          <p:cNvSpPr>
            <a:spLocks noGrp="1"/>
          </p:cNvSpPr>
          <p:nvPr>
            <p:ph type="title"/>
          </p:nvPr>
        </p:nvSpPr>
        <p:spPr/>
        <p:txBody>
          <a:bodyPr/>
          <a:lstStyle/>
          <a:p>
            <a:r>
              <a:rPr lang="de-AT" dirty="0"/>
              <a:t>Variable shift-based patterns</a:t>
            </a:r>
            <a:endParaRPr lang="en-US" dirty="0"/>
          </a:p>
        </p:txBody>
      </p:sp>
      <p:sp>
        <p:nvSpPr>
          <p:cNvPr id="3" name="Content Placeholder 2"/>
          <p:cNvSpPr>
            <a:spLocks noGrp="1"/>
          </p:cNvSpPr>
          <p:nvPr>
            <p:ph idx="1"/>
          </p:nvPr>
        </p:nvSpPr>
        <p:spPr/>
        <p:txBody>
          <a:bodyPr>
            <a:normAutofit/>
          </a:bodyPr>
          <a:lstStyle/>
          <a:p>
            <a:r>
              <a:rPr lang="de-AT" dirty="0"/>
              <a:t>Sudoku: pick shift value at random each row, disallow duplicates</a:t>
            </a:r>
          </a:p>
          <a:p>
            <a:endParaRPr lang="de-AT" dirty="0"/>
          </a:p>
          <a:p>
            <a:r>
              <a:rPr lang="de-AT" dirty="0"/>
              <a:t>Van der Corput (VDC): shift using base 2 Van der Corput sequence</a:t>
            </a:r>
          </a:p>
          <a:p>
            <a:pPr lvl="1"/>
            <a:r>
              <a:rPr lang="de-AT" dirty="0"/>
              <a:t>Multiply by next power of 2 for </a:t>
            </a:r>
            <a:r>
              <a:rPr lang="de-AT" i="1" dirty="0"/>
              <a:t>N</a:t>
            </a:r>
          </a:p>
          <a:p>
            <a:pPr lvl="1"/>
            <a:r>
              <a:rPr lang="de-AT" dirty="0"/>
              <a:t>Skip shifts that exceed </a:t>
            </a:r>
            <a:r>
              <a:rPr lang="de-AT" i="1" dirty="0"/>
              <a:t>N</a:t>
            </a:r>
          </a:p>
          <a:p>
            <a:pPr lvl="1"/>
            <a:r>
              <a:rPr lang="de-AT" dirty="0"/>
              <a:t>Implicitly fulfills Sudoku constraint</a:t>
            </a:r>
          </a:p>
          <a:p>
            <a:pPr lvl="1"/>
            <a:endParaRPr lang="de-AT" dirty="0"/>
          </a:p>
          <a:p>
            <a:r>
              <a:rPr lang="de-AT" dirty="0"/>
              <a:t>Similar performance, VDC leads</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29</a:t>
            </a:fld>
            <a:endParaRPr lang="de-AT" dirty="0"/>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9860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Many pixel-sized triangles I</a:t>
            </a:r>
            <a:endParaRPr lang="en-US" dirty="0"/>
          </a:p>
        </p:txBody>
      </p:sp>
      <p:sp>
        <p:nvSpPr>
          <p:cNvPr id="3" name="Content Placeholder 2"/>
          <p:cNvSpPr>
            <a:spLocks noGrp="1"/>
          </p:cNvSpPr>
          <p:nvPr>
            <p:ph idx="1"/>
          </p:nvPr>
        </p:nvSpPr>
        <p:spPr/>
        <p:txBody>
          <a:bodyPr/>
          <a:lstStyle/>
          <a:p>
            <a:r>
              <a:rPr lang="de-AT" dirty="0"/>
              <a:t>Generate triangles just big enough to </a:t>
            </a:r>
            <a:r>
              <a:rPr lang="de-AT" dirty="0" err="1"/>
              <a:t>cover</a:t>
            </a:r>
            <a:r>
              <a:rPr lang="de-AT" dirty="0"/>
              <a:t> </a:t>
            </a:r>
            <a:r>
              <a:rPr lang="de-AT" dirty="0" err="1"/>
              <a:t>single</a:t>
            </a:r>
            <a:r>
              <a:rPr lang="de-AT" dirty="0"/>
              <a:t> </a:t>
            </a:r>
            <a:r>
              <a:rPr lang="de-AT" dirty="0" err="1"/>
              <a:t>pixels</a:t>
            </a:r>
            <a:endParaRPr lang="de-AT" dirty="0"/>
          </a:p>
          <a:p>
            <a:endParaRPr lang="de-AT" dirty="0"/>
          </a:p>
          <a:p>
            <a:r>
              <a:rPr lang="de-AT" dirty="0"/>
              <a:t>Simulate </a:t>
            </a:r>
            <a:r>
              <a:rPr lang="de-AT" u="sng" dirty="0"/>
              <a:t>expensive</a:t>
            </a:r>
            <a:r>
              <a:rPr lang="de-AT" dirty="0"/>
              <a:t> shading with </a:t>
            </a:r>
            <a:r>
              <a:rPr lang="de-AT" dirty="0" err="1"/>
              <a:t>fixed</a:t>
            </a:r>
            <a:r>
              <a:rPr lang="de-AT" dirty="0"/>
              <a:t> </a:t>
            </a:r>
            <a:r>
              <a:rPr lang="de-AT" dirty="0" err="1"/>
              <a:t>number</a:t>
            </a:r>
            <a:r>
              <a:rPr lang="de-AT" dirty="0"/>
              <a:t> of operations</a:t>
            </a:r>
          </a:p>
          <a:p>
            <a:endParaRPr lang="de-AT" dirty="0"/>
          </a:p>
          <a:p>
            <a:r>
              <a:rPr lang="de-AT" dirty="0"/>
              <a:t>Put triangles side by side for convenience</a:t>
            </a:r>
          </a:p>
          <a:p>
            <a:endParaRPr lang="de-AT" dirty="0"/>
          </a:p>
          <a:p>
            <a:r>
              <a:rPr lang="de-AT" dirty="0"/>
              <a:t>Tentative goal: Approx. 7,000 </a:t>
            </a:r>
            <a:r>
              <a:rPr lang="de-AT" dirty="0" err="1"/>
              <a:t>triangles</a:t>
            </a:r>
            <a:r>
              <a:rPr lang="de-AT" dirty="0"/>
              <a:t> </a:t>
            </a:r>
            <a:r>
              <a:rPr lang="de-AT" dirty="0" err="1"/>
              <a:t>rendered</a:t>
            </a:r>
            <a:r>
              <a:rPr lang="de-AT" dirty="0"/>
              <a:t> @ 120 FPS</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3</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1991704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BEDAC-3AAE-42CB-BD64-DB29BC05FC3E}"/>
              </a:ext>
            </a:extLst>
          </p:cNvPr>
          <p:cNvSpPr>
            <a:spLocks noGrp="1"/>
          </p:cNvSpPr>
          <p:nvPr>
            <p:ph type="title"/>
          </p:nvPr>
        </p:nvSpPr>
        <p:spPr/>
        <p:txBody>
          <a:bodyPr/>
          <a:lstStyle/>
          <a:p>
            <a:r>
              <a:rPr lang="de-AT" dirty="0"/>
              <a:t>Overall </a:t>
            </a:r>
            <a:r>
              <a:rPr lang="de-AT" dirty="0" err="1"/>
              <a:t>comparison</a:t>
            </a:r>
            <a:endParaRPr lang="de-AT" dirty="0"/>
          </a:p>
        </p:txBody>
      </p:sp>
      <p:sp>
        <p:nvSpPr>
          <p:cNvPr id="3" name="Inhaltsplatzhalter 2">
            <a:extLst>
              <a:ext uri="{FF2B5EF4-FFF2-40B4-BE49-F238E27FC236}">
                <a16:creationId xmlns:a16="http://schemas.microsoft.com/office/drawing/2014/main" id="{78988332-A428-4B18-8421-E0DAAE665A33}"/>
              </a:ext>
            </a:extLst>
          </p:cNvPr>
          <p:cNvSpPr>
            <a:spLocks noGrp="1"/>
          </p:cNvSpPr>
          <p:nvPr>
            <p:ph idx="1"/>
          </p:nvPr>
        </p:nvSpPr>
        <p:spPr/>
        <p:txBody>
          <a:bodyPr/>
          <a:lstStyle/>
          <a:p>
            <a:endParaRPr lang="de-AT"/>
          </a:p>
        </p:txBody>
      </p:sp>
      <p:sp>
        <p:nvSpPr>
          <p:cNvPr id="4" name="Datumsplatzhalter 3">
            <a:extLst>
              <a:ext uri="{FF2B5EF4-FFF2-40B4-BE49-F238E27FC236}">
                <a16:creationId xmlns:a16="http://schemas.microsoft.com/office/drawing/2014/main" id="{9A80D880-6CF5-4D19-A53D-C97D27CCC63D}"/>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D5C2F7E0-0391-4918-B846-F5A0D387375B}"/>
              </a:ext>
            </a:extLst>
          </p:cNvPr>
          <p:cNvSpPr>
            <a:spLocks noGrp="1"/>
          </p:cNvSpPr>
          <p:nvPr>
            <p:ph type="sldNum" sz="quarter" idx="12"/>
          </p:nvPr>
        </p:nvSpPr>
        <p:spPr/>
        <p:txBody>
          <a:bodyPr/>
          <a:lstStyle/>
          <a:p>
            <a:fld id="{9A2D5217-CDEB-4D0C-813C-11B3A05E92C0}" type="slidenum">
              <a:rPr lang="de-AT" smtClean="0"/>
              <a:t>30</a:t>
            </a:fld>
            <a:endParaRPr lang="de-AT"/>
          </a:p>
        </p:txBody>
      </p:sp>
      <p:sp>
        <p:nvSpPr>
          <p:cNvPr id="6" name="Fußzeilenplatzhalter 5">
            <a:extLst>
              <a:ext uri="{FF2B5EF4-FFF2-40B4-BE49-F238E27FC236}">
                <a16:creationId xmlns:a16="http://schemas.microsoft.com/office/drawing/2014/main" id="{0BAB65D0-B038-4749-8FFA-A7C55C7648AF}"/>
              </a:ext>
            </a:extLst>
          </p:cNvPr>
          <p:cNvSpPr>
            <a:spLocks noGrp="1"/>
          </p:cNvSpPr>
          <p:nvPr>
            <p:ph type="ftr" sz="quarter" idx="3"/>
          </p:nvPr>
        </p:nvSpPr>
        <p:spPr/>
        <p:txBody>
          <a:bodyPr/>
          <a:lstStyle/>
          <a:p>
            <a:r>
              <a:rPr lang="en-US"/>
              <a:t>Effective Static Bin Patterns for Sort-Middle Rendering</a:t>
            </a:r>
            <a:endParaRPr lang="en-US" dirty="0"/>
          </a:p>
        </p:txBody>
      </p:sp>
      <p:pic>
        <p:nvPicPr>
          <p:cNvPr id="7" name="Grafik 6">
            <a:extLst>
              <a:ext uri="{FF2B5EF4-FFF2-40B4-BE49-F238E27FC236}">
                <a16:creationId xmlns:a16="http://schemas.microsoft.com/office/drawing/2014/main" id="{8498D2D4-D3D6-40DE-9341-23CC186DBE41}"/>
              </a:ext>
            </a:extLst>
          </p:cNvPr>
          <p:cNvPicPr>
            <a:picLocks noChangeAspect="1"/>
          </p:cNvPicPr>
          <p:nvPr/>
        </p:nvPicPr>
        <p:blipFill rotWithShape="1">
          <a:blip r:embed="rId2"/>
          <a:srcRect t="29687" r="1063" b="26127"/>
          <a:stretch/>
        </p:blipFill>
        <p:spPr>
          <a:xfrm>
            <a:off x="-1481102" y="3635829"/>
            <a:ext cx="19769102" cy="4963886"/>
          </a:xfrm>
          <a:prstGeom prst="rect">
            <a:avLst/>
          </a:prstGeom>
        </p:spPr>
      </p:pic>
    </p:spTree>
    <p:extLst>
      <p:ext uri="{BB962C8B-B14F-4D97-AF65-F5344CB8AC3E}">
        <p14:creationId xmlns:p14="http://schemas.microsoft.com/office/powerpoint/2010/main" val="1170251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B089F-E319-4D5B-8EB8-2AF1487CBF9F}"/>
              </a:ext>
            </a:extLst>
          </p:cNvPr>
          <p:cNvSpPr>
            <a:spLocks noGrp="1"/>
          </p:cNvSpPr>
          <p:nvPr>
            <p:ph type="title"/>
          </p:nvPr>
        </p:nvSpPr>
        <p:spPr/>
        <p:txBody>
          <a:bodyPr/>
          <a:lstStyle/>
          <a:p>
            <a:r>
              <a:rPr lang="de-AT" dirty="0" err="1"/>
              <a:t>Thank</a:t>
            </a:r>
            <a:r>
              <a:rPr lang="de-AT" dirty="0"/>
              <a:t> </a:t>
            </a:r>
            <a:r>
              <a:rPr lang="de-AT" dirty="0" err="1"/>
              <a:t>you</a:t>
            </a:r>
            <a:endParaRPr lang="de-AT" dirty="0"/>
          </a:p>
        </p:txBody>
      </p:sp>
      <p:sp>
        <p:nvSpPr>
          <p:cNvPr id="3" name="Inhaltsplatzhalter 2">
            <a:extLst>
              <a:ext uri="{FF2B5EF4-FFF2-40B4-BE49-F238E27FC236}">
                <a16:creationId xmlns:a16="http://schemas.microsoft.com/office/drawing/2014/main" id="{FD5AF5CD-0FB7-4E97-98FB-A9F62BA681DD}"/>
              </a:ext>
            </a:extLst>
          </p:cNvPr>
          <p:cNvSpPr>
            <a:spLocks noGrp="1"/>
          </p:cNvSpPr>
          <p:nvPr>
            <p:ph idx="1"/>
          </p:nvPr>
        </p:nvSpPr>
        <p:spPr/>
        <p:txBody>
          <a:bodyPr>
            <a:normAutofit/>
          </a:bodyPr>
          <a:lstStyle/>
          <a:p>
            <a:r>
              <a:rPr lang="de-AT" dirty="0"/>
              <a:t>Questions?</a:t>
            </a:r>
          </a:p>
          <a:p>
            <a:endParaRPr lang="de-AT" dirty="0"/>
          </a:p>
          <a:p>
            <a:pPr marL="0" indent="0">
              <a:buNone/>
            </a:pPr>
            <a:endParaRPr lang="en-US" sz="2400" dirty="0"/>
          </a:p>
          <a:p>
            <a:pPr marL="0" indent="0">
              <a:buNone/>
            </a:pPr>
            <a:endParaRPr lang="en-US" sz="2400" dirty="0"/>
          </a:p>
          <a:p>
            <a:pPr marL="0" indent="0">
              <a:buNone/>
            </a:pPr>
            <a:endParaRPr lang="en-US" sz="2400" dirty="0"/>
          </a:p>
          <a:p>
            <a:pPr marL="0" indent="0" algn="just">
              <a:buNone/>
            </a:pPr>
            <a:r>
              <a:rPr lang="en-US" sz="2400" dirty="0"/>
              <a:t>Total War: Shogun 2 © SEGA. The Creative Assembly, Total War, Total War: SHOGUN and the Total War logo are trademarks or registered trademarks of The Creative Assembly Limited. SEGA and the SEGA logo are either registered trademarks or trademarks of SEGA Corporation. All rights reserved. Without limiting the rights under copyright, unauthorized copying, adaptation, rental, lending, distribution, extraction, re-sale, renting, broadcast, public performance or transmissions by any means of this Game or accompanying documentation or part thereof is prohibited except as otherwise permitted by SEGA.</a:t>
            </a:r>
          </a:p>
          <a:p>
            <a:pPr marL="0" indent="0">
              <a:buNone/>
            </a:pPr>
            <a:endParaRPr lang="en-US" sz="2400" dirty="0"/>
          </a:p>
          <a:p>
            <a:pPr marL="0" indent="0">
              <a:buNone/>
            </a:pPr>
            <a:r>
              <a:rPr lang="de-AT" sz="2400" dirty="0"/>
              <a:t>TOMBRAIDER © 2017 SQUARE ENIX LIMITED. </a:t>
            </a:r>
            <a:r>
              <a:rPr lang="de-AT" sz="2400" dirty="0" err="1"/>
              <a:t>Rise</a:t>
            </a:r>
            <a:r>
              <a:rPr lang="de-AT" sz="2400" dirty="0"/>
              <a:t> </a:t>
            </a:r>
            <a:r>
              <a:rPr lang="de-AT" sz="2400" dirty="0" err="1"/>
              <a:t>of</a:t>
            </a:r>
            <a:r>
              <a:rPr lang="de-AT" sz="2400" dirty="0"/>
              <a:t> </a:t>
            </a:r>
            <a:r>
              <a:rPr lang="de-AT" sz="2400" dirty="0" err="1"/>
              <a:t>the</a:t>
            </a:r>
            <a:r>
              <a:rPr lang="de-AT" sz="2400" dirty="0"/>
              <a:t> Tomb Raider </a:t>
            </a:r>
            <a:r>
              <a:rPr lang="de-AT" sz="2400" dirty="0" err="1"/>
              <a:t>screenshot</a:t>
            </a:r>
            <a:r>
              <a:rPr lang="de-AT" sz="2400" dirty="0"/>
              <a:t> </a:t>
            </a:r>
            <a:r>
              <a:rPr lang="de-AT" sz="2400" dirty="0" err="1"/>
              <a:t>courtesy</a:t>
            </a:r>
            <a:r>
              <a:rPr lang="de-AT" sz="2400" dirty="0"/>
              <a:t> </a:t>
            </a:r>
            <a:r>
              <a:rPr lang="de-AT" sz="2400" dirty="0" err="1"/>
              <a:t>of</a:t>
            </a:r>
            <a:r>
              <a:rPr lang="de-AT" sz="2400" dirty="0"/>
              <a:t> Crystal Dynamics.</a:t>
            </a:r>
          </a:p>
          <a:p>
            <a:pPr marL="0" indent="0">
              <a:buNone/>
            </a:pPr>
            <a:endParaRPr lang="de-AT" sz="2400" dirty="0"/>
          </a:p>
          <a:p>
            <a:pPr marL="0" indent="0">
              <a:buNone/>
            </a:pPr>
            <a:r>
              <a:rPr lang="de-AT" sz="2400" dirty="0"/>
              <a:t>Stone Giant Tech Demo </a:t>
            </a:r>
            <a:r>
              <a:rPr lang="de-AT" sz="2400" dirty="0" err="1"/>
              <a:t>by</a:t>
            </a:r>
            <a:r>
              <a:rPr lang="de-AT" sz="2400" dirty="0"/>
              <a:t> NVIDIA.</a:t>
            </a:r>
          </a:p>
        </p:txBody>
      </p:sp>
      <p:sp>
        <p:nvSpPr>
          <p:cNvPr id="4" name="Datumsplatzhalter 3">
            <a:extLst>
              <a:ext uri="{FF2B5EF4-FFF2-40B4-BE49-F238E27FC236}">
                <a16:creationId xmlns:a16="http://schemas.microsoft.com/office/drawing/2014/main" id="{FEE2E04E-2328-4DDE-947C-FE17C51FBC8F}"/>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ABFCA5B2-1163-4F2B-8C7C-12B003CBDA3E}"/>
              </a:ext>
            </a:extLst>
          </p:cNvPr>
          <p:cNvSpPr>
            <a:spLocks noGrp="1"/>
          </p:cNvSpPr>
          <p:nvPr>
            <p:ph type="sldNum" sz="quarter" idx="12"/>
          </p:nvPr>
        </p:nvSpPr>
        <p:spPr/>
        <p:txBody>
          <a:bodyPr/>
          <a:lstStyle/>
          <a:p>
            <a:fld id="{9A2D5217-CDEB-4D0C-813C-11B3A05E92C0}" type="slidenum">
              <a:rPr lang="de-AT" smtClean="0"/>
              <a:t>31</a:t>
            </a:fld>
            <a:endParaRPr lang="de-AT"/>
          </a:p>
        </p:txBody>
      </p:sp>
      <p:sp>
        <p:nvSpPr>
          <p:cNvPr id="6" name="Fußzeilenplatzhalter 5">
            <a:extLst>
              <a:ext uri="{FF2B5EF4-FFF2-40B4-BE49-F238E27FC236}">
                <a16:creationId xmlns:a16="http://schemas.microsoft.com/office/drawing/2014/main" id="{59CD6EA6-7EE8-44BB-8FBA-F9E6A32BD950}"/>
              </a:ext>
            </a:extLst>
          </p:cNvPr>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3406773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Software Simulated Results</a:t>
            </a:r>
            <a:endParaRPr lang="en-US" dirty="0"/>
          </a:p>
        </p:txBody>
      </p:sp>
      <p:sp>
        <p:nvSpPr>
          <p:cNvPr id="3" name="Content Placeholder 2"/>
          <p:cNvSpPr>
            <a:spLocks noGrp="1"/>
          </p:cNvSpPr>
          <p:nvPr>
            <p:ph idx="1"/>
          </p:nvPr>
        </p:nvSpPr>
        <p:spPr>
          <a:xfrm>
            <a:off x="914399" y="2400305"/>
            <a:ext cx="15565583" cy="6788945"/>
          </a:xfrm>
        </p:spPr>
        <p:txBody>
          <a:bodyPr/>
          <a:lstStyle/>
          <a:p>
            <a:r>
              <a:rPr lang="en-US" dirty="0"/>
              <a:t>At higher number / greater bin size, differences show</a:t>
            </a:r>
          </a:p>
          <a:p>
            <a:endParaRPr lang="en-US" dirty="0"/>
          </a:p>
          <a:p>
            <a:r>
              <a:rPr lang="en-US" dirty="0"/>
              <a:t>Dynamic balancing between vertex and fragment stage cannot compensate fragment load discrepancy</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32</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8" name="Grafik 7">
            <a:extLst>
              <a:ext uri="{FF2B5EF4-FFF2-40B4-BE49-F238E27FC236}">
                <a16:creationId xmlns:a16="http://schemas.microsoft.com/office/drawing/2014/main" id="{872BCC24-D07D-41C1-AE25-1C6A50FA33DB}"/>
              </a:ext>
            </a:extLst>
          </p:cNvPr>
          <p:cNvPicPr>
            <a:picLocks noChangeAspect="1"/>
          </p:cNvPicPr>
          <p:nvPr/>
        </p:nvPicPr>
        <p:blipFill rotWithShape="1">
          <a:blip r:embed="rId3"/>
          <a:srcRect l="12305" t="28835" r="3521" b="50426"/>
          <a:stretch/>
        </p:blipFill>
        <p:spPr>
          <a:xfrm>
            <a:off x="-145474" y="6374538"/>
            <a:ext cx="18546138" cy="2569011"/>
          </a:xfrm>
          <a:prstGeom prst="rect">
            <a:avLst/>
          </a:prstGeom>
        </p:spPr>
      </p:pic>
    </p:spTree>
    <p:extLst>
      <p:ext uri="{BB962C8B-B14F-4D97-AF65-F5344CB8AC3E}">
        <p14:creationId xmlns:p14="http://schemas.microsoft.com/office/powerpoint/2010/main" val="2396811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Tested Pattern Categories</a:t>
            </a:r>
            <a:endParaRPr lang="en-US" dirty="0"/>
          </a:p>
        </p:txBody>
      </p:sp>
      <p:sp>
        <p:nvSpPr>
          <p:cNvPr id="3" name="Content Placeholder 2"/>
          <p:cNvSpPr>
            <a:spLocks noGrp="1"/>
          </p:cNvSpPr>
          <p:nvPr>
            <p:ph idx="1"/>
          </p:nvPr>
        </p:nvSpPr>
        <p:spPr/>
        <p:txBody>
          <a:bodyPr/>
          <a:lstStyle/>
          <a:p>
            <a:r>
              <a:rPr lang="de-AT" dirty="0"/>
              <a:t>Space Filling Curves</a:t>
            </a:r>
          </a:p>
          <a:p>
            <a:endParaRPr lang="de-AT" dirty="0"/>
          </a:p>
          <a:p>
            <a:r>
              <a:rPr lang="de-AT" dirty="0"/>
              <a:t>Randomization-based patterns</a:t>
            </a:r>
          </a:p>
          <a:p>
            <a:endParaRPr lang="de-AT" dirty="0"/>
          </a:p>
          <a:p>
            <a:r>
              <a:rPr lang="de-AT" dirty="0"/>
              <a:t>Fixed shift-based patterns</a:t>
            </a:r>
          </a:p>
          <a:p>
            <a:endParaRPr lang="de-AT" dirty="0"/>
          </a:p>
          <a:p>
            <a:r>
              <a:rPr lang="de-AT" dirty="0"/>
              <a:t>Variable shift-based patterns</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33</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3517771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BB73D-F322-4F0C-B6C1-34619A7B7CD6}"/>
              </a:ext>
            </a:extLst>
          </p:cNvPr>
          <p:cNvSpPr>
            <a:spLocks noGrp="1"/>
          </p:cNvSpPr>
          <p:nvPr>
            <p:ph type="title"/>
          </p:nvPr>
        </p:nvSpPr>
        <p:spPr/>
        <p:txBody>
          <a:bodyPr/>
          <a:lstStyle/>
          <a:p>
            <a:r>
              <a:rPr lang="de-AT" dirty="0"/>
              <a:t>2D </a:t>
            </a:r>
            <a:r>
              <a:rPr lang="de-AT" dirty="0" err="1"/>
              <a:t>Binning</a:t>
            </a:r>
            <a:r>
              <a:rPr lang="de-AT" dirty="0"/>
              <a:t> Parameters </a:t>
            </a:r>
          </a:p>
        </p:txBody>
      </p:sp>
      <p:sp>
        <p:nvSpPr>
          <p:cNvPr id="3" name="Inhaltsplatzhalter 2">
            <a:extLst>
              <a:ext uri="{FF2B5EF4-FFF2-40B4-BE49-F238E27FC236}">
                <a16:creationId xmlns:a16="http://schemas.microsoft.com/office/drawing/2014/main" id="{769B3CB0-9322-42AE-9A81-A4B23E549759}"/>
              </a:ext>
            </a:extLst>
          </p:cNvPr>
          <p:cNvSpPr>
            <a:spLocks noGrp="1"/>
          </p:cNvSpPr>
          <p:nvPr>
            <p:ph idx="1"/>
          </p:nvPr>
        </p:nvSpPr>
        <p:spPr/>
        <p:txBody>
          <a:bodyPr/>
          <a:lstStyle/>
          <a:p>
            <a:r>
              <a:rPr lang="de-AT" dirty="0">
                <a:solidFill>
                  <a:schemeClr val="bg1">
                    <a:lumMod val="65000"/>
                  </a:schemeClr>
                </a:solidFill>
              </a:rPr>
              <a:t>Bin </a:t>
            </a:r>
            <a:r>
              <a:rPr lang="de-AT" dirty="0" err="1">
                <a:solidFill>
                  <a:schemeClr val="bg1">
                    <a:lumMod val="65000"/>
                  </a:schemeClr>
                </a:solidFill>
              </a:rPr>
              <a:t>size</a:t>
            </a:r>
            <a:r>
              <a:rPr lang="de-AT" dirty="0">
                <a:solidFill>
                  <a:schemeClr val="bg1">
                    <a:lumMod val="65000"/>
                  </a:schemeClr>
                </a:solidFill>
              </a:rPr>
              <a:t> in </a:t>
            </a:r>
            <a:r>
              <a:rPr lang="de-AT" dirty="0" err="1">
                <a:solidFill>
                  <a:schemeClr val="bg1">
                    <a:lumMod val="65000"/>
                  </a:schemeClr>
                </a:solidFill>
              </a:rPr>
              <a:t>pixels</a:t>
            </a:r>
            <a:r>
              <a:rPr lang="de-AT" dirty="0">
                <a:solidFill>
                  <a:schemeClr val="bg1">
                    <a:lumMod val="65000"/>
                  </a:schemeClr>
                </a:solidFill>
              </a:rPr>
              <a:t>, </a:t>
            </a:r>
            <a:r>
              <a:rPr lang="de-AT" dirty="0" err="1">
                <a:solidFill>
                  <a:srgbClr val="C00000"/>
                </a:solidFill>
              </a:rPr>
              <a:t>fixed</a:t>
            </a:r>
            <a:r>
              <a:rPr lang="de-AT" dirty="0">
                <a:solidFill>
                  <a:srgbClr val="C00000"/>
                </a:solidFill>
              </a:rPr>
              <a:t> </a:t>
            </a:r>
            <a:r>
              <a:rPr lang="de-AT" dirty="0" err="1">
                <a:solidFill>
                  <a:srgbClr val="C00000"/>
                </a:solidFill>
              </a:rPr>
              <a:t>size</a:t>
            </a:r>
            <a:r>
              <a:rPr lang="de-AT" dirty="0">
                <a:solidFill>
                  <a:srgbClr val="C00000"/>
                </a:solidFill>
              </a:rPr>
              <a:t> </a:t>
            </a:r>
            <a:r>
              <a:rPr lang="de-AT" dirty="0" err="1">
                <a:solidFill>
                  <a:srgbClr val="C00000"/>
                </a:solidFill>
              </a:rPr>
              <a:t>assumed</a:t>
            </a:r>
            <a:r>
              <a:rPr lang="de-AT" dirty="0">
                <a:solidFill>
                  <a:srgbClr val="C00000"/>
                </a:solidFill>
              </a:rPr>
              <a:t> (8x8, 16x8, 16x16, …)</a:t>
            </a:r>
            <a:endParaRPr lang="de-AT" dirty="0">
              <a:solidFill>
                <a:schemeClr val="bg1">
                  <a:lumMod val="75000"/>
                </a:schemeClr>
              </a:solidFill>
            </a:endParaRPr>
          </a:p>
          <a:p>
            <a:endParaRPr lang="de-AT" dirty="0">
              <a:solidFill>
                <a:schemeClr val="bg1">
                  <a:lumMod val="75000"/>
                </a:schemeClr>
              </a:solidFill>
            </a:endParaRPr>
          </a:p>
          <a:p>
            <a:r>
              <a:rPr lang="de-AT" dirty="0" err="1"/>
              <a:t>Rasterizer</a:t>
            </a:r>
            <a:r>
              <a:rPr lang="de-AT" dirty="0"/>
              <a:t> </a:t>
            </a:r>
            <a:r>
              <a:rPr lang="de-AT" dirty="0" err="1"/>
              <a:t>capability</a:t>
            </a:r>
            <a:r>
              <a:rPr lang="de-AT" dirty="0"/>
              <a:t> (uniform/</a:t>
            </a:r>
            <a:r>
              <a:rPr lang="de-AT" dirty="0" err="1"/>
              <a:t>varying</a:t>
            </a:r>
            <a:r>
              <a:rPr lang="de-AT" dirty="0"/>
              <a:t>)</a:t>
            </a:r>
            <a:endParaRPr lang="de-AT" dirty="0">
              <a:solidFill>
                <a:schemeClr val="bg1">
                  <a:lumMod val="75000"/>
                </a:schemeClr>
              </a:solidFill>
            </a:endParaRPr>
          </a:p>
          <a:p>
            <a:endParaRPr lang="de-AT" dirty="0"/>
          </a:p>
          <a:p>
            <a:r>
              <a:rPr lang="de-AT" dirty="0" err="1"/>
              <a:t>Number</a:t>
            </a:r>
            <a:r>
              <a:rPr lang="de-AT" dirty="0"/>
              <a:t> </a:t>
            </a:r>
            <a:r>
              <a:rPr lang="de-AT" dirty="0" err="1"/>
              <a:t>of</a:t>
            </a:r>
            <a:r>
              <a:rPr lang="de-AT" dirty="0"/>
              <a:t> </a:t>
            </a:r>
            <a:r>
              <a:rPr lang="de-AT" dirty="0" err="1"/>
              <a:t>rasterizers</a:t>
            </a:r>
            <a:r>
              <a:rPr lang="de-AT" dirty="0"/>
              <a:t> </a:t>
            </a:r>
            <a:r>
              <a:rPr lang="de-AT" dirty="0" err="1"/>
              <a:t>employed</a:t>
            </a:r>
            <a:endParaRPr lang="de-AT" dirty="0"/>
          </a:p>
          <a:p>
            <a:pPr marL="0" indent="0">
              <a:buNone/>
            </a:pPr>
            <a:endParaRPr lang="de-AT" dirty="0"/>
          </a:p>
          <a:p>
            <a:r>
              <a:rPr lang="de-AT" dirty="0"/>
              <a:t>Arrangement </a:t>
            </a:r>
            <a:r>
              <a:rPr lang="de-AT" dirty="0" err="1"/>
              <a:t>scheme</a:t>
            </a:r>
            <a:r>
              <a:rPr lang="de-AT" dirty="0"/>
              <a:t> (</a:t>
            </a:r>
            <a:r>
              <a:rPr lang="de-AT" dirty="0" err="1"/>
              <a:t>pattern</a:t>
            </a:r>
            <a:r>
              <a:rPr lang="de-AT" dirty="0"/>
              <a:t>)</a:t>
            </a:r>
            <a:endParaRPr lang="de-AT" u="sng" dirty="0"/>
          </a:p>
        </p:txBody>
      </p:sp>
      <p:sp>
        <p:nvSpPr>
          <p:cNvPr id="4" name="Datumsplatzhalter 3">
            <a:extLst>
              <a:ext uri="{FF2B5EF4-FFF2-40B4-BE49-F238E27FC236}">
                <a16:creationId xmlns:a16="http://schemas.microsoft.com/office/drawing/2014/main" id="{F673EC9C-01EE-49FB-B4E1-D9859644DF78}"/>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7CC1786A-FF44-4B88-B0DE-57CB7955DAD1}"/>
              </a:ext>
            </a:extLst>
          </p:cNvPr>
          <p:cNvSpPr>
            <a:spLocks noGrp="1"/>
          </p:cNvSpPr>
          <p:nvPr>
            <p:ph type="sldNum" sz="quarter" idx="12"/>
          </p:nvPr>
        </p:nvSpPr>
        <p:spPr/>
        <p:txBody>
          <a:bodyPr/>
          <a:lstStyle/>
          <a:p>
            <a:fld id="{9A2D5217-CDEB-4D0C-813C-11B3A05E92C0}" type="slidenum">
              <a:rPr lang="de-AT" smtClean="0"/>
              <a:t>34</a:t>
            </a:fld>
            <a:endParaRPr lang="de-AT" dirty="0"/>
          </a:p>
        </p:txBody>
      </p:sp>
      <p:sp>
        <p:nvSpPr>
          <p:cNvPr id="6" name="Fußzeilenplatzhalter 5">
            <a:extLst>
              <a:ext uri="{FF2B5EF4-FFF2-40B4-BE49-F238E27FC236}">
                <a16:creationId xmlns:a16="http://schemas.microsoft.com/office/drawing/2014/main" id="{B8037AFB-316D-4329-903A-622D94BE68A0}"/>
              </a:ext>
            </a:extLst>
          </p:cNvPr>
          <p:cNvSpPr>
            <a:spLocks noGrp="1"/>
          </p:cNvSpPr>
          <p:nvPr>
            <p:ph type="ftr" sz="quarter" idx="3"/>
          </p:nvPr>
        </p:nvSpPr>
        <p:spPr/>
        <p:txBody>
          <a:bodyPr/>
          <a:lstStyle/>
          <a:p>
            <a:r>
              <a:rPr lang="en-US"/>
              <a:t>Effective Static Bin Patterns for Sort-Middle Rendering</a:t>
            </a:r>
            <a:endParaRPr lang="en-US" dirty="0"/>
          </a:p>
        </p:txBody>
      </p:sp>
      <p:sp>
        <p:nvSpPr>
          <p:cNvPr id="8" name="Textfeld 7">
            <a:extLst>
              <a:ext uri="{FF2B5EF4-FFF2-40B4-BE49-F238E27FC236}">
                <a16:creationId xmlns:a16="http://schemas.microsoft.com/office/drawing/2014/main" id="{0E1E53CC-D3BD-45F5-840A-2C87E050AA1D}"/>
              </a:ext>
            </a:extLst>
          </p:cNvPr>
          <p:cNvSpPr txBox="1"/>
          <p:nvPr/>
        </p:nvSpPr>
        <p:spPr>
          <a:xfrm>
            <a:off x="11265966" y="6865535"/>
            <a:ext cx="6400800" cy="923330"/>
          </a:xfrm>
          <a:prstGeom prst="rect">
            <a:avLst/>
          </a:prstGeom>
          <a:solidFill>
            <a:schemeClr val="bg1"/>
          </a:solidFill>
        </p:spPr>
        <p:txBody>
          <a:bodyPr wrap="square" rtlCol="0">
            <a:spAutoFit/>
          </a:bodyPr>
          <a:lstStyle/>
          <a:p>
            <a:r>
              <a:rPr lang="de-AT" sz="5400" b="1" dirty="0">
                <a:solidFill>
                  <a:srgbClr val="4A7EBB"/>
                </a:solidFill>
                <a:effectLst>
                  <a:outerShdw blurRad="190500" dist="38100" dir="2700000" algn="tl">
                    <a:srgbClr val="000000">
                      <a:alpha val="43137"/>
                    </a:srgbClr>
                  </a:outerShdw>
                </a:effectLst>
              </a:rPr>
              <a:t>GPU Pattern Design</a:t>
            </a:r>
          </a:p>
        </p:txBody>
      </p:sp>
      <p:sp>
        <p:nvSpPr>
          <p:cNvPr id="14" name="Bogen 13">
            <a:extLst>
              <a:ext uri="{FF2B5EF4-FFF2-40B4-BE49-F238E27FC236}">
                <a16:creationId xmlns:a16="http://schemas.microsoft.com/office/drawing/2014/main" id="{54C11A53-0C5B-45B2-8E91-28FE0364A8BB}"/>
              </a:ext>
            </a:extLst>
          </p:cNvPr>
          <p:cNvSpPr/>
          <p:nvPr/>
        </p:nvSpPr>
        <p:spPr>
          <a:xfrm rot="3705856">
            <a:off x="8234762" y="3821027"/>
            <a:ext cx="2763263" cy="4909048"/>
          </a:xfrm>
          <a:prstGeom prst="arc">
            <a:avLst>
              <a:gd name="adj1" fmla="val 14687746"/>
              <a:gd name="adj2" fmla="val 2842735"/>
            </a:avLst>
          </a:prstGeom>
          <a:ln w="66675">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5" name="Bogen 14">
            <a:extLst>
              <a:ext uri="{FF2B5EF4-FFF2-40B4-BE49-F238E27FC236}">
                <a16:creationId xmlns:a16="http://schemas.microsoft.com/office/drawing/2014/main" id="{A28468B9-8817-4934-8477-47CB2632C0FE}"/>
              </a:ext>
            </a:extLst>
          </p:cNvPr>
          <p:cNvSpPr/>
          <p:nvPr/>
        </p:nvSpPr>
        <p:spPr>
          <a:xfrm rot="3705856">
            <a:off x="8667082" y="5276264"/>
            <a:ext cx="1432419" cy="3551877"/>
          </a:xfrm>
          <a:prstGeom prst="arc">
            <a:avLst>
              <a:gd name="adj1" fmla="val 12582626"/>
              <a:gd name="adj2" fmla="val 2015344"/>
            </a:avLst>
          </a:prstGeom>
          <a:ln w="66675">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Tree>
    <p:extLst>
      <p:ext uri="{BB962C8B-B14F-4D97-AF65-F5344CB8AC3E}">
        <p14:creationId xmlns:p14="http://schemas.microsoft.com/office/powerpoint/2010/main" val="987483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Software Simulated Results</a:t>
            </a:r>
            <a:endParaRPr lang="en-US" dirty="0"/>
          </a:p>
        </p:txBody>
      </p:sp>
      <p:sp>
        <p:nvSpPr>
          <p:cNvPr id="3" name="Content Placeholder 2"/>
          <p:cNvSpPr>
            <a:spLocks noGrp="1"/>
          </p:cNvSpPr>
          <p:nvPr>
            <p:ph idx="1"/>
          </p:nvPr>
        </p:nvSpPr>
        <p:spPr/>
        <p:txBody>
          <a:bodyPr/>
          <a:lstStyle/>
          <a:p>
            <a:r>
              <a:rPr lang="de-AT" dirty="0"/>
              <a:t>Full streaming software rendering pipeline running on GPU</a:t>
            </a:r>
          </a:p>
          <a:p>
            <a:endParaRPr lang="de-AT" dirty="0"/>
          </a:p>
          <a:p>
            <a:r>
              <a:rPr lang="de-AT" dirty="0"/>
              <a:t>DirectX 9 features (vertex/fragment processing, shading, ...)</a:t>
            </a:r>
          </a:p>
          <a:p>
            <a:endParaRPr lang="de-AT" dirty="0"/>
          </a:p>
          <a:p>
            <a:r>
              <a:rPr lang="de-AT" dirty="0"/>
              <a:t>Developed with C++/CUDA</a:t>
            </a:r>
          </a:p>
          <a:p>
            <a:endParaRPr lang="de-AT" dirty="0"/>
          </a:p>
          <a:p>
            <a:r>
              <a:rPr lang="de-AT" dirty="0"/>
              <a:t>Evaluate best patterns for our test suite of 200 captured scenes</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35</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1817618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1F293-3D5F-451D-8A60-6F8770F7AEDD}"/>
              </a:ext>
            </a:extLst>
          </p:cNvPr>
          <p:cNvSpPr>
            <a:spLocks noGrp="1"/>
          </p:cNvSpPr>
          <p:nvPr>
            <p:ph type="title"/>
          </p:nvPr>
        </p:nvSpPr>
        <p:spPr/>
        <p:txBody>
          <a:bodyPr/>
          <a:lstStyle/>
          <a:p>
            <a:r>
              <a:rPr lang="de-AT" dirty="0" err="1"/>
              <a:t>Binning</a:t>
            </a:r>
            <a:r>
              <a:rPr lang="de-AT" dirty="0"/>
              <a:t> Pattern </a:t>
            </a:r>
            <a:r>
              <a:rPr lang="de-AT" dirty="0" err="1"/>
              <a:t>Deviants</a:t>
            </a:r>
            <a:r>
              <a:rPr lang="de-AT" dirty="0"/>
              <a:t> (NVIDIA) </a:t>
            </a:r>
          </a:p>
        </p:txBody>
      </p:sp>
      <p:pic>
        <p:nvPicPr>
          <p:cNvPr id="8" name="Inhaltsplatzhalter 7">
            <a:extLst>
              <a:ext uri="{FF2B5EF4-FFF2-40B4-BE49-F238E27FC236}">
                <a16:creationId xmlns:a16="http://schemas.microsoft.com/office/drawing/2014/main" id="{6B61C3CD-9FD2-436B-AF8B-0EFED39F3C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0000" b="73333"/>
          <a:stretch/>
        </p:blipFill>
        <p:spPr>
          <a:xfrm>
            <a:off x="9864391" y="3615461"/>
            <a:ext cx="2160000" cy="2160000"/>
          </a:xfrm>
        </p:spPr>
      </p:pic>
      <p:sp>
        <p:nvSpPr>
          <p:cNvPr id="4" name="Datumsplatzhalter 3">
            <a:extLst>
              <a:ext uri="{FF2B5EF4-FFF2-40B4-BE49-F238E27FC236}">
                <a16:creationId xmlns:a16="http://schemas.microsoft.com/office/drawing/2014/main" id="{870AE410-B9E0-4ACC-B6B4-E5249CF097BF}"/>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F9EB2788-DBE7-4D1B-ACC1-D707B673FB0F}"/>
              </a:ext>
            </a:extLst>
          </p:cNvPr>
          <p:cNvSpPr>
            <a:spLocks noGrp="1"/>
          </p:cNvSpPr>
          <p:nvPr>
            <p:ph type="sldNum" sz="quarter" idx="12"/>
          </p:nvPr>
        </p:nvSpPr>
        <p:spPr/>
        <p:txBody>
          <a:bodyPr/>
          <a:lstStyle/>
          <a:p>
            <a:fld id="{9A2D5217-CDEB-4D0C-813C-11B3A05E92C0}" type="slidenum">
              <a:rPr lang="de-AT" smtClean="0"/>
              <a:t>36</a:t>
            </a:fld>
            <a:endParaRPr lang="de-AT"/>
          </a:p>
        </p:txBody>
      </p:sp>
      <p:sp>
        <p:nvSpPr>
          <p:cNvPr id="6" name="Fußzeilenplatzhalter 5">
            <a:extLst>
              <a:ext uri="{FF2B5EF4-FFF2-40B4-BE49-F238E27FC236}">
                <a16:creationId xmlns:a16="http://schemas.microsoft.com/office/drawing/2014/main" id="{0BF189C7-CC67-401D-A310-D93F3DDA9828}"/>
              </a:ext>
            </a:extLst>
          </p:cNvPr>
          <p:cNvSpPr>
            <a:spLocks noGrp="1"/>
          </p:cNvSpPr>
          <p:nvPr>
            <p:ph type="ftr" sz="quarter" idx="3"/>
          </p:nvPr>
        </p:nvSpPr>
        <p:spPr/>
        <p:txBody>
          <a:bodyPr/>
          <a:lstStyle/>
          <a:p>
            <a:r>
              <a:rPr lang="en-US"/>
              <a:t>Effective Static Bin Patterns for Sort-Middle Rendering</a:t>
            </a:r>
            <a:endParaRPr lang="en-US" dirty="0"/>
          </a:p>
        </p:txBody>
      </p:sp>
      <p:sp>
        <p:nvSpPr>
          <p:cNvPr id="11" name="Textfeld 10">
            <a:extLst>
              <a:ext uri="{FF2B5EF4-FFF2-40B4-BE49-F238E27FC236}">
                <a16:creationId xmlns:a16="http://schemas.microsoft.com/office/drawing/2014/main" id="{C4217BB6-DAA1-4F85-ABAE-EB07CE6232EE}"/>
              </a:ext>
            </a:extLst>
          </p:cNvPr>
          <p:cNvSpPr txBox="1"/>
          <p:nvPr/>
        </p:nvSpPr>
        <p:spPr>
          <a:xfrm>
            <a:off x="9487730" y="5775460"/>
            <a:ext cx="2913321" cy="590931"/>
          </a:xfrm>
          <a:prstGeom prst="rect">
            <a:avLst/>
          </a:prstGeom>
          <a:noFill/>
        </p:spPr>
        <p:txBody>
          <a:bodyPr wrap="square" rtlCol="0">
            <a:spAutoFit/>
          </a:bodyPr>
          <a:lstStyle/>
          <a:p>
            <a:pPr algn="ctr"/>
            <a:r>
              <a:rPr lang="de-AT" b="1" dirty="0"/>
              <a:t>GTX 980 Ti</a:t>
            </a:r>
          </a:p>
        </p:txBody>
      </p:sp>
      <p:pic>
        <p:nvPicPr>
          <p:cNvPr id="13" name="Grafik 12">
            <a:extLst>
              <a:ext uri="{FF2B5EF4-FFF2-40B4-BE49-F238E27FC236}">
                <a16:creationId xmlns:a16="http://schemas.microsoft.com/office/drawing/2014/main" id="{93D0D0EA-FCC9-4CD4-9665-9C2AC38AE81C}"/>
              </a:ext>
            </a:extLst>
          </p:cNvPr>
          <p:cNvPicPr>
            <a:picLocks noChangeAspect="1"/>
          </p:cNvPicPr>
          <p:nvPr/>
        </p:nvPicPr>
        <p:blipFill rotWithShape="1">
          <a:blip r:embed="rId3">
            <a:extLst>
              <a:ext uri="{28A0092B-C50C-407E-A947-70E740481C1C}">
                <a14:useLocalDpi xmlns:a14="http://schemas.microsoft.com/office/drawing/2010/main" val="0"/>
              </a:ext>
            </a:extLst>
          </a:blip>
          <a:srcRect r="80057" b="73341"/>
          <a:stretch/>
        </p:blipFill>
        <p:spPr>
          <a:xfrm>
            <a:off x="2705091" y="3615461"/>
            <a:ext cx="2154375" cy="2160000"/>
          </a:xfrm>
          <a:prstGeom prst="rect">
            <a:avLst/>
          </a:prstGeom>
        </p:spPr>
      </p:pic>
      <p:sp>
        <p:nvSpPr>
          <p:cNvPr id="14" name="Textfeld 13">
            <a:extLst>
              <a:ext uri="{FF2B5EF4-FFF2-40B4-BE49-F238E27FC236}">
                <a16:creationId xmlns:a16="http://schemas.microsoft.com/office/drawing/2014/main" id="{450801EF-1EDD-4DAC-A9CA-A1648DEF467F}"/>
              </a:ext>
            </a:extLst>
          </p:cNvPr>
          <p:cNvSpPr txBox="1"/>
          <p:nvPr/>
        </p:nvSpPr>
        <p:spPr>
          <a:xfrm>
            <a:off x="2325617" y="5781266"/>
            <a:ext cx="2913321" cy="590931"/>
          </a:xfrm>
          <a:prstGeom prst="rect">
            <a:avLst/>
          </a:prstGeom>
          <a:noFill/>
        </p:spPr>
        <p:txBody>
          <a:bodyPr wrap="square" rtlCol="0">
            <a:spAutoFit/>
          </a:bodyPr>
          <a:lstStyle/>
          <a:p>
            <a:pPr algn="ctr"/>
            <a:r>
              <a:rPr lang="de-AT" b="1" dirty="0"/>
              <a:t> GTX Titan X</a:t>
            </a:r>
          </a:p>
        </p:txBody>
      </p:sp>
      <p:pic>
        <p:nvPicPr>
          <p:cNvPr id="16" name="Grafik 15">
            <a:extLst>
              <a:ext uri="{FF2B5EF4-FFF2-40B4-BE49-F238E27FC236}">
                <a16:creationId xmlns:a16="http://schemas.microsoft.com/office/drawing/2014/main" id="{225C07E3-997E-4214-AA1D-5151E8031901}"/>
              </a:ext>
            </a:extLst>
          </p:cNvPr>
          <p:cNvPicPr>
            <a:picLocks noChangeAspect="1"/>
          </p:cNvPicPr>
          <p:nvPr/>
        </p:nvPicPr>
        <p:blipFill rotWithShape="1">
          <a:blip r:embed="rId4">
            <a:extLst>
              <a:ext uri="{28A0092B-C50C-407E-A947-70E740481C1C}">
                <a14:useLocalDpi xmlns:a14="http://schemas.microsoft.com/office/drawing/2010/main" val="0"/>
              </a:ext>
            </a:extLst>
          </a:blip>
          <a:srcRect t="-1" r="80052" b="73474"/>
          <a:stretch/>
        </p:blipFill>
        <p:spPr>
          <a:xfrm>
            <a:off x="13446853" y="3615461"/>
            <a:ext cx="2165731" cy="2160000"/>
          </a:xfrm>
          <a:prstGeom prst="rect">
            <a:avLst/>
          </a:prstGeom>
        </p:spPr>
      </p:pic>
      <p:sp>
        <p:nvSpPr>
          <p:cNvPr id="17" name="Textfeld 16">
            <a:extLst>
              <a:ext uri="{FF2B5EF4-FFF2-40B4-BE49-F238E27FC236}">
                <a16:creationId xmlns:a16="http://schemas.microsoft.com/office/drawing/2014/main" id="{09AB797D-2038-49B0-9EC4-E08959B832CC}"/>
              </a:ext>
            </a:extLst>
          </p:cNvPr>
          <p:cNvSpPr txBox="1"/>
          <p:nvPr/>
        </p:nvSpPr>
        <p:spPr>
          <a:xfrm>
            <a:off x="13070192" y="5775460"/>
            <a:ext cx="2913321" cy="590931"/>
          </a:xfrm>
          <a:prstGeom prst="rect">
            <a:avLst/>
          </a:prstGeom>
          <a:noFill/>
        </p:spPr>
        <p:txBody>
          <a:bodyPr wrap="square" rtlCol="0">
            <a:spAutoFit/>
          </a:bodyPr>
          <a:lstStyle/>
          <a:p>
            <a:pPr algn="ctr"/>
            <a:r>
              <a:rPr lang="de-AT" b="1" dirty="0"/>
              <a:t>GTX Titan</a:t>
            </a:r>
          </a:p>
        </p:txBody>
      </p:sp>
      <p:pic>
        <p:nvPicPr>
          <p:cNvPr id="19" name="Grafik 18">
            <a:extLst>
              <a:ext uri="{FF2B5EF4-FFF2-40B4-BE49-F238E27FC236}">
                <a16:creationId xmlns:a16="http://schemas.microsoft.com/office/drawing/2014/main" id="{A0974AAC-4436-4F02-AFFA-BE822C9B75FF}"/>
              </a:ext>
            </a:extLst>
          </p:cNvPr>
          <p:cNvPicPr>
            <a:picLocks noChangeAspect="1"/>
          </p:cNvPicPr>
          <p:nvPr/>
        </p:nvPicPr>
        <p:blipFill rotWithShape="1">
          <a:blip r:embed="rId5">
            <a:extLst>
              <a:ext uri="{28A0092B-C50C-407E-A947-70E740481C1C}">
                <a14:useLocalDpi xmlns:a14="http://schemas.microsoft.com/office/drawing/2010/main" val="0"/>
              </a:ext>
            </a:extLst>
          </a:blip>
          <a:srcRect r="80047" b="73326"/>
          <a:stretch/>
        </p:blipFill>
        <p:spPr>
          <a:xfrm>
            <a:off x="6284742" y="3615461"/>
            <a:ext cx="2154375" cy="2160000"/>
          </a:xfrm>
          <a:prstGeom prst="rect">
            <a:avLst/>
          </a:prstGeom>
        </p:spPr>
      </p:pic>
      <p:sp>
        <p:nvSpPr>
          <p:cNvPr id="20" name="Textfeld 19">
            <a:extLst>
              <a:ext uri="{FF2B5EF4-FFF2-40B4-BE49-F238E27FC236}">
                <a16:creationId xmlns:a16="http://schemas.microsoft.com/office/drawing/2014/main" id="{2E8B7456-44A9-4945-8A82-C3262CDD0194}"/>
              </a:ext>
            </a:extLst>
          </p:cNvPr>
          <p:cNvSpPr txBox="1"/>
          <p:nvPr/>
        </p:nvSpPr>
        <p:spPr>
          <a:xfrm>
            <a:off x="5905268" y="5775461"/>
            <a:ext cx="2913321" cy="590931"/>
          </a:xfrm>
          <a:prstGeom prst="rect">
            <a:avLst/>
          </a:prstGeom>
          <a:noFill/>
        </p:spPr>
        <p:txBody>
          <a:bodyPr wrap="square" rtlCol="0">
            <a:spAutoFit/>
          </a:bodyPr>
          <a:lstStyle/>
          <a:p>
            <a:pPr algn="ctr"/>
            <a:r>
              <a:rPr lang="de-AT" b="1" dirty="0"/>
              <a:t>GTX 960</a:t>
            </a:r>
          </a:p>
        </p:txBody>
      </p:sp>
      <p:sp>
        <p:nvSpPr>
          <p:cNvPr id="21" name="Rechteck 20">
            <a:extLst>
              <a:ext uri="{FF2B5EF4-FFF2-40B4-BE49-F238E27FC236}">
                <a16:creationId xmlns:a16="http://schemas.microsoft.com/office/drawing/2014/main" id="{F4301020-2A2A-4154-B493-8554BB385BC8}"/>
              </a:ext>
            </a:extLst>
          </p:cNvPr>
          <p:cNvSpPr/>
          <p:nvPr/>
        </p:nvSpPr>
        <p:spPr>
          <a:xfrm>
            <a:off x="2325617" y="3048000"/>
            <a:ext cx="6492972" cy="3657600"/>
          </a:xfrm>
          <a:prstGeom prst="rect">
            <a:avLst/>
          </a:prstGeom>
          <a:noFill/>
          <a:ln w="571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Rechteck 21">
            <a:extLst>
              <a:ext uri="{FF2B5EF4-FFF2-40B4-BE49-F238E27FC236}">
                <a16:creationId xmlns:a16="http://schemas.microsoft.com/office/drawing/2014/main" id="{A4BA4E65-A118-4CAB-97D5-AF22134B174A}"/>
              </a:ext>
            </a:extLst>
          </p:cNvPr>
          <p:cNvSpPr/>
          <p:nvPr/>
        </p:nvSpPr>
        <p:spPr>
          <a:xfrm>
            <a:off x="9484919" y="3048000"/>
            <a:ext cx="6492972" cy="3657600"/>
          </a:xfrm>
          <a:prstGeom prst="rect">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Textfeld 22">
            <a:extLst>
              <a:ext uri="{FF2B5EF4-FFF2-40B4-BE49-F238E27FC236}">
                <a16:creationId xmlns:a16="http://schemas.microsoft.com/office/drawing/2014/main" id="{9EF5B54A-43C4-46B3-A75B-6FC0AFA69554}"/>
              </a:ext>
            </a:extLst>
          </p:cNvPr>
          <p:cNvSpPr txBox="1"/>
          <p:nvPr/>
        </p:nvSpPr>
        <p:spPr>
          <a:xfrm>
            <a:off x="2590767" y="6977595"/>
            <a:ext cx="5848350" cy="590931"/>
          </a:xfrm>
          <a:prstGeom prst="rect">
            <a:avLst/>
          </a:prstGeom>
          <a:noFill/>
        </p:spPr>
        <p:txBody>
          <a:bodyPr wrap="square" rtlCol="0">
            <a:spAutoFit/>
          </a:bodyPr>
          <a:lstStyle/>
          <a:p>
            <a:pPr algn="ctr"/>
            <a:r>
              <a:rPr lang="de-AT" dirty="0"/>
              <a:t>Uniform </a:t>
            </a:r>
            <a:r>
              <a:rPr lang="de-AT" dirty="0" err="1"/>
              <a:t>rasterizer</a:t>
            </a:r>
            <a:r>
              <a:rPr lang="de-AT" dirty="0"/>
              <a:t> </a:t>
            </a:r>
            <a:r>
              <a:rPr lang="de-AT" dirty="0" err="1"/>
              <a:t>capabilities</a:t>
            </a:r>
            <a:endParaRPr lang="de-AT" dirty="0"/>
          </a:p>
        </p:txBody>
      </p:sp>
      <p:sp>
        <p:nvSpPr>
          <p:cNvPr id="24" name="Textfeld 23">
            <a:extLst>
              <a:ext uri="{FF2B5EF4-FFF2-40B4-BE49-F238E27FC236}">
                <a16:creationId xmlns:a16="http://schemas.microsoft.com/office/drawing/2014/main" id="{1D36A768-D06C-4447-BCF1-8140B058CE37}"/>
              </a:ext>
            </a:extLst>
          </p:cNvPr>
          <p:cNvSpPr txBox="1"/>
          <p:nvPr/>
        </p:nvSpPr>
        <p:spPr>
          <a:xfrm>
            <a:off x="9764234" y="6927339"/>
            <a:ext cx="5848350" cy="590931"/>
          </a:xfrm>
          <a:prstGeom prst="rect">
            <a:avLst/>
          </a:prstGeom>
          <a:noFill/>
        </p:spPr>
        <p:txBody>
          <a:bodyPr wrap="square" rtlCol="0">
            <a:spAutoFit/>
          </a:bodyPr>
          <a:lstStyle/>
          <a:p>
            <a:pPr algn="ctr"/>
            <a:r>
              <a:rPr lang="de-AT" dirty="0"/>
              <a:t>Variable </a:t>
            </a:r>
            <a:r>
              <a:rPr lang="de-AT" dirty="0" err="1"/>
              <a:t>rasterizer</a:t>
            </a:r>
            <a:r>
              <a:rPr lang="de-AT" dirty="0"/>
              <a:t> </a:t>
            </a:r>
            <a:r>
              <a:rPr lang="de-AT" dirty="0" err="1"/>
              <a:t>capabilities</a:t>
            </a:r>
            <a:endParaRPr lang="de-AT" dirty="0"/>
          </a:p>
        </p:txBody>
      </p:sp>
    </p:spTree>
    <p:extLst>
      <p:ext uri="{BB962C8B-B14F-4D97-AF65-F5344CB8AC3E}">
        <p14:creationId xmlns:p14="http://schemas.microsoft.com/office/powerpoint/2010/main" val="1324051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Software Simulated Results</a:t>
            </a:r>
            <a:endParaRPr lang="en-US" dirty="0"/>
          </a:p>
        </p:txBody>
      </p:sp>
      <p:sp>
        <p:nvSpPr>
          <p:cNvPr id="3" name="Content Placeholder 2"/>
          <p:cNvSpPr>
            <a:spLocks noGrp="1"/>
          </p:cNvSpPr>
          <p:nvPr>
            <p:ph idx="1"/>
          </p:nvPr>
        </p:nvSpPr>
        <p:spPr>
          <a:xfrm>
            <a:off x="914400" y="2400305"/>
            <a:ext cx="13633854" cy="6788945"/>
          </a:xfrm>
        </p:spPr>
        <p:txBody>
          <a:bodyPr/>
          <a:lstStyle/>
          <a:p>
            <a:r>
              <a:rPr lang="en-US" dirty="0"/>
              <a:t>At higher number / greater bin size, differences show</a:t>
            </a:r>
          </a:p>
          <a:p>
            <a:endParaRPr lang="en-US" dirty="0"/>
          </a:p>
          <a:p>
            <a:r>
              <a:rPr lang="en-US" dirty="0"/>
              <a:t>Dynamic balancing between vertex and fragment stage cannot compensate fragment load discrepancy</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37</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11" name="Picture 10"/>
          <p:cNvPicPr>
            <a:picLocks noChangeAspect="1"/>
          </p:cNvPicPr>
          <p:nvPr/>
        </p:nvPicPr>
        <p:blipFill rotWithShape="1">
          <a:blip r:embed="rId3"/>
          <a:srcRect l="14792" t="12963" r="890" b="21481"/>
          <a:stretch/>
        </p:blipFill>
        <p:spPr>
          <a:xfrm>
            <a:off x="8879300" y="5918923"/>
            <a:ext cx="7715248" cy="3374136"/>
          </a:xfrm>
          <a:prstGeom prst="rect">
            <a:avLst/>
          </a:prstGeom>
        </p:spPr>
      </p:pic>
      <p:pic>
        <p:nvPicPr>
          <p:cNvPr id="12" name="Picture 11"/>
          <p:cNvPicPr>
            <a:picLocks noChangeAspect="1"/>
          </p:cNvPicPr>
          <p:nvPr/>
        </p:nvPicPr>
        <p:blipFill rotWithShape="1">
          <a:blip r:embed="rId4"/>
          <a:srcRect l="14480" t="13333" r="1041" b="21481"/>
          <a:stretch/>
        </p:blipFill>
        <p:spPr>
          <a:xfrm>
            <a:off x="862169" y="5937211"/>
            <a:ext cx="7731798" cy="3355848"/>
          </a:xfrm>
          <a:prstGeom prst="rect">
            <a:avLst/>
          </a:prstGeom>
        </p:spPr>
      </p:pic>
      <p:pic>
        <p:nvPicPr>
          <p:cNvPr id="13" name="Picture 12"/>
          <p:cNvPicPr>
            <a:picLocks noChangeAspect="1"/>
          </p:cNvPicPr>
          <p:nvPr/>
        </p:nvPicPr>
        <p:blipFill rotWithShape="1">
          <a:blip r:embed="rId5"/>
          <a:srcRect l="40673" t="11259" r="27596" b="15727"/>
          <a:stretch/>
        </p:blipFill>
        <p:spPr>
          <a:xfrm>
            <a:off x="14548254" y="1504515"/>
            <a:ext cx="3344896" cy="4329444"/>
          </a:xfrm>
          <a:prstGeom prst="rect">
            <a:avLst/>
          </a:prstGeom>
        </p:spPr>
      </p:pic>
      <p:sp>
        <p:nvSpPr>
          <p:cNvPr id="7" name="Textfeld 6">
            <a:extLst>
              <a:ext uri="{FF2B5EF4-FFF2-40B4-BE49-F238E27FC236}">
                <a16:creationId xmlns:a16="http://schemas.microsoft.com/office/drawing/2014/main" id="{D4D33E47-DA19-46ED-9508-4CBA3408F18E}"/>
              </a:ext>
            </a:extLst>
          </p:cNvPr>
          <p:cNvSpPr txBox="1"/>
          <p:nvPr/>
        </p:nvSpPr>
        <p:spPr>
          <a:xfrm>
            <a:off x="2223859" y="5628875"/>
            <a:ext cx="5008418" cy="590931"/>
          </a:xfrm>
          <a:prstGeom prst="rect">
            <a:avLst/>
          </a:prstGeom>
          <a:noFill/>
        </p:spPr>
        <p:txBody>
          <a:bodyPr wrap="square" rtlCol="0">
            <a:spAutoFit/>
          </a:bodyPr>
          <a:lstStyle/>
          <a:p>
            <a:pPr algn="ctr"/>
            <a:r>
              <a:rPr lang="de-AT" dirty="0"/>
              <a:t>Diagonal</a:t>
            </a:r>
          </a:p>
        </p:txBody>
      </p:sp>
      <p:sp>
        <p:nvSpPr>
          <p:cNvPr id="14" name="Textfeld 13">
            <a:extLst>
              <a:ext uri="{FF2B5EF4-FFF2-40B4-BE49-F238E27FC236}">
                <a16:creationId xmlns:a16="http://schemas.microsoft.com/office/drawing/2014/main" id="{969DC6A4-436C-48A3-9D54-13E1F22F256A}"/>
              </a:ext>
            </a:extLst>
          </p:cNvPr>
          <p:cNvSpPr txBox="1"/>
          <p:nvPr/>
        </p:nvSpPr>
        <p:spPr>
          <a:xfrm>
            <a:off x="10232715" y="5574882"/>
            <a:ext cx="5008418" cy="590931"/>
          </a:xfrm>
          <a:prstGeom prst="rect">
            <a:avLst/>
          </a:prstGeom>
          <a:noFill/>
        </p:spPr>
        <p:txBody>
          <a:bodyPr wrap="square" rtlCol="0">
            <a:spAutoFit/>
          </a:bodyPr>
          <a:lstStyle/>
          <a:p>
            <a:pPr algn="ctr"/>
            <a:r>
              <a:rPr lang="de-AT" dirty="0"/>
              <a:t>Van der </a:t>
            </a:r>
            <a:r>
              <a:rPr lang="de-AT" dirty="0" err="1"/>
              <a:t>Corput</a:t>
            </a:r>
            <a:endParaRPr lang="de-AT" dirty="0"/>
          </a:p>
        </p:txBody>
      </p:sp>
    </p:spTree>
    <p:extLst>
      <p:ext uri="{BB962C8B-B14F-4D97-AF65-F5344CB8AC3E}">
        <p14:creationId xmlns:p14="http://schemas.microsoft.com/office/powerpoint/2010/main" val="2025214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0A1F0-CF17-4FE0-B212-72CF239BC3B5}"/>
              </a:ext>
            </a:extLst>
          </p:cNvPr>
          <p:cNvSpPr>
            <a:spLocks noGrp="1"/>
          </p:cNvSpPr>
          <p:nvPr>
            <p:ph type="title"/>
          </p:nvPr>
        </p:nvSpPr>
        <p:spPr/>
        <p:txBody>
          <a:bodyPr/>
          <a:lstStyle/>
          <a:p>
            <a:r>
              <a:rPr lang="de-AT" dirty="0" err="1"/>
              <a:t>You</a:t>
            </a:r>
            <a:r>
              <a:rPr lang="de-AT" dirty="0"/>
              <a:t> </a:t>
            </a:r>
            <a:r>
              <a:rPr lang="de-AT" dirty="0" err="1"/>
              <a:t>can</a:t>
            </a:r>
            <a:r>
              <a:rPr lang="de-AT" dirty="0"/>
              <a:t> </a:t>
            </a:r>
            <a:r>
              <a:rPr lang="de-AT" dirty="0" err="1"/>
              <a:t>try</a:t>
            </a:r>
            <a:r>
              <a:rPr lang="de-AT" dirty="0"/>
              <a:t> </a:t>
            </a:r>
            <a:r>
              <a:rPr lang="de-AT" dirty="0" err="1"/>
              <a:t>this</a:t>
            </a:r>
            <a:r>
              <a:rPr lang="de-AT" dirty="0"/>
              <a:t> </a:t>
            </a:r>
            <a:r>
              <a:rPr lang="de-AT" dirty="0" err="1"/>
              <a:t>yourself</a:t>
            </a:r>
            <a:endParaRPr lang="de-AT"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3EA42C0A-ADC6-407C-8DAB-C10CF9A2EFA9}"/>
                  </a:ext>
                </a:extLst>
              </p:cNvPr>
              <p:cNvSpPr>
                <a:spLocks noGrp="1"/>
              </p:cNvSpPr>
              <p:nvPr>
                <p:ph idx="1"/>
              </p:nvPr>
            </p:nvSpPr>
            <p:spPr/>
            <p:txBody>
              <a:bodyPr>
                <a:normAutofit/>
              </a:bodyPr>
              <a:lstStyle/>
              <a:p>
                <a:r>
                  <a:rPr lang="de-AT" dirty="0"/>
                  <a:t>General </a:t>
                </a:r>
                <a:r>
                  <a:rPr lang="de-AT" dirty="0" err="1"/>
                  <a:t>approach</a:t>
                </a:r>
                <a:r>
                  <a:rPr lang="de-AT" dirty="0"/>
                  <a:t> – </a:t>
                </a:r>
                <a:r>
                  <a:rPr lang="de-AT" dirty="0" err="1"/>
                  <a:t>timing</a:t>
                </a:r>
                <a:r>
                  <a:rPr lang="de-AT" dirty="0"/>
                  <a:t> </a:t>
                </a:r>
                <a:r>
                  <a:rPr lang="de-AT" dirty="0" err="1"/>
                  <a:t>based</a:t>
                </a:r>
                <a:r>
                  <a:rPr lang="de-AT" dirty="0"/>
                  <a:t>:</a:t>
                </a:r>
              </a:p>
              <a:p>
                <a:pPr lvl="1"/>
                <a:r>
                  <a:rPr lang="de-AT" dirty="0"/>
                  <a:t>Write </a:t>
                </a:r>
                <a:r>
                  <a:rPr lang="de-AT" dirty="0" err="1"/>
                  <a:t>complex</a:t>
                </a:r>
                <a:r>
                  <a:rPr lang="de-AT" dirty="0"/>
                  <a:t> </a:t>
                </a:r>
                <a:r>
                  <a:rPr lang="de-AT" dirty="0" err="1"/>
                  <a:t>fragment</a:t>
                </a:r>
                <a:r>
                  <a:rPr lang="de-AT" dirty="0"/>
                  <a:t> </a:t>
                </a:r>
                <a:r>
                  <a:rPr lang="de-AT" dirty="0" err="1"/>
                  <a:t>shader</a:t>
                </a:r>
                <a:r>
                  <a:rPr lang="de-AT" dirty="0"/>
                  <a:t> </a:t>
                </a:r>
                <a:r>
                  <a:rPr lang="de-AT" dirty="0" err="1"/>
                  <a:t>performing</a:t>
                </a:r>
                <a:r>
                  <a:rPr lang="de-AT" dirty="0"/>
                  <a:t> </a:t>
                </a:r>
                <a14:m>
                  <m:oMath xmlns:m="http://schemas.openxmlformats.org/officeDocument/2006/math">
                    <m:r>
                      <a:rPr lang="de-AT" b="0" i="1" smtClean="0">
                        <a:latin typeface="Cambria Math" panose="02040503050406030204" pitchFamily="18" charset="0"/>
                      </a:rPr>
                      <m:t>𝑀</m:t>
                    </m:r>
                  </m:oMath>
                </a14:m>
                <a:r>
                  <a:rPr lang="de-AT" dirty="0"/>
                  <a:t> instructions </a:t>
                </a:r>
              </a:p>
              <a:p>
                <a:pPr lvl="1"/>
                <a:r>
                  <a:rPr lang="de-AT" dirty="0"/>
                  <a:t>Draw </a:t>
                </a:r>
                <a14:m>
                  <m:oMath xmlns:m="http://schemas.openxmlformats.org/officeDocument/2006/math">
                    <m:r>
                      <a:rPr lang="de-AT" b="0" i="0" dirty="0" smtClean="0">
                        <a:latin typeface="Cambria Math" panose="02040503050406030204" pitchFamily="18" charset="0"/>
                      </a:rPr>
                      <m:t>2</m:t>
                    </m:r>
                    <m:r>
                      <a:rPr lang="de-AT" b="0" i="1" dirty="0" smtClean="0">
                        <a:latin typeface="Cambria Math" panose="02040503050406030204" pitchFamily="18" charset="0"/>
                      </a:rPr>
                      <m:t>×</m:t>
                    </m:r>
                    <m:r>
                      <a:rPr lang="de-AT" b="0" i="1" dirty="0" smtClean="0">
                        <a:latin typeface="Cambria Math" panose="02040503050406030204" pitchFamily="18" charset="0"/>
                      </a:rPr>
                      <m:t>𝑁</m:t>
                    </m:r>
                  </m:oMath>
                </a14:m>
                <a:r>
                  <a:rPr lang="de-AT" dirty="0"/>
                  <a:t> </a:t>
                </a:r>
                <a:r>
                  <a:rPr lang="de-AT" dirty="0" err="1"/>
                  <a:t>triangles</a:t>
                </a:r>
                <a:r>
                  <a:rPr lang="de-AT" dirty="0"/>
                  <a:t> </a:t>
                </a:r>
                <a:r>
                  <a:rPr lang="de-AT" dirty="0" err="1"/>
                  <a:t>covering</a:t>
                </a:r>
                <a:r>
                  <a:rPr lang="de-AT" dirty="0"/>
                  <a:t> </a:t>
                </a:r>
                <a:r>
                  <a:rPr lang="de-AT" dirty="0" err="1"/>
                  <a:t>one</a:t>
                </a:r>
                <a:r>
                  <a:rPr lang="de-AT" dirty="0"/>
                  <a:t> </a:t>
                </a:r>
                <a:r>
                  <a:rPr lang="de-AT" dirty="0" err="1"/>
                  <a:t>pixel</a:t>
                </a:r>
                <a:r>
                  <a:rPr lang="de-AT" dirty="0"/>
                  <a:t> at </a:t>
                </a:r>
                <a:r>
                  <a:rPr lang="de-AT" dirty="0" err="1"/>
                  <a:t>location</a:t>
                </a:r>
                <a:r>
                  <a:rPr lang="de-AT" dirty="0"/>
                  <a:t> </a:t>
                </a:r>
                <a14:m>
                  <m:oMath xmlns:m="http://schemas.openxmlformats.org/officeDocument/2006/math">
                    <m:r>
                      <a:rPr lang="de-AT" b="0" i="1" smtClean="0">
                        <a:latin typeface="Cambria Math" panose="02040503050406030204" pitchFamily="18" charset="0"/>
                      </a:rPr>
                      <m:t>𝑝</m:t>
                    </m:r>
                  </m:oMath>
                </a14:m>
                <a:r>
                  <a:rPr lang="de-AT" dirty="0"/>
                  <a:t>, </a:t>
                </a:r>
                <a:r>
                  <a:rPr lang="de-AT" dirty="0" err="1"/>
                  <a:t>record</a:t>
                </a:r>
                <a:r>
                  <a:rPr lang="de-AT" dirty="0"/>
                  <a:t> time</a:t>
                </a:r>
              </a:p>
              <a:p>
                <a:pPr lvl="1"/>
                <a:r>
                  <a:rPr lang="de-AT" u="sng" dirty="0" err="1"/>
                  <a:t>Alternately</a:t>
                </a:r>
                <a:r>
                  <a:rPr lang="de-AT" dirty="0"/>
                  <a:t> </a:t>
                </a:r>
                <a:r>
                  <a:rPr lang="de-AT" dirty="0" err="1"/>
                  <a:t>draw</a:t>
                </a:r>
                <a:r>
                  <a:rPr lang="de-AT" dirty="0"/>
                  <a:t> </a:t>
                </a:r>
                <a14:m>
                  <m:oMath xmlns:m="http://schemas.openxmlformats.org/officeDocument/2006/math">
                    <m:r>
                      <a:rPr lang="de-AT" i="1" dirty="0">
                        <a:latin typeface="Cambria Math" panose="02040503050406030204" pitchFamily="18" charset="0"/>
                      </a:rPr>
                      <m:t>𝑁</m:t>
                    </m:r>
                  </m:oMath>
                </a14:m>
                <a:r>
                  <a:rPr lang="de-AT" dirty="0"/>
                  <a:t> </a:t>
                </a:r>
                <a:r>
                  <a:rPr lang="de-AT" dirty="0" err="1"/>
                  <a:t>triangles</a:t>
                </a:r>
                <a:r>
                  <a:rPr lang="de-AT" dirty="0"/>
                  <a:t> at </a:t>
                </a:r>
                <a14:m>
                  <m:oMath xmlns:m="http://schemas.openxmlformats.org/officeDocument/2006/math">
                    <m:r>
                      <a:rPr lang="de-AT" i="1">
                        <a:latin typeface="Cambria Math" panose="02040503050406030204" pitchFamily="18" charset="0"/>
                      </a:rPr>
                      <m:t>𝑝</m:t>
                    </m:r>
                  </m:oMath>
                </a14:m>
                <a:r>
                  <a:rPr lang="de-AT" dirty="0"/>
                  <a:t> and N </a:t>
                </a:r>
                <a:r>
                  <a:rPr lang="de-AT" dirty="0" err="1"/>
                  <a:t>triangles</a:t>
                </a:r>
                <a:r>
                  <a:rPr lang="de-AT" dirty="0"/>
                  <a:t> at </a:t>
                </a:r>
                <a:r>
                  <a:rPr lang="de-AT" dirty="0" err="1"/>
                  <a:t>another</a:t>
                </a:r>
                <a:r>
                  <a:rPr lang="de-AT" dirty="0"/>
                  <a:t> </a:t>
                </a:r>
                <a:r>
                  <a:rPr lang="de-AT" dirty="0" err="1"/>
                  <a:t>location</a:t>
                </a:r>
                <a:r>
                  <a:rPr lang="de-AT" dirty="0"/>
                  <a:t> </a:t>
                </a:r>
                <a14:m>
                  <m:oMath xmlns:m="http://schemas.openxmlformats.org/officeDocument/2006/math">
                    <m:r>
                      <a:rPr lang="de-AT" i="1">
                        <a:latin typeface="Cambria Math" panose="02040503050406030204" pitchFamily="18" charset="0"/>
                      </a:rPr>
                      <m:t>𝑝</m:t>
                    </m:r>
                  </m:oMath>
                </a14:m>
                <a:r>
                  <a:rPr lang="de-AT" dirty="0"/>
                  <a:t>‘</a:t>
                </a:r>
              </a:p>
              <a:p>
                <a:pPr lvl="1"/>
                <a:r>
                  <a:rPr lang="de-AT" dirty="0" err="1"/>
                  <a:t>If</a:t>
                </a:r>
                <a:r>
                  <a:rPr lang="de-AT" dirty="0"/>
                  <a:t> </a:t>
                </a:r>
                <a:r>
                  <a:rPr lang="de-AT" dirty="0" err="1"/>
                  <a:t>elapsed</a:t>
                </a:r>
                <a:r>
                  <a:rPr lang="de-AT" dirty="0"/>
                  <a:t> time </a:t>
                </a:r>
                <a:r>
                  <a:rPr lang="de-AT" dirty="0" err="1"/>
                  <a:t>decreases</a:t>
                </a:r>
                <a:r>
                  <a:rPr lang="de-AT" dirty="0"/>
                  <a:t> </a:t>
                </a:r>
                <a:r>
                  <a:rPr lang="de-AT" dirty="0" err="1"/>
                  <a:t>significantly</a:t>
                </a:r>
                <a:r>
                  <a:rPr lang="de-AT" dirty="0"/>
                  <a:t>, a different „</a:t>
                </a:r>
                <a:r>
                  <a:rPr lang="de-AT" dirty="0" err="1"/>
                  <a:t>rasterizer</a:t>
                </a:r>
                <a:r>
                  <a:rPr lang="de-AT" dirty="0"/>
                  <a:t>“ was </a:t>
                </a:r>
                <a:r>
                  <a:rPr lang="de-AT" dirty="0" err="1"/>
                  <a:t>hit</a:t>
                </a:r>
                <a:endParaRPr lang="de-AT" dirty="0"/>
              </a:p>
              <a:p>
                <a:pPr lvl="1"/>
                <a:r>
                  <a:rPr lang="de-AT" dirty="0"/>
                  <a:t>Experiment </a:t>
                </a:r>
                <a:r>
                  <a:rPr lang="de-AT" dirty="0" err="1"/>
                  <a:t>with</a:t>
                </a:r>
                <a:r>
                  <a:rPr lang="de-AT" dirty="0"/>
                  <a:t> </a:t>
                </a:r>
                <a14:m>
                  <m:oMath xmlns:m="http://schemas.openxmlformats.org/officeDocument/2006/math">
                    <m:r>
                      <a:rPr lang="de-AT" i="1" dirty="0">
                        <a:latin typeface="Cambria Math" panose="02040503050406030204" pitchFamily="18" charset="0"/>
                      </a:rPr>
                      <m:t>𝑁</m:t>
                    </m:r>
                  </m:oMath>
                </a14:m>
                <a:r>
                  <a:rPr lang="de-AT" dirty="0"/>
                  <a:t>, </a:t>
                </a:r>
                <a14:m>
                  <m:oMath xmlns:m="http://schemas.openxmlformats.org/officeDocument/2006/math">
                    <m:r>
                      <a:rPr lang="de-AT" i="1">
                        <a:latin typeface="Cambria Math" panose="02040503050406030204" pitchFamily="18" charset="0"/>
                      </a:rPr>
                      <m:t>𝑀</m:t>
                    </m:r>
                  </m:oMath>
                </a14:m>
                <a:r>
                  <a:rPr lang="de-AT" dirty="0"/>
                  <a:t> </a:t>
                </a:r>
                <a:r>
                  <a:rPr lang="de-AT" dirty="0" err="1"/>
                  <a:t>to</a:t>
                </a:r>
                <a:r>
                  <a:rPr lang="de-AT" dirty="0"/>
                  <a:t> </a:t>
                </a:r>
                <a:r>
                  <a:rPr lang="de-AT" dirty="0" err="1"/>
                  <a:t>get</a:t>
                </a:r>
                <a:r>
                  <a:rPr lang="de-AT" dirty="0"/>
                  <a:t> </a:t>
                </a:r>
                <a:r>
                  <a:rPr lang="de-AT" dirty="0" err="1"/>
                  <a:t>clear</a:t>
                </a:r>
                <a:r>
                  <a:rPr lang="de-AT" dirty="0"/>
                  <a:t> </a:t>
                </a:r>
                <a:r>
                  <a:rPr lang="de-AT" dirty="0" err="1"/>
                  <a:t>results</a:t>
                </a:r>
                <a:endParaRPr lang="de-AT" dirty="0"/>
              </a:p>
              <a:p>
                <a:endParaRPr lang="de-AT" dirty="0"/>
              </a:p>
              <a:p>
                <a:r>
                  <a:rPr lang="de-AT" dirty="0"/>
                  <a:t>NVIDIA: Use </a:t>
                </a:r>
                <a:r>
                  <a:rPr lang="de-AT" i="1" dirty="0" err="1"/>
                  <a:t>shader_thread_group</a:t>
                </a:r>
                <a:r>
                  <a:rPr lang="de-AT" i="1" dirty="0"/>
                  <a:t> </a:t>
                </a:r>
                <a:r>
                  <a:rPr lang="de-AT" dirty="0" err="1"/>
                  <a:t>to</a:t>
                </a:r>
                <a:r>
                  <a:rPr lang="de-AT" dirty="0"/>
                  <a:t> find </a:t>
                </a:r>
                <a:r>
                  <a:rPr lang="de-AT" dirty="0" err="1"/>
                  <a:t>cores</a:t>
                </a:r>
                <a:r>
                  <a:rPr lang="de-AT" dirty="0"/>
                  <a:t> </a:t>
                </a:r>
                <a:r>
                  <a:rPr lang="de-AT" dirty="0" err="1"/>
                  <a:t>pixels</a:t>
                </a:r>
                <a:r>
                  <a:rPr lang="de-AT" dirty="0"/>
                  <a:t> </a:t>
                </a:r>
                <a:r>
                  <a:rPr lang="de-AT" dirty="0" err="1"/>
                  <a:t>submit</a:t>
                </a:r>
                <a:r>
                  <a:rPr lang="de-AT" dirty="0"/>
                  <a:t> </a:t>
                </a:r>
                <a:r>
                  <a:rPr lang="de-AT" dirty="0" err="1"/>
                  <a:t>to</a:t>
                </a:r>
                <a:endParaRPr lang="de-AT" i="1" dirty="0"/>
              </a:p>
            </p:txBody>
          </p:sp>
        </mc:Choice>
        <mc:Fallback xmlns="">
          <p:sp>
            <p:nvSpPr>
              <p:cNvPr id="3" name="Inhaltsplatzhalter 2">
                <a:extLst>
                  <a:ext uri="{FF2B5EF4-FFF2-40B4-BE49-F238E27FC236}">
                    <a16:creationId xmlns:a16="http://schemas.microsoft.com/office/drawing/2014/main" id="{3EA42C0A-ADC6-407C-8DAB-C10CF9A2EFA9}"/>
                  </a:ext>
                </a:extLst>
              </p:cNvPr>
              <p:cNvSpPr>
                <a:spLocks noGrp="1" noRot="1" noChangeAspect="1" noMove="1" noResize="1" noEditPoints="1" noAdjustHandles="1" noChangeArrowheads="1" noChangeShapeType="1" noTextEdit="1"/>
              </p:cNvSpPr>
              <p:nvPr>
                <p:ph idx="1"/>
              </p:nvPr>
            </p:nvSpPr>
            <p:spPr>
              <a:blipFill>
                <a:blip r:embed="rId2"/>
                <a:stretch>
                  <a:fillRect l="-1444" t="-1887"/>
                </a:stretch>
              </a:blipFill>
            </p:spPr>
            <p:txBody>
              <a:bodyPr/>
              <a:lstStyle/>
              <a:p>
                <a:r>
                  <a:rPr lang="de-AT">
                    <a:noFill/>
                  </a:rPr>
                  <a:t> </a:t>
                </a:r>
              </a:p>
            </p:txBody>
          </p:sp>
        </mc:Fallback>
      </mc:AlternateContent>
      <p:sp>
        <p:nvSpPr>
          <p:cNvPr id="4" name="Datumsplatzhalter 3">
            <a:extLst>
              <a:ext uri="{FF2B5EF4-FFF2-40B4-BE49-F238E27FC236}">
                <a16:creationId xmlns:a16="http://schemas.microsoft.com/office/drawing/2014/main" id="{C6FA94E6-0A4D-49DC-BDE0-425A3021CB38}"/>
              </a:ext>
            </a:extLst>
          </p:cNvPr>
          <p:cNvSpPr>
            <a:spLocks noGrp="1"/>
          </p:cNvSpPr>
          <p:nvPr>
            <p:ph type="dt" sz="half" idx="10"/>
          </p:nvPr>
        </p:nvSpPr>
        <p:spPr/>
        <p:txBody>
          <a:bodyPr/>
          <a:lstStyle/>
          <a:p>
            <a:r>
              <a:rPr lang="en-US"/>
              <a:t>Bernhard Kerbl</a:t>
            </a:r>
            <a:endParaRPr lang="de-AT" dirty="0"/>
          </a:p>
        </p:txBody>
      </p:sp>
      <p:sp>
        <p:nvSpPr>
          <p:cNvPr id="5" name="Foliennummernplatzhalter 4">
            <a:extLst>
              <a:ext uri="{FF2B5EF4-FFF2-40B4-BE49-F238E27FC236}">
                <a16:creationId xmlns:a16="http://schemas.microsoft.com/office/drawing/2014/main" id="{B1A7C7B4-5243-4E01-99B3-1571944863E2}"/>
              </a:ext>
            </a:extLst>
          </p:cNvPr>
          <p:cNvSpPr>
            <a:spLocks noGrp="1"/>
          </p:cNvSpPr>
          <p:nvPr>
            <p:ph type="sldNum" sz="quarter" idx="12"/>
          </p:nvPr>
        </p:nvSpPr>
        <p:spPr/>
        <p:txBody>
          <a:bodyPr/>
          <a:lstStyle/>
          <a:p>
            <a:fld id="{9A2D5217-CDEB-4D0C-813C-11B3A05E92C0}" type="slidenum">
              <a:rPr lang="de-AT" smtClean="0"/>
              <a:t>38</a:t>
            </a:fld>
            <a:endParaRPr lang="de-AT"/>
          </a:p>
        </p:txBody>
      </p:sp>
      <p:sp>
        <p:nvSpPr>
          <p:cNvPr id="6" name="Fußzeilenplatzhalter 5">
            <a:extLst>
              <a:ext uri="{FF2B5EF4-FFF2-40B4-BE49-F238E27FC236}">
                <a16:creationId xmlns:a16="http://schemas.microsoft.com/office/drawing/2014/main" id="{B97358CD-2EBD-4270-B101-04306FE89AAC}"/>
              </a:ext>
            </a:extLst>
          </p:cNvPr>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619968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Geometry Orientation</a:t>
            </a:r>
            <a:endParaRPr lang="en-US" dirty="0"/>
          </a:p>
        </p:txBody>
      </p:sp>
      <p:sp>
        <p:nvSpPr>
          <p:cNvPr id="3" name="Content Placeholder 2"/>
          <p:cNvSpPr>
            <a:spLocks noGrp="1"/>
          </p:cNvSpPr>
          <p:nvPr>
            <p:ph idx="1"/>
          </p:nvPr>
        </p:nvSpPr>
        <p:spPr/>
        <p:txBody>
          <a:bodyPr/>
          <a:lstStyle/>
          <a:p>
            <a:r>
              <a:rPr lang="de-AT" dirty="0"/>
              <a:t>Subdivide viewport into pixel lines with given orientation (angle)</a:t>
            </a:r>
          </a:p>
          <a:p>
            <a:endParaRPr lang="de-AT" dirty="0"/>
          </a:p>
          <a:p>
            <a:r>
              <a:rPr lang="de-AT" dirty="0"/>
              <a:t>Sample along lines and compute total number of fragments</a:t>
            </a:r>
          </a:p>
          <a:p>
            <a:endParaRPr lang="de-AT" dirty="0"/>
          </a:p>
          <a:p>
            <a:r>
              <a:rPr lang="de-AT" dirty="0"/>
              <a:t>Compute variance of fragment count over all lines</a:t>
            </a:r>
          </a:p>
          <a:p>
            <a:endParaRPr lang="de-AT" dirty="0"/>
          </a:p>
          <a:p>
            <a:r>
              <a:rPr lang="de-AT" dirty="0"/>
              <a:t>Repeat for all desired orientations / angles and compare</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39</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389468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Many pixel-sized triangles II</a:t>
            </a:r>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4</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1014201" y="4140398"/>
            <a:ext cx="4802305" cy="5048852"/>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a:blip r:embed="rId3"/>
          <a:stretch>
            <a:fillRect/>
          </a:stretch>
        </p:blipFill>
        <p:spPr>
          <a:xfrm>
            <a:off x="6383454" y="3679036"/>
            <a:ext cx="10875846" cy="5510214"/>
          </a:xfrm>
          <a:prstGeom prst="rect">
            <a:avLst/>
          </a:prstGeom>
          <a:effectLst>
            <a:outerShdw blurRad="76200" dir="18900000" sy="23000" kx="-1200000" algn="bl" rotWithShape="0">
              <a:prstClr val="black">
                <a:alpha val="20000"/>
              </a:prstClr>
            </a:outerShdw>
          </a:effectLst>
        </p:spPr>
      </p:pic>
      <p:sp>
        <p:nvSpPr>
          <p:cNvPr id="9" name="Content Placeholder 2"/>
          <p:cNvSpPr>
            <a:spLocks noGrp="1"/>
          </p:cNvSpPr>
          <p:nvPr>
            <p:ph idx="1"/>
          </p:nvPr>
        </p:nvSpPr>
        <p:spPr>
          <a:xfrm>
            <a:off x="914400" y="2400305"/>
            <a:ext cx="16459200" cy="6788945"/>
          </a:xfrm>
        </p:spPr>
        <p:txBody>
          <a:bodyPr/>
          <a:lstStyle/>
          <a:p>
            <a:r>
              <a:rPr lang="de-AT" dirty="0"/>
              <a:t>Put tiles next to each other (256 triangles per tile, 16x16)</a:t>
            </a:r>
            <a:br>
              <a:rPr lang="en-US" b="1" i="1" dirty="0"/>
            </a:br>
            <a:r>
              <a:rPr lang="en-US" b="1" i="1" dirty="0"/>
              <a:t>130 FPS </a:t>
            </a:r>
            <a:r>
              <a:rPr lang="en-US" b="1" i="1" dirty="0">
                <a:sym typeface="Wingdings" panose="05000000000000000000" pitchFamily="2" charset="2"/>
              </a:rPr>
              <a:t></a:t>
            </a:r>
            <a:r>
              <a:rPr lang="en-US" b="1" i="1" dirty="0"/>
              <a:t> </a:t>
            </a:r>
            <a:endParaRPr lang="de-AT" dirty="0"/>
          </a:p>
        </p:txBody>
      </p:sp>
    </p:spTree>
    <p:extLst>
      <p:ext uri="{BB962C8B-B14F-4D97-AF65-F5344CB8AC3E}">
        <p14:creationId xmlns:p14="http://schemas.microsoft.com/office/powerpoint/2010/main" val="867943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40</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2397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Many pixel-sized triangles III</a:t>
            </a:r>
            <a:endParaRPr lang="en-US" dirty="0"/>
          </a:p>
        </p:txBody>
      </p:sp>
      <p:sp>
        <p:nvSpPr>
          <p:cNvPr id="3" name="Content Placeholder 2"/>
          <p:cNvSpPr>
            <a:spLocks noGrp="1"/>
          </p:cNvSpPr>
          <p:nvPr>
            <p:ph idx="1"/>
          </p:nvPr>
        </p:nvSpPr>
        <p:spPr/>
        <p:txBody>
          <a:bodyPr/>
          <a:lstStyle/>
          <a:p>
            <a:r>
              <a:rPr lang="de-AT" dirty="0"/>
              <a:t>Horizontal or vertical, performance remains clearly above 120 FPS</a:t>
            </a:r>
          </a:p>
          <a:p>
            <a:endParaRPr lang="en-US"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5</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6383455" y="3679036"/>
            <a:ext cx="10875845" cy="5510214"/>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a:blip r:embed="rId3"/>
          <a:stretch>
            <a:fillRect/>
          </a:stretch>
        </p:blipFill>
        <p:spPr>
          <a:xfrm>
            <a:off x="1014201" y="4140398"/>
            <a:ext cx="4802305" cy="504885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9876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Many pixel-sized triangles IV</a:t>
            </a:r>
            <a:endParaRPr lang="en-US" dirty="0"/>
          </a:p>
        </p:txBody>
      </p:sp>
      <p:sp>
        <p:nvSpPr>
          <p:cNvPr id="3" name="Content Placeholder 2"/>
          <p:cNvSpPr>
            <a:spLocks noGrp="1"/>
          </p:cNvSpPr>
          <p:nvPr>
            <p:ph idx="1"/>
          </p:nvPr>
        </p:nvSpPr>
        <p:spPr/>
        <p:txBody>
          <a:bodyPr/>
          <a:lstStyle/>
          <a:p>
            <a:r>
              <a:rPr lang="de-AT" dirty="0"/>
              <a:t>Diagonal line, because it fills the window nicely...</a:t>
            </a:r>
            <a:br>
              <a:rPr lang="de-AT" dirty="0"/>
            </a:br>
            <a:r>
              <a:rPr lang="de-AT" b="1" i="1" dirty="0"/>
              <a:t>Hold on, 40 FPS?</a:t>
            </a:r>
            <a:endParaRPr lang="en-US" b="1" i="1" dirty="0"/>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6</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7" name="Picture 6"/>
          <p:cNvPicPr>
            <a:picLocks noChangeAspect="1"/>
          </p:cNvPicPr>
          <p:nvPr/>
        </p:nvPicPr>
        <p:blipFill>
          <a:blip r:embed="rId2"/>
          <a:stretch>
            <a:fillRect/>
          </a:stretch>
        </p:blipFill>
        <p:spPr>
          <a:xfrm>
            <a:off x="6383455" y="3679036"/>
            <a:ext cx="10875845" cy="5510214"/>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a:blip r:embed="rId3"/>
          <a:stretch>
            <a:fillRect/>
          </a:stretch>
        </p:blipFill>
        <p:spPr>
          <a:xfrm>
            <a:off x="1014202" y="4140398"/>
            <a:ext cx="4802305" cy="504885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78518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Fragment Load Balancing on GPUs</a:t>
            </a:r>
            <a:endParaRPr lang="en-US" dirty="0"/>
          </a:p>
        </p:txBody>
      </p:sp>
      <p:sp>
        <p:nvSpPr>
          <p:cNvPr id="3" name="Content Placeholder 2"/>
          <p:cNvSpPr>
            <a:spLocks noGrp="1"/>
          </p:cNvSpPr>
          <p:nvPr>
            <p:ph idx="1"/>
          </p:nvPr>
        </p:nvSpPr>
        <p:spPr/>
        <p:txBody>
          <a:bodyPr/>
          <a:lstStyle/>
          <a:p>
            <a:r>
              <a:rPr lang="en-US" dirty="0"/>
              <a:t>Rendering pipeline geared towards sort-middle rendering</a:t>
            </a:r>
          </a:p>
          <a:p>
            <a:endParaRPr lang="en-US" dirty="0"/>
          </a:p>
          <a:p>
            <a:r>
              <a:rPr lang="en-US" dirty="0"/>
              <a:t>Assigns clip-space triangles to (rectangular) bins for shading</a:t>
            </a:r>
          </a:p>
          <a:p>
            <a:endParaRPr lang="en-US" dirty="0"/>
          </a:p>
          <a:p>
            <a:r>
              <a:rPr lang="en-US" dirty="0"/>
              <a:t>Fixed assignment rules, one-to-many processor/bin mapping</a:t>
            </a:r>
          </a:p>
          <a:p>
            <a:pPr marL="0" indent="0">
              <a:buNone/>
            </a:pPr>
            <a:endParaRPr lang="en-US" dirty="0"/>
          </a:p>
          <a:p>
            <a:r>
              <a:rPr lang="en-US" dirty="0"/>
              <a:t>Static 2D binning (or “tiling”)</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7</a:t>
            </a:fld>
            <a:endParaRPr lang="de-AT" dirty="0"/>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
        <p:nvSpPr>
          <p:cNvPr id="7" name="Rechteck 6">
            <a:extLst>
              <a:ext uri="{FF2B5EF4-FFF2-40B4-BE49-F238E27FC236}">
                <a16:creationId xmlns:a16="http://schemas.microsoft.com/office/drawing/2014/main" id="{DBFF59F0-D130-4FEA-B428-81B7109998A9}"/>
              </a:ext>
            </a:extLst>
          </p:cNvPr>
          <p:cNvSpPr/>
          <p:nvPr/>
        </p:nvSpPr>
        <p:spPr>
          <a:xfrm>
            <a:off x="11184440" y="6996729"/>
            <a:ext cx="1531088" cy="1360968"/>
          </a:xfrm>
          <a:prstGeom prst="rect">
            <a:avLst/>
          </a:prstGeom>
          <a:pattFill prst="lgGrid">
            <a:fgClr>
              <a:schemeClr val="accent4">
                <a:lumMod val="60000"/>
                <a:lumOff val="4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a:extLst>
              <a:ext uri="{FF2B5EF4-FFF2-40B4-BE49-F238E27FC236}">
                <a16:creationId xmlns:a16="http://schemas.microsoft.com/office/drawing/2014/main" id="{D810E5AE-9490-4690-98C7-3B946FD7E03B}"/>
              </a:ext>
            </a:extLst>
          </p:cNvPr>
          <p:cNvSpPr/>
          <p:nvPr/>
        </p:nvSpPr>
        <p:spPr>
          <a:xfrm>
            <a:off x="12737299" y="6996729"/>
            <a:ext cx="1531088" cy="1360968"/>
          </a:xfrm>
          <a:prstGeom prst="rect">
            <a:avLst/>
          </a:prstGeom>
          <a:pattFill prst="lgGrid">
            <a:fgClr>
              <a:schemeClr val="accent2">
                <a:lumMod val="60000"/>
                <a:lumOff val="40000"/>
              </a:schemeClr>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35DC5904-1F49-4BFF-9BAF-68C3ED1E576A}"/>
              </a:ext>
            </a:extLst>
          </p:cNvPr>
          <p:cNvSpPr/>
          <p:nvPr/>
        </p:nvSpPr>
        <p:spPr>
          <a:xfrm>
            <a:off x="11184440" y="8379468"/>
            <a:ext cx="1531088" cy="1360968"/>
          </a:xfrm>
          <a:prstGeom prst="rect">
            <a:avLst/>
          </a:prstGeom>
          <a:pattFill prst="lgGrid">
            <a:fgClr>
              <a:schemeClr val="accent3">
                <a:lumMod val="60000"/>
                <a:lumOff val="40000"/>
              </a:schemeClr>
            </a:fgClr>
            <a:bgClr>
              <a:schemeClr val="bg1"/>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a:extLst>
              <a:ext uri="{FF2B5EF4-FFF2-40B4-BE49-F238E27FC236}">
                <a16:creationId xmlns:a16="http://schemas.microsoft.com/office/drawing/2014/main" id="{0368AD74-8014-4765-8117-8CA1CB266798}"/>
              </a:ext>
            </a:extLst>
          </p:cNvPr>
          <p:cNvSpPr/>
          <p:nvPr/>
        </p:nvSpPr>
        <p:spPr>
          <a:xfrm>
            <a:off x="12737299" y="8379468"/>
            <a:ext cx="1531088" cy="1360968"/>
          </a:xfrm>
          <a:prstGeom prst="rect">
            <a:avLst/>
          </a:prstGeom>
          <a:pattFill prst="lgGrid">
            <a:fgClr>
              <a:schemeClr val="accent6">
                <a:lumMod val="60000"/>
                <a:lumOff val="40000"/>
              </a:schemeClr>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Gleichschenkliges Dreieck 10">
            <a:extLst>
              <a:ext uri="{FF2B5EF4-FFF2-40B4-BE49-F238E27FC236}">
                <a16:creationId xmlns:a16="http://schemas.microsoft.com/office/drawing/2014/main" id="{C71729F7-BD2D-4670-98EE-8A93C232444F}"/>
              </a:ext>
            </a:extLst>
          </p:cNvPr>
          <p:cNvSpPr/>
          <p:nvPr/>
        </p:nvSpPr>
        <p:spPr>
          <a:xfrm rot="18479749">
            <a:off x="12255901" y="6745086"/>
            <a:ext cx="1481259" cy="1820711"/>
          </a:xfrm>
          <a:prstGeom prst="triangle">
            <a:avLst>
              <a:gd name="adj" fmla="val 32272"/>
            </a:avLst>
          </a:prstGeom>
          <a:solidFill>
            <a:schemeClr val="bg1">
              <a:alpha val="99000"/>
            </a:schemeClr>
          </a:solidFill>
          <a:ln w="38100">
            <a:solidFill>
              <a:schemeClr val="accent1"/>
            </a:solidFill>
            <a:beve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7D302143-FBA6-45F2-B2F0-6218A6162430}"/>
              </a:ext>
            </a:extLst>
          </p:cNvPr>
          <p:cNvSpPr/>
          <p:nvPr/>
        </p:nvSpPr>
        <p:spPr>
          <a:xfrm>
            <a:off x="15055702" y="6974957"/>
            <a:ext cx="744279" cy="680485"/>
          </a:xfrm>
          <a:prstGeom prst="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1</a:t>
            </a:r>
          </a:p>
        </p:txBody>
      </p:sp>
      <p:sp>
        <p:nvSpPr>
          <p:cNvPr id="14" name="Rechteck 13">
            <a:extLst>
              <a:ext uri="{FF2B5EF4-FFF2-40B4-BE49-F238E27FC236}">
                <a16:creationId xmlns:a16="http://schemas.microsoft.com/office/drawing/2014/main" id="{D27AED1D-037A-4852-8AAF-9A857E42EDC5}"/>
              </a:ext>
            </a:extLst>
          </p:cNvPr>
          <p:cNvSpPr/>
          <p:nvPr/>
        </p:nvSpPr>
        <p:spPr>
          <a:xfrm>
            <a:off x="16629321" y="6974957"/>
            <a:ext cx="744279" cy="680484"/>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3</a:t>
            </a:r>
          </a:p>
        </p:txBody>
      </p:sp>
      <p:sp>
        <p:nvSpPr>
          <p:cNvPr id="18" name="Bogen 17">
            <a:extLst>
              <a:ext uri="{FF2B5EF4-FFF2-40B4-BE49-F238E27FC236}">
                <a16:creationId xmlns:a16="http://schemas.microsoft.com/office/drawing/2014/main" id="{B87533ED-0685-4A0F-86D5-9B1E50AB04D9}"/>
              </a:ext>
            </a:extLst>
          </p:cNvPr>
          <p:cNvSpPr/>
          <p:nvPr/>
        </p:nvSpPr>
        <p:spPr>
          <a:xfrm rot="10056613">
            <a:off x="13131637" y="6926214"/>
            <a:ext cx="2602576" cy="1169582"/>
          </a:xfrm>
          <a:prstGeom prst="arc">
            <a:avLst>
              <a:gd name="adj1" fmla="val 12092351"/>
              <a:gd name="adj2" fmla="val 24970"/>
            </a:avLst>
          </a:prstGeom>
          <a:ln>
            <a:headEnd type="oval" w="lg" len="lg"/>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13" name="Rechteck 12">
            <a:extLst>
              <a:ext uri="{FF2B5EF4-FFF2-40B4-BE49-F238E27FC236}">
                <a16:creationId xmlns:a16="http://schemas.microsoft.com/office/drawing/2014/main" id="{24B47868-B24A-45EC-A062-10C7DB6BF94C}"/>
              </a:ext>
            </a:extLst>
          </p:cNvPr>
          <p:cNvSpPr/>
          <p:nvPr/>
        </p:nvSpPr>
        <p:spPr>
          <a:xfrm>
            <a:off x="15842511" y="6974957"/>
            <a:ext cx="744279" cy="680484"/>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2</a:t>
            </a:r>
          </a:p>
        </p:txBody>
      </p:sp>
      <p:sp>
        <p:nvSpPr>
          <p:cNvPr id="15" name="Rechteck 14">
            <a:extLst>
              <a:ext uri="{FF2B5EF4-FFF2-40B4-BE49-F238E27FC236}">
                <a16:creationId xmlns:a16="http://schemas.microsoft.com/office/drawing/2014/main" id="{D746AC10-00EB-40D2-8A5C-7921D17B4D24}"/>
              </a:ext>
            </a:extLst>
          </p:cNvPr>
          <p:cNvSpPr/>
          <p:nvPr/>
        </p:nvSpPr>
        <p:spPr>
          <a:xfrm>
            <a:off x="17416130" y="6977678"/>
            <a:ext cx="744278" cy="677763"/>
          </a:xfrm>
          <a:prstGeom prst="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4</a:t>
            </a:r>
          </a:p>
        </p:txBody>
      </p:sp>
      <p:sp>
        <p:nvSpPr>
          <p:cNvPr id="19" name="Bogen 18">
            <a:extLst>
              <a:ext uri="{FF2B5EF4-FFF2-40B4-BE49-F238E27FC236}">
                <a16:creationId xmlns:a16="http://schemas.microsoft.com/office/drawing/2014/main" id="{D1C276A9-A621-44ED-A8A9-C0C855F54BA3}"/>
              </a:ext>
            </a:extLst>
          </p:cNvPr>
          <p:cNvSpPr/>
          <p:nvPr/>
        </p:nvSpPr>
        <p:spPr>
          <a:xfrm rot="10056613">
            <a:off x="13125455" y="6764911"/>
            <a:ext cx="3335141" cy="1563777"/>
          </a:xfrm>
          <a:prstGeom prst="arc">
            <a:avLst>
              <a:gd name="adj1" fmla="val 11867284"/>
              <a:gd name="adj2" fmla="val 237291"/>
            </a:avLst>
          </a:prstGeom>
          <a:ln>
            <a:head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0" name="Bogen 19">
            <a:extLst>
              <a:ext uri="{FF2B5EF4-FFF2-40B4-BE49-F238E27FC236}">
                <a16:creationId xmlns:a16="http://schemas.microsoft.com/office/drawing/2014/main" id="{7895B475-7682-46E2-B60C-BEB5DBA694CA}"/>
              </a:ext>
            </a:extLst>
          </p:cNvPr>
          <p:cNvSpPr/>
          <p:nvPr/>
        </p:nvSpPr>
        <p:spPr>
          <a:xfrm rot="10124630">
            <a:off x="13130061" y="5446119"/>
            <a:ext cx="4736066" cy="4050039"/>
          </a:xfrm>
          <a:prstGeom prst="arc">
            <a:avLst>
              <a:gd name="adj1" fmla="val 11784126"/>
              <a:gd name="adj2" fmla="val 185578"/>
            </a:avLst>
          </a:prstGeom>
          <a:ln>
            <a:head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Tree>
    <p:extLst>
      <p:ext uri="{BB962C8B-B14F-4D97-AF65-F5344CB8AC3E}">
        <p14:creationId xmlns:p14="http://schemas.microsoft.com/office/powerpoint/2010/main" val="349325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Common </a:t>
            </a:r>
            <a:r>
              <a:rPr lang="de-AT" dirty="0" err="1"/>
              <a:t>Binning</a:t>
            </a:r>
            <a:r>
              <a:rPr lang="de-AT" dirty="0"/>
              <a:t> Patterns</a:t>
            </a:r>
            <a:endParaRPr lang="en-US" dirty="0"/>
          </a:p>
        </p:txBody>
      </p:sp>
      <p:sp>
        <p:nvSpPr>
          <p:cNvPr id="3" name="Content Placeholder 2"/>
          <p:cNvSpPr>
            <a:spLocks noGrp="1"/>
          </p:cNvSpPr>
          <p:nvPr>
            <p:ph idx="1"/>
          </p:nvPr>
        </p:nvSpPr>
        <p:spPr>
          <a:xfrm>
            <a:off x="914400" y="2400305"/>
            <a:ext cx="16459200" cy="6788945"/>
          </a:xfrm>
        </p:spPr>
        <p:txBody>
          <a:bodyPr/>
          <a:lstStyle/>
          <a:p>
            <a:r>
              <a:rPr lang="en-US" sz="4000" dirty="0"/>
              <a:t>NVIDIA</a:t>
            </a:r>
          </a:p>
          <a:p>
            <a:endParaRPr lang="en-US" sz="6000" dirty="0"/>
          </a:p>
          <a:p>
            <a:endParaRPr lang="en-US" dirty="0"/>
          </a:p>
          <a:p>
            <a:endParaRPr lang="en-US" dirty="0"/>
          </a:p>
          <a:p>
            <a:r>
              <a:rPr lang="en-US" sz="4000" dirty="0"/>
              <a:t>AMD &amp; Intel</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8</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pic>
        <p:nvPicPr>
          <p:cNvPr id="10" name="Grafik 9">
            <a:extLst>
              <a:ext uri="{FF2B5EF4-FFF2-40B4-BE49-F238E27FC236}">
                <a16:creationId xmlns:a16="http://schemas.microsoft.com/office/drawing/2014/main" id="{060F4BAC-94B0-4C12-9E86-D30D18AD2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07" y="3159374"/>
            <a:ext cx="1800000" cy="1800000"/>
          </a:xfrm>
          <a:prstGeom prst="rect">
            <a:avLst/>
          </a:prstGeom>
        </p:spPr>
      </p:pic>
      <p:pic>
        <p:nvPicPr>
          <p:cNvPr id="12" name="Grafik 11">
            <a:extLst>
              <a:ext uri="{FF2B5EF4-FFF2-40B4-BE49-F238E27FC236}">
                <a16:creationId xmlns:a16="http://schemas.microsoft.com/office/drawing/2014/main" id="{DBBB4146-C3EC-4F82-AF0E-73D45FB68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216" y="3159374"/>
            <a:ext cx="1800000" cy="1800000"/>
          </a:xfrm>
          <a:prstGeom prst="rect">
            <a:avLst/>
          </a:prstGeom>
        </p:spPr>
      </p:pic>
      <p:pic>
        <p:nvPicPr>
          <p:cNvPr id="20" name="Grafik 19">
            <a:extLst>
              <a:ext uri="{FF2B5EF4-FFF2-40B4-BE49-F238E27FC236}">
                <a16:creationId xmlns:a16="http://schemas.microsoft.com/office/drawing/2014/main" id="{8BF33B8C-3F20-435F-AFFF-87D40026F4D5}"/>
              </a:ext>
            </a:extLst>
          </p:cNvPr>
          <p:cNvPicPr>
            <a:picLocks noChangeAspect="1"/>
          </p:cNvPicPr>
          <p:nvPr/>
        </p:nvPicPr>
        <p:blipFill rotWithShape="1">
          <a:blip r:embed="rId4">
            <a:extLst>
              <a:ext uri="{28A0092B-C50C-407E-A947-70E740481C1C}">
                <a14:useLocalDpi xmlns:a14="http://schemas.microsoft.com/office/drawing/2010/main" val="0"/>
              </a:ext>
            </a:extLst>
          </a:blip>
          <a:srcRect r="80000" b="73333"/>
          <a:stretch/>
        </p:blipFill>
        <p:spPr>
          <a:xfrm>
            <a:off x="1165825" y="3161315"/>
            <a:ext cx="1800000" cy="1800000"/>
          </a:xfrm>
          <a:prstGeom prst="rect">
            <a:avLst/>
          </a:prstGeom>
        </p:spPr>
      </p:pic>
      <p:sp>
        <p:nvSpPr>
          <p:cNvPr id="21" name="Textfeld 20">
            <a:extLst>
              <a:ext uri="{FF2B5EF4-FFF2-40B4-BE49-F238E27FC236}">
                <a16:creationId xmlns:a16="http://schemas.microsoft.com/office/drawing/2014/main" id="{62D59798-9482-4281-A8FB-2E58BF18A5AF}"/>
              </a:ext>
            </a:extLst>
          </p:cNvPr>
          <p:cNvSpPr txBox="1"/>
          <p:nvPr/>
        </p:nvSpPr>
        <p:spPr>
          <a:xfrm>
            <a:off x="609164" y="5010216"/>
            <a:ext cx="2913321" cy="590931"/>
          </a:xfrm>
          <a:prstGeom prst="rect">
            <a:avLst/>
          </a:prstGeom>
          <a:noFill/>
        </p:spPr>
        <p:txBody>
          <a:bodyPr wrap="square" rtlCol="0">
            <a:spAutoFit/>
          </a:bodyPr>
          <a:lstStyle/>
          <a:p>
            <a:pPr algn="ctr"/>
            <a:r>
              <a:rPr lang="de-AT" b="1" dirty="0"/>
              <a:t>GTX 560 Ti</a:t>
            </a:r>
          </a:p>
        </p:txBody>
      </p:sp>
      <p:sp>
        <p:nvSpPr>
          <p:cNvPr id="22" name="Textfeld 21">
            <a:extLst>
              <a:ext uri="{FF2B5EF4-FFF2-40B4-BE49-F238E27FC236}">
                <a16:creationId xmlns:a16="http://schemas.microsoft.com/office/drawing/2014/main" id="{835E7C36-C1DE-4A49-A28E-54FBC28A1CC9}"/>
              </a:ext>
            </a:extLst>
          </p:cNvPr>
          <p:cNvSpPr txBox="1"/>
          <p:nvPr/>
        </p:nvSpPr>
        <p:spPr>
          <a:xfrm>
            <a:off x="3467555" y="5010216"/>
            <a:ext cx="2913321" cy="590931"/>
          </a:xfrm>
          <a:prstGeom prst="rect">
            <a:avLst/>
          </a:prstGeom>
          <a:noFill/>
        </p:spPr>
        <p:txBody>
          <a:bodyPr wrap="square" rtlCol="0">
            <a:spAutoFit/>
          </a:bodyPr>
          <a:lstStyle/>
          <a:p>
            <a:pPr algn="ctr"/>
            <a:r>
              <a:rPr lang="de-AT" b="1" dirty="0"/>
              <a:t>GTX 580/680</a:t>
            </a:r>
          </a:p>
        </p:txBody>
      </p:sp>
      <p:sp>
        <p:nvSpPr>
          <p:cNvPr id="23" name="Textfeld 22">
            <a:extLst>
              <a:ext uri="{FF2B5EF4-FFF2-40B4-BE49-F238E27FC236}">
                <a16:creationId xmlns:a16="http://schemas.microsoft.com/office/drawing/2014/main" id="{A4209803-4BDF-4118-8874-6D1181DFD1DF}"/>
              </a:ext>
            </a:extLst>
          </p:cNvPr>
          <p:cNvSpPr txBox="1"/>
          <p:nvPr/>
        </p:nvSpPr>
        <p:spPr>
          <a:xfrm>
            <a:off x="6332163" y="5061058"/>
            <a:ext cx="2913321" cy="590931"/>
          </a:xfrm>
          <a:prstGeom prst="rect">
            <a:avLst/>
          </a:prstGeom>
          <a:noFill/>
        </p:spPr>
        <p:txBody>
          <a:bodyPr wrap="square" rtlCol="0">
            <a:spAutoFit/>
          </a:bodyPr>
          <a:lstStyle/>
          <a:p>
            <a:pPr algn="ctr"/>
            <a:r>
              <a:rPr lang="de-AT" b="1" dirty="0"/>
              <a:t>GTX 780 Ti</a:t>
            </a:r>
          </a:p>
        </p:txBody>
      </p:sp>
      <p:pic>
        <p:nvPicPr>
          <p:cNvPr id="25" name="Grafik 24">
            <a:extLst>
              <a:ext uri="{FF2B5EF4-FFF2-40B4-BE49-F238E27FC236}">
                <a16:creationId xmlns:a16="http://schemas.microsoft.com/office/drawing/2014/main" id="{9C34ED37-AB96-45D1-86E0-5026AF361743}"/>
              </a:ext>
            </a:extLst>
          </p:cNvPr>
          <p:cNvPicPr>
            <a:picLocks noChangeAspect="1"/>
          </p:cNvPicPr>
          <p:nvPr/>
        </p:nvPicPr>
        <p:blipFill rotWithShape="1">
          <a:blip r:embed="rId5">
            <a:extLst>
              <a:ext uri="{28A0092B-C50C-407E-A947-70E740481C1C}">
                <a14:useLocalDpi xmlns:a14="http://schemas.microsoft.com/office/drawing/2010/main" val="0"/>
              </a:ext>
            </a:extLst>
          </a:blip>
          <a:srcRect r="79989" b="73319"/>
          <a:stretch/>
        </p:blipFill>
        <p:spPr>
          <a:xfrm>
            <a:off x="9740998" y="3159374"/>
            <a:ext cx="1800000" cy="1800000"/>
          </a:xfrm>
          <a:prstGeom prst="rect">
            <a:avLst/>
          </a:prstGeom>
        </p:spPr>
      </p:pic>
      <p:sp>
        <p:nvSpPr>
          <p:cNvPr id="28" name="Textfeld 27">
            <a:extLst>
              <a:ext uri="{FF2B5EF4-FFF2-40B4-BE49-F238E27FC236}">
                <a16:creationId xmlns:a16="http://schemas.microsoft.com/office/drawing/2014/main" id="{DF8E8701-1225-4B02-A72D-C59C49BC26B4}"/>
              </a:ext>
            </a:extLst>
          </p:cNvPr>
          <p:cNvSpPr txBox="1"/>
          <p:nvPr/>
        </p:nvSpPr>
        <p:spPr>
          <a:xfrm>
            <a:off x="9184337" y="5010216"/>
            <a:ext cx="2913321" cy="590931"/>
          </a:xfrm>
          <a:prstGeom prst="rect">
            <a:avLst/>
          </a:prstGeom>
          <a:noFill/>
        </p:spPr>
        <p:txBody>
          <a:bodyPr wrap="square" rtlCol="0">
            <a:spAutoFit/>
          </a:bodyPr>
          <a:lstStyle/>
          <a:p>
            <a:pPr algn="ctr"/>
            <a:r>
              <a:rPr lang="de-AT" b="1" dirty="0"/>
              <a:t>GTX Titan </a:t>
            </a:r>
            <a:r>
              <a:rPr lang="de-AT" b="1" dirty="0" err="1"/>
              <a:t>Xp</a:t>
            </a:r>
            <a:endParaRPr lang="de-AT" b="1" dirty="0"/>
          </a:p>
        </p:txBody>
      </p:sp>
      <p:pic>
        <p:nvPicPr>
          <p:cNvPr id="30" name="Grafik 29">
            <a:extLst>
              <a:ext uri="{FF2B5EF4-FFF2-40B4-BE49-F238E27FC236}">
                <a16:creationId xmlns:a16="http://schemas.microsoft.com/office/drawing/2014/main" id="{F1783570-D207-4E4B-8382-E6FF1E0A9A7C}"/>
              </a:ext>
            </a:extLst>
          </p:cNvPr>
          <p:cNvPicPr>
            <a:picLocks noChangeAspect="1"/>
          </p:cNvPicPr>
          <p:nvPr/>
        </p:nvPicPr>
        <p:blipFill rotWithShape="1">
          <a:blip r:embed="rId6">
            <a:extLst>
              <a:ext uri="{28A0092B-C50C-407E-A947-70E740481C1C}">
                <a14:useLocalDpi xmlns:a14="http://schemas.microsoft.com/office/drawing/2010/main" val="0"/>
              </a:ext>
            </a:extLst>
          </a:blip>
          <a:srcRect r="79989" b="73319"/>
          <a:stretch/>
        </p:blipFill>
        <p:spPr>
          <a:xfrm>
            <a:off x="12599389" y="3159374"/>
            <a:ext cx="1800000" cy="1800000"/>
          </a:xfrm>
          <a:prstGeom prst="rect">
            <a:avLst/>
          </a:prstGeom>
        </p:spPr>
      </p:pic>
      <p:sp>
        <p:nvSpPr>
          <p:cNvPr id="33" name="Textfeld 32">
            <a:extLst>
              <a:ext uri="{FF2B5EF4-FFF2-40B4-BE49-F238E27FC236}">
                <a16:creationId xmlns:a16="http://schemas.microsoft.com/office/drawing/2014/main" id="{9DC03119-20CC-44B8-9EFC-DD11AB3BA729}"/>
              </a:ext>
            </a:extLst>
          </p:cNvPr>
          <p:cNvSpPr txBox="1"/>
          <p:nvPr/>
        </p:nvSpPr>
        <p:spPr>
          <a:xfrm>
            <a:off x="12042728" y="5061058"/>
            <a:ext cx="2913321" cy="590931"/>
          </a:xfrm>
          <a:prstGeom prst="rect">
            <a:avLst/>
          </a:prstGeom>
          <a:noFill/>
        </p:spPr>
        <p:txBody>
          <a:bodyPr wrap="square" rtlCol="0">
            <a:spAutoFit/>
          </a:bodyPr>
          <a:lstStyle/>
          <a:p>
            <a:pPr algn="ctr"/>
            <a:r>
              <a:rPr lang="de-AT" b="1" dirty="0"/>
              <a:t>GTX 1060</a:t>
            </a:r>
          </a:p>
        </p:txBody>
      </p:sp>
      <p:pic>
        <p:nvPicPr>
          <p:cNvPr id="37" name="Grafik 36">
            <a:extLst>
              <a:ext uri="{FF2B5EF4-FFF2-40B4-BE49-F238E27FC236}">
                <a16:creationId xmlns:a16="http://schemas.microsoft.com/office/drawing/2014/main" id="{43A9EE66-0425-4CE7-83F6-5DEA37AC9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2606" y="6746642"/>
            <a:ext cx="1800000" cy="1800000"/>
          </a:xfrm>
          <a:prstGeom prst="rect">
            <a:avLst/>
          </a:prstGeom>
        </p:spPr>
      </p:pic>
      <p:pic>
        <p:nvPicPr>
          <p:cNvPr id="39" name="Grafik 38">
            <a:extLst>
              <a:ext uri="{FF2B5EF4-FFF2-40B4-BE49-F238E27FC236}">
                <a16:creationId xmlns:a16="http://schemas.microsoft.com/office/drawing/2014/main" id="{4E9DD1C0-3170-4442-80EA-60C90CCA1C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5824" y="6746951"/>
            <a:ext cx="1800000" cy="1800000"/>
          </a:xfrm>
          <a:prstGeom prst="rect">
            <a:avLst/>
          </a:prstGeom>
        </p:spPr>
      </p:pic>
      <p:pic>
        <p:nvPicPr>
          <p:cNvPr id="41" name="Grafik 40">
            <a:extLst>
              <a:ext uri="{FF2B5EF4-FFF2-40B4-BE49-F238E27FC236}">
                <a16:creationId xmlns:a16="http://schemas.microsoft.com/office/drawing/2014/main" id="{35620694-83C8-4F6D-A419-432F2E94C6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4215" y="6746642"/>
            <a:ext cx="1800000" cy="1800000"/>
          </a:xfrm>
          <a:prstGeom prst="rect">
            <a:avLst/>
          </a:prstGeom>
        </p:spPr>
      </p:pic>
      <p:pic>
        <p:nvPicPr>
          <p:cNvPr id="43" name="Grafik 42">
            <a:extLst>
              <a:ext uri="{FF2B5EF4-FFF2-40B4-BE49-F238E27FC236}">
                <a16:creationId xmlns:a16="http://schemas.microsoft.com/office/drawing/2014/main" id="{FEEABFEC-7984-4FCA-81AB-1F0F4F188B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997" y="6746642"/>
            <a:ext cx="1800000" cy="1800000"/>
          </a:xfrm>
          <a:prstGeom prst="rect">
            <a:avLst/>
          </a:prstGeom>
        </p:spPr>
      </p:pic>
      <p:sp>
        <p:nvSpPr>
          <p:cNvPr id="44" name="Textfeld 43">
            <a:extLst>
              <a:ext uri="{FF2B5EF4-FFF2-40B4-BE49-F238E27FC236}">
                <a16:creationId xmlns:a16="http://schemas.microsoft.com/office/drawing/2014/main" id="{CA60DBC6-83F6-4DB7-AF2C-72DF201E5C83}"/>
              </a:ext>
            </a:extLst>
          </p:cNvPr>
          <p:cNvSpPr txBox="1"/>
          <p:nvPr/>
        </p:nvSpPr>
        <p:spPr>
          <a:xfrm>
            <a:off x="612709" y="8586301"/>
            <a:ext cx="2913321" cy="590931"/>
          </a:xfrm>
          <a:prstGeom prst="rect">
            <a:avLst/>
          </a:prstGeom>
          <a:noFill/>
        </p:spPr>
        <p:txBody>
          <a:bodyPr wrap="square" rtlCol="0">
            <a:spAutoFit/>
          </a:bodyPr>
          <a:lstStyle/>
          <a:p>
            <a:pPr algn="ctr"/>
            <a:r>
              <a:rPr lang="de-AT" b="1" dirty="0"/>
              <a:t>AMD 6770M</a:t>
            </a:r>
          </a:p>
        </p:txBody>
      </p:sp>
      <p:sp>
        <p:nvSpPr>
          <p:cNvPr id="45" name="Textfeld 44">
            <a:extLst>
              <a:ext uri="{FF2B5EF4-FFF2-40B4-BE49-F238E27FC236}">
                <a16:creationId xmlns:a16="http://schemas.microsoft.com/office/drawing/2014/main" id="{D16BA1E8-C754-472D-BC44-FCCB7E3A6062}"/>
              </a:ext>
            </a:extLst>
          </p:cNvPr>
          <p:cNvSpPr txBox="1"/>
          <p:nvPr/>
        </p:nvSpPr>
        <p:spPr>
          <a:xfrm>
            <a:off x="3471100" y="8586301"/>
            <a:ext cx="2913321" cy="590931"/>
          </a:xfrm>
          <a:prstGeom prst="rect">
            <a:avLst/>
          </a:prstGeom>
          <a:noFill/>
        </p:spPr>
        <p:txBody>
          <a:bodyPr wrap="square" rtlCol="0">
            <a:spAutoFit/>
          </a:bodyPr>
          <a:lstStyle/>
          <a:p>
            <a:pPr algn="ctr"/>
            <a:r>
              <a:rPr lang="de-AT" b="1" dirty="0"/>
              <a:t>AMD R9 270X</a:t>
            </a:r>
          </a:p>
        </p:txBody>
      </p:sp>
      <p:sp>
        <p:nvSpPr>
          <p:cNvPr id="46" name="Textfeld 45">
            <a:extLst>
              <a:ext uri="{FF2B5EF4-FFF2-40B4-BE49-F238E27FC236}">
                <a16:creationId xmlns:a16="http://schemas.microsoft.com/office/drawing/2014/main" id="{2E209EC9-8861-401E-BA44-F803FEE1283C}"/>
              </a:ext>
            </a:extLst>
          </p:cNvPr>
          <p:cNvSpPr txBox="1"/>
          <p:nvPr/>
        </p:nvSpPr>
        <p:spPr>
          <a:xfrm>
            <a:off x="6335708" y="8637143"/>
            <a:ext cx="2913321" cy="590931"/>
          </a:xfrm>
          <a:prstGeom prst="rect">
            <a:avLst/>
          </a:prstGeom>
          <a:noFill/>
        </p:spPr>
        <p:txBody>
          <a:bodyPr wrap="square" rtlCol="0">
            <a:spAutoFit/>
          </a:bodyPr>
          <a:lstStyle/>
          <a:p>
            <a:pPr algn="ctr"/>
            <a:r>
              <a:rPr lang="de-AT" b="1" dirty="0"/>
              <a:t>Intel HD 530</a:t>
            </a:r>
          </a:p>
        </p:txBody>
      </p:sp>
      <p:sp>
        <p:nvSpPr>
          <p:cNvPr id="47" name="Textfeld 46">
            <a:extLst>
              <a:ext uri="{FF2B5EF4-FFF2-40B4-BE49-F238E27FC236}">
                <a16:creationId xmlns:a16="http://schemas.microsoft.com/office/drawing/2014/main" id="{1763A638-EB6A-4CFE-B720-ECDB870B6D91}"/>
              </a:ext>
            </a:extLst>
          </p:cNvPr>
          <p:cNvSpPr txBox="1"/>
          <p:nvPr/>
        </p:nvSpPr>
        <p:spPr>
          <a:xfrm>
            <a:off x="9187882" y="8586301"/>
            <a:ext cx="2913321" cy="590931"/>
          </a:xfrm>
          <a:prstGeom prst="rect">
            <a:avLst/>
          </a:prstGeom>
          <a:noFill/>
        </p:spPr>
        <p:txBody>
          <a:bodyPr wrap="square" rtlCol="0">
            <a:spAutoFit/>
          </a:bodyPr>
          <a:lstStyle/>
          <a:p>
            <a:pPr algn="ctr"/>
            <a:r>
              <a:rPr lang="de-AT" b="1" dirty="0"/>
              <a:t>Intel HD 4000</a:t>
            </a:r>
          </a:p>
        </p:txBody>
      </p:sp>
    </p:spTree>
    <p:extLst>
      <p:ext uri="{BB962C8B-B14F-4D97-AF65-F5344CB8AC3E}">
        <p14:creationId xmlns:p14="http://schemas.microsoft.com/office/powerpoint/2010/main" val="2321209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Rasterizers</a:t>
            </a:r>
            <a:r>
              <a:rPr lang="de-AT" dirty="0"/>
              <a:t>, Compute Units, GPCs</a:t>
            </a:r>
            <a:endParaRPr lang="en-US" dirty="0"/>
          </a:p>
        </p:txBody>
      </p:sp>
      <p:sp>
        <p:nvSpPr>
          <p:cNvPr id="3" name="Content Placeholder 2"/>
          <p:cNvSpPr>
            <a:spLocks noGrp="1"/>
          </p:cNvSpPr>
          <p:nvPr>
            <p:ph idx="1"/>
          </p:nvPr>
        </p:nvSpPr>
        <p:spPr/>
        <p:txBody>
          <a:bodyPr>
            <a:normAutofit/>
          </a:bodyPr>
          <a:lstStyle/>
          <a:p>
            <a:r>
              <a:rPr lang="en-US" dirty="0"/>
              <a:t>Level/naming of balanced resources differ between vendors</a:t>
            </a:r>
          </a:p>
          <a:p>
            <a:pPr lvl="1"/>
            <a:r>
              <a:rPr lang="en-US" dirty="0"/>
              <a:t>NVIDIA: Graphics Processing Clusters (GPC)</a:t>
            </a:r>
          </a:p>
          <a:p>
            <a:pPr lvl="1"/>
            <a:r>
              <a:rPr lang="en-US" dirty="0"/>
              <a:t>AMD: Compute Units</a:t>
            </a:r>
          </a:p>
          <a:p>
            <a:pPr lvl="1"/>
            <a:r>
              <a:rPr lang="en-US" dirty="0"/>
              <a:t>…</a:t>
            </a:r>
          </a:p>
          <a:p>
            <a:pPr lvl="1"/>
            <a:endParaRPr lang="en-US" dirty="0"/>
          </a:p>
          <a:p>
            <a:r>
              <a:rPr lang="en-US" dirty="0"/>
              <a:t>Focus on noticeable effect on shading performance (measurable)</a:t>
            </a:r>
          </a:p>
          <a:p>
            <a:endParaRPr lang="en-US" dirty="0"/>
          </a:p>
          <a:p>
            <a:r>
              <a:rPr lang="en-US" dirty="0"/>
              <a:t>We will henceforth refer to corresponding units as “rasterizers”</a:t>
            </a:r>
          </a:p>
        </p:txBody>
      </p:sp>
      <p:sp>
        <p:nvSpPr>
          <p:cNvPr id="4" name="Date Placeholder 3"/>
          <p:cNvSpPr>
            <a:spLocks noGrp="1"/>
          </p:cNvSpPr>
          <p:nvPr>
            <p:ph type="dt" sz="half" idx="10"/>
          </p:nvPr>
        </p:nvSpPr>
        <p:spPr/>
        <p:txBody>
          <a:bodyPr/>
          <a:lstStyle/>
          <a:p>
            <a:r>
              <a:rPr lang="en-US"/>
              <a:t>Bernhard Kerbl</a:t>
            </a:r>
            <a:endParaRPr lang="de-AT" dirty="0"/>
          </a:p>
        </p:txBody>
      </p:sp>
      <p:sp>
        <p:nvSpPr>
          <p:cNvPr id="5" name="Slide Number Placeholder 4"/>
          <p:cNvSpPr>
            <a:spLocks noGrp="1"/>
          </p:cNvSpPr>
          <p:nvPr>
            <p:ph type="sldNum" sz="quarter" idx="12"/>
          </p:nvPr>
        </p:nvSpPr>
        <p:spPr/>
        <p:txBody>
          <a:bodyPr/>
          <a:lstStyle/>
          <a:p>
            <a:fld id="{9A2D5217-CDEB-4D0C-813C-11B3A05E92C0}" type="slidenum">
              <a:rPr lang="de-AT" smtClean="0"/>
              <a:t>9</a:t>
            </a:fld>
            <a:endParaRPr lang="de-AT"/>
          </a:p>
        </p:txBody>
      </p:sp>
      <p:sp>
        <p:nvSpPr>
          <p:cNvPr id="6" name="Footer Placeholder 5"/>
          <p:cNvSpPr>
            <a:spLocks noGrp="1"/>
          </p:cNvSpPr>
          <p:nvPr>
            <p:ph type="ftr" sz="quarter" idx="3"/>
          </p:nvPr>
        </p:nvSpPr>
        <p:spPr/>
        <p:txBody>
          <a:bodyPr/>
          <a:lstStyle/>
          <a:p>
            <a:r>
              <a:rPr lang="en-US"/>
              <a:t>Effective Static Bin Patterns for Sort-Middle Rendering</a:t>
            </a:r>
            <a:endParaRPr lang="en-US" dirty="0"/>
          </a:p>
        </p:txBody>
      </p:sp>
    </p:spTree>
    <p:extLst>
      <p:ext uri="{BB962C8B-B14F-4D97-AF65-F5344CB8AC3E}">
        <p14:creationId xmlns:p14="http://schemas.microsoft.com/office/powerpoint/2010/main" val="85643662"/>
      </p:ext>
    </p:extLst>
  </p:cSld>
  <p:clrMapOvr>
    <a:masterClrMapping/>
  </p:clrMapOvr>
</p:sld>
</file>

<file path=ppt/theme/theme1.xml><?xml version="1.0" encoding="utf-8"?>
<a:theme xmlns:a="http://schemas.openxmlformats.org/drawingml/2006/main" name="c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zg">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g" id="{E7692965-F874-46C5-BBBB-856DD2E47BB3}" vid="{783DF709-B0F8-4AA8-A53F-CF1EEF710B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cg</Template>
  <TotalTime>0</TotalTime>
  <Words>1447</Words>
  <Application>Microsoft Office PowerPoint</Application>
  <PresentationFormat>Benutzerdefiniert</PresentationFormat>
  <Paragraphs>356</Paragraphs>
  <Slides>40</Slides>
  <Notes>4</Notes>
  <HiddenSlides>1</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40</vt:i4>
      </vt:variant>
    </vt:vector>
  </HeadingPairs>
  <TitlesOfParts>
    <vt:vector size="46" baseType="lpstr">
      <vt:lpstr>Arial</vt:lpstr>
      <vt:lpstr>Calibri</vt:lpstr>
      <vt:lpstr>Cambria Math</vt:lpstr>
      <vt:lpstr>Wingdings</vt:lpstr>
      <vt:lpstr>cg</vt:lpstr>
      <vt:lpstr>Acrobat Document</vt:lpstr>
      <vt:lpstr>PowerPoint-Präsentation</vt:lpstr>
      <vt:lpstr>Consider the following...</vt:lpstr>
      <vt:lpstr>Many pixel-sized triangles I</vt:lpstr>
      <vt:lpstr>Many pixel-sized triangles II</vt:lpstr>
      <vt:lpstr>Many pixel-sized triangles III</vt:lpstr>
      <vt:lpstr>Many pixel-sized triangles IV</vt:lpstr>
      <vt:lpstr>Fragment Load Balancing on GPUs</vt:lpstr>
      <vt:lpstr>Common Binning Patterns</vt:lpstr>
      <vt:lpstr>Rasterizers, Compute Units, GPCs</vt:lpstr>
      <vt:lpstr>2D Binning Parameters </vt:lpstr>
      <vt:lpstr>2D Binning Parameters </vt:lpstr>
      <vt:lpstr>PowerPoint-Präsentation</vt:lpstr>
      <vt:lpstr>PowerPoint-Präsentation</vt:lpstr>
      <vt:lpstr>Considered Criteria</vt:lpstr>
      <vt:lpstr>Space Utilization</vt:lpstr>
      <vt:lpstr>PowerPoint-Präsentation</vt:lpstr>
      <vt:lpstr>PowerPoint-Präsentation</vt:lpstr>
      <vt:lpstr>Geometry clustering</vt:lpstr>
      <vt:lpstr>PowerPoint-Präsentation</vt:lpstr>
      <vt:lpstr>PowerPoint-Präsentation</vt:lpstr>
      <vt:lpstr>PowerPoint-Präsentation</vt:lpstr>
      <vt:lpstr>Geometry Orientation</vt:lpstr>
      <vt:lpstr>Geometry Orientation</vt:lpstr>
      <vt:lpstr>Geometry Orientation</vt:lpstr>
      <vt:lpstr>Evaluated Patterns</vt:lpstr>
      <vt:lpstr>Space Filling Curves</vt:lpstr>
      <vt:lpstr>Randomization-based patterns</vt:lpstr>
      <vt:lpstr>Fixed shift-based patterns</vt:lpstr>
      <vt:lpstr>Variable shift-based patterns</vt:lpstr>
      <vt:lpstr>Overall comparison</vt:lpstr>
      <vt:lpstr>Thank you</vt:lpstr>
      <vt:lpstr>Software Simulated Results</vt:lpstr>
      <vt:lpstr>Tested Pattern Categories</vt:lpstr>
      <vt:lpstr>2D Binning Parameters </vt:lpstr>
      <vt:lpstr>Software Simulated Results</vt:lpstr>
      <vt:lpstr>Binning Pattern Deviants (NVIDIA) </vt:lpstr>
      <vt:lpstr>Software Simulated Results</vt:lpstr>
      <vt:lpstr>You can try this yourself</vt:lpstr>
      <vt:lpstr>Geometry Orientation</vt:lpstr>
      <vt:lpstr>PowerPoint-Präsentation</vt:lpstr>
    </vt:vector>
  </TitlesOfParts>
  <Company>Graz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Graphics Hardware</dc:title>
  <dc:creator>Michael Kenzel</dc:creator>
  <cp:lastModifiedBy>Bernhard Kerbl</cp:lastModifiedBy>
  <cp:revision>339</cp:revision>
  <dcterms:created xsi:type="dcterms:W3CDTF">2014-05-05T08:44:20Z</dcterms:created>
  <dcterms:modified xsi:type="dcterms:W3CDTF">2017-07-29T21:23:33Z</dcterms:modified>
</cp:coreProperties>
</file>