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3" r:id="rId3"/>
    <p:sldId id="354" r:id="rId4"/>
    <p:sldId id="342" r:id="rId5"/>
    <p:sldId id="371" r:id="rId6"/>
    <p:sldId id="372" r:id="rId7"/>
    <p:sldId id="356" r:id="rId8"/>
    <p:sldId id="357" r:id="rId9"/>
    <p:sldId id="358" r:id="rId10"/>
    <p:sldId id="359" r:id="rId11"/>
    <p:sldId id="360" r:id="rId12"/>
    <p:sldId id="361" r:id="rId13"/>
    <p:sldId id="344" r:id="rId14"/>
    <p:sldId id="362" r:id="rId15"/>
    <p:sldId id="368" r:id="rId16"/>
    <p:sldId id="369" r:id="rId17"/>
    <p:sldId id="366" r:id="rId18"/>
    <p:sldId id="367" r:id="rId19"/>
    <p:sldId id="36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6FC6"/>
    <a:srgbClr val="55A839"/>
    <a:srgbClr val="004E6D"/>
    <a:srgbClr val="235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30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das%20Kosmidis\Documents\papers\HPG_2018\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Binomial Option Pricing</a:t>
            </a:r>
          </a:p>
        </c:rich>
      </c:tx>
      <c:layout>
        <c:manualLayout>
          <c:xMode val="edge"/>
          <c:yMode val="edge"/>
          <c:x val="0.26387530506055162"/>
          <c:y val="0.910080478350802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09455276475307"/>
          <c:y val="0.16627949505824105"/>
          <c:w val="0.7631564087799444"/>
          <c:h val="0.60324513888888887"/>
        </c:manualLayout>
      </c:layout>
      <c:lineChart>
        <c:grouping val="standard"/>
        <c:varyColors val="0"/>
        <c:ser>
          <c:idx val="0"/>
          <c:order val="0"/>
          <c:tx>
            <c:strRef>
              <c:f>'non scalable benchmarks'!$B$4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benchmarks'!$C$4:$G$4</c:f>
              <c:numCache>
                <c:formatCode>General</c:formatCode>
                <c:ptCount val="5"/>
                <c:pt idx="0">
                  <c:v>1.2048E-2</c:v>
                </c:pt>
                <c:pt idx="1">
                  <c:v>2.4389999999999998E-2</c:v>
                </c:pt>
                <c:pt idx="2">
                  <c:v>4.8193E-2</c:v>
                </c:pt>
                <c:pt idx="3">
                  <c:v>9.4117999999999993E-2</c:v>
                </c:pt>
                <c:pt idx="4" formatCode="#,##0">
                  <c:v>0.18823500000000001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7A-4E1F-815D-F4580C13B915}"/>
            </c:ext>
          </c:extLst>
        </c:ser>
        <c:ser>
          <c:idx val="1"/>
          <c:order val="1"/>
          <c:tx>
            <c:strRef>
              <c:f>'non scalable benchmarks'!$B$6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FA7A-4E1F-815D-F4580C13B915}"/>
              </c:ext>
            </c:extLst>
          </c:dPt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benchmarks'!$C$6:$G$6</c:f>
              <c:numCache>
                <c:formatCode>General</c:formatCode>
                <c:ptCount val="5"/>
                <c:pt idx="0">
                  <c:v>0</c:v>
                </c:pt>
                <c:pt idx="1">
                  <c:v>2.0833000000000001E-2</c:v>
                </c:pt>
                <c:pt idx="2">
                  <c:v>2.1277000000000001E-2</c:v>
                </c:pt>
                <c:pt idx="3">
                  <c:v>2.2727000000000001E-2</c:v>
                </c:pt>
                <c:pt idx="4">
                  <c:v>4.3478000000000003E-2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7A-4E1F-815D-F4580C13B915}"/>
            </c:ext>
          </c:extLst>
        </c:ser>
        <c:ser>
          <c:idx val="2"/>
          <c:order val="2"/>
          <c:tx>
            <c:strRef>
              <c:f>'non scalable benchmarks'!$B$7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benchmarks'!$C$7:$G$7</c:f>
              <c:numCache>
                <c:formatCode>General</c:formatCode>
                <c:ptCount val="5"/>
                <c:pt idx="0">
                  <c:v>0</c:v>
                </c:pt>
                <c:pt idx="1">
                  <c:v>1.2658000000000001E-2</c:v>
                </c:pt>
                <c:pt idx="2" formatCode="0.000">
                  <c:v>1.1764999999999999E-2</c:v>
                </c:pt>
                <c:pt idx="3">
                  <c:v>1.4286E-2</c:v>
                </c:pt>
                <c:pt idx="4">
                  <c:v>1.4286E-2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7A-4E1F-815D-F4580C13B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102808"/>
        <c:axId val="1"/>
      </c:lineChart>
      <c:catAx>
        <c:axId val="32610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GPU Speedup w.r.t. CPU</a:t>
                </a:r>
              </a:p>
            </c:rich>
          </c:tx>
          <c:layout/>
          <c:overlay val="0"/>
        </c:title>
        <c:numFmt formatCode="@" sourceLinked="0"/>
        <c:majorTickMark val="none"/>
        <c:minorTickMark val="none"/>
        <c:tickLblPos val="nextTo"/>
        <c:crossAx val="326102808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1015088919531685"/>
          <c:y val="0.17650768591779509"/>
          <c:w val="0.58089696261315305"/>
          <c:h val="0.2031971398646965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 dirty="0" err="1"/>
              <a:t>sgemm</a:t>
            </a:r>
            <a:endParaRPr lang="es-ES" sz="1400" dirty="0"/>
          </a:p>
        </c:rich>
      </c:tx>
      <c:layout>
        <c:manualLayout>
          <c:xMode val="edge"/>
          <c:yMode val="edge"/>
          <c:x val="0.5127407307491274"/>
          <c:y val="0.8715709147467677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35766590827130113"/>
          <c:w val="0.7631564087799444"/>
          <c:h val="0.420098182171673"/>
        </c:manualLayout>
      </c:layout>
      <c:lineChart>
        <c:grouping val="standard"/>
        <c:varyColors val="0"/>
        <c:ser>
          <c:idx val="0"/>
          <c:order val="0"/>
          <c:tx>
            <c:strRef>
              <c:f>sgemm!$B$8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sgemm!$C$1:$I$1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sgemm!$C$8:$I$8</c:f>
              <c:numCache>
                <c:formatCode>General</c:formatCode>
                <c:ptCount val="7"/>
                <c:pt idx="0">
                  <c:v>5.6020000000000002E-3</c:v>
                </c:pt>
                <c:pt idx="1">
                  <c:v>4.1333000000000002E-2</c:v>
                </c:pt>
                <c:pt idx="2">
                  <c:v>0.56837099999999996</c:v>
                </c:pt>
                <c:pt idx="3">
                  <c:v>3.3300350000000001</c:v>
                </c:pt>
                <c:pt idx="4">
                  <c:v>7.5507460000000002</c:v>
                </c:pt>
                <c:pt idx="5">
                  <c:v>10.661801000000001</c:v>
                </c:pt>
                <c:pt idx="6">
                  <c:v>11.049986000000001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A2-454F-854F-8B20CE4A01B5}"/>
            </c:ext>
          </c:extLst>
        </c:ser>
        <c:ser>
          <c:idx val="1"/>
          <c:order val="1"/>
          <c:tx>
            <c:strRef>
              <c:f>sgemm!$B$10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8EA2-454F-854F-8B20CE4A01B5}"/>
              </c:ext>
            </c:extLst>
          </c:dPt>
          <c:cat>
            <c:numRef>
              <c:f>sgemm!$C$1:$I$1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sgemm!$C$10:$I$10</c:f>
              <c:numCache>
                <c:formatCode>General</c:formatCode>
                <c:ptCount val="7"/>
                <c:pt idx="0">
                  <c:v>0</c:v>
                </c:pt>
                <c:pt idx="1">
                  <c:v>0.33333299999999999</c:v>
                </c:pt>
                <c:pt idx="2">
                  <c:v>2</c:v>
                </c:pt>
                <c:pt idx="3">
                  <c:v>16</c:v>
                </c:pt>
                <c:pt idx="4" formatCode="#,##0">
                  <c:v>44.555556000000003</c:v>
                </c:pt>
                <c:pt idx="5" formatCode="#,##0">
                  <c:v>79.357142999999994</c:v>
                </c:pt>
                <c:pt idx="6" formatCode="#,##0">
                  <c:v>192.95667900000001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A2-454F-854F-8B20CE4A01B5}"/>
            </c:ext>
          </c:extLst>
        </c:ser>
        <c:ser>
          <c:idx val="2"/>
          <c:order val="2"/>
          <c:tx>
            <c:strRef>
              <c:f>sgemm!$B$11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sgemm!$C$1:$I$1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sgemm!$C$11:$I$11</c:f>
              <c:numCache>
                <c:formatCode>General</c:formatCode>
                <c:ptCount val="7"/>
                <c:pt idx="1">
                  <c:v>0.5</c:v>
                </c:pt>
                <c:pt idx="2" formatCode="#,##0">
                  <c:v>2.625</c:v>
                </c:pt>
                <c:pt idx="3" formatCode="#,##0">
                  <c:v>7.1538459999999997</c:v>
                </c:pt>
                <c:pt idx="4" formatCode="#,##0">
                  <c:v>11.664516000000001</c:v>
                </c:pt>
                <c:pt idx="5" formatCode="#,##0">
                  <c:v>268.86842100000001</c:v>
                </c:pt>
                <c:pt idx="6" formatCode="#,##0">
                  <c:v>312.420164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A2-454F-854F-8B20CE4A0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716632"/>
        <c:axId val="1"/>
      </c:lineChart>
      <c:catAx>
        <c:axId val="3487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48716632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Black Scholes</a:t>
            </a:r>
          </a:p>
        </c:rich>
      </c:tx>
      <c:layout>
        <c:manualLayout>
          <c:xMode val="edge"/>
          <c:yMode val="edge"/>
          <c:x val="0.41582320514918297"/>
          <c:y val="0.870057809493810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232061116985512"/>
          <c:y val="0.18893574784092534"/>
          <c:w val="0.7631564087799444"/>
          <c:h val="0.56007488871313638"/>
        </c:manualLayout>
      </c:layout>
      <c:lineChart>
        <c:grouping val="standard"/>
        <c:varyColors val="0"/>
        <c:ser>
          <c:idx val="0"/>
          <c:order val="0"/>
          <c:tx>
            <c:strRef>
              <c:f>'non scalable benchmarks'!$B$8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benchmarks'!$C$8:$G$8</c:f>
              <c:numCache>
                <c:formatCode>General</c:formatCode>
                <c:ptCount val="5"/>
                <c:pt idx="0">
                  <c:v>5.8479999999999999E-3</c:v>
                </c:pt>
                <c:pt idx="1">
                  <c:v>1.7544000000000001E-2</c:v>
                </c:pt>
                <c:pt idx="2">
                  <c:v>2.1857999999999999E-2</c:v>
                </c:pt>
                <c:pt idx="3">
                  <c:v>0.110497</c:v>
                </c:pt>
                <c:pt idx="4">
                  <c:v>0.132075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50-411A-A47C-19BB208D9DB7}"/>
            </c:ext>
          </c:extLst>
        </c:ser>
        <c:ser>
          <c:idx val="1"/>
          <c:order val="1"/>
          <c:tx>
            <c:strRef>
              <c:f>'non scalable benchmarks'!$B$10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2C50-411A-A47C-19BB208D9DB7}"/>
              </c:ext>
            </c:extLst>
          </c:dPt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benchmarks'!$C$10:$G$10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0.33333299999999999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50-411A-A47C-19BB208D9DB7}"/>
            </c:ext>
          </c:extLst>
        </c:ser>
        <c:ser>
          <c:idx val="2"/>
          <c:order val="2"/>
          <c:tx>
            <c:strRef>
              <c:f>'non scalable benchmarks'!$B$11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benchmarks'!$C$11:$G$11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0.125</c:v>
                </c:pt>
                <c:pt idx="4">
                  <c:v>0.28571400000000002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50-411A-A47C-19BB208D9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105432"/>
        <c:axId val="1"/>
      </c:lineChart>
      <c:catAx>
        <c:axId val="32610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35000000000000003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26105432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033599354289588"/>
          <c:y val="0.19673357097696006"/>
          <c:w val="0.57874154817247325"/>
          <c:h val="0.202734387165375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Prefix Sum</a:t>
            </a:r>
          </a:p>
        </c:rich>
      </c:tx>
      <c:layout>
        <c:manualLayout>
          <c:xMode val="edge"/>
          <c:yMode val="edge"/>
          <c:x val="0.43549547457010351"/>
          <c:y val="0.9100802993685195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29518839702808"/>
          <c:y val="0.2083544340886315"/>
          <c:w val="0.7631564087799444"/>
          <c:h val="0.57307368086788746"/>
        </c:manualLayout>
      </c:layout>
      <c:lineChart>
        <c:grouping val="standard"/>
        <c:varyColors val="0"/>
        <c:ser>
          <c:idx val="0"/>
          <c:order val="0"/>
          <c:tx>
            <c:strRef>
              <c:f>'non scalable benchmarks'!$B$16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benchmarks'!$C$16:$G$16</c:f>
              <c:numCache>
                <c:formatCode>General</c:formatCode>
                <c:ptCount val="5"/>
                <c:pt idx="0">
                  <c:v>6.757E-3</c:v>
                </c:pt>
                <c:pt idx="1">
                  <c:v>1.4861999999999998E-2</c:v>
                </c:pt>
                <c:pt idx="2">
                  <c:v>7.8716999999999995E-2</c:v>
                </c:pt>
                <c:pt idx="3">
                  <c:v>9.2149999999999996E-2</c:v>
                </c:pt>
                <c:pt idx="4">
                  <c:v>9.3168000000000001E-2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36-4F17-8EC2-BE28481015B6}"/>
            </c:ext>
          </c:extLst>
        </c:ser>
        <c:ser>
          <c:idx val="1"/>
          <c:order val="1"/>
          <c:tx>
            <c:strRef>
              <c:f>'non scalable benchmarks'!$B$18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3236-4F17-8EC2-BE28481015B6}"/>
              </c:ext>
            </c:extLst>
          </c:dPt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benchmarks'!$C$18:$G$18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0.44444400000000001</c:v>
                </c:pt>
                <c:pt idx="4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36-4F17-8EC2-BE28481015B6}"/>
            </c:ext>
          </c:extLst>
        </c:ser>
        <c:ser>
          <c:idx val="2"/>
          <c:order val="2"/>
          <c:tx>
            <c:strRef>
              <c:f>'non scalable benchmarks'!$B$19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benchmarks'!$C$19:$G$19</c:f>
              <c:numCache>
                <c:formatCode>General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0.125</c:v>
                </c:pt>
                <c:pt idx="3">
                  <c:v>0.217391</c:v>
                </c:pt>
                <c:pt idx="4">
                  <c:v>0.23353299999999999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36-4F17-8EC2-BE2848101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099200"/>
        <c:axId val="1"/>
      </c:lineChart>
      <c:catAx>
        <c:axId val="3260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260992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2143007263184933"/>
          <c:y val="0.20037092455161803"/>
          <c:w val="0.57874154817247325"/>
          <c:h val="0.202734387165375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SpMV</a:t>
            </a:r>
          </a:p>
        </c:rich>
      </c:tx>
      <c:layout>
        <c:manualLayout>
          <c:xMode val="edge"/>
          <c:yMode val="edge"/>
          <c:x val="0.50286218535779414"/>
          <c:y val="0.878651853984488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20332569444444445"/>
          <c:w val="0.7631564087799444"/>
          <c:h val="0.5500434524639185"/>
        </c:manualLayout>
      </c:layout>
      <c:lineChart>
        <c:grouping val="standard"/>
        <c:varyColors val="0"/>
        <c:ser>
          <c:idx val="0"/>
          <c:order val="0"/>
          <c:tx>
            <c:strRef>
              <c:f>'non scalable benchmarks'!$B$20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benchmarks'!$C$20:$G$20</c:f>
              <c:numCache>
                <c:formatCode>General</c:formatCode>
                <c:ptCount val="5"/>
                <c:pt idx="0">
                  <c:v>6.757E-3</c:v>
                </c:pt>
                <c:pt idx="1">
                  <c:v>2.2471999999999999E-2</c:v>
                </c:pt>
                <c:pt idx="2" formatCode="0.00">
                  <c:v>8.8888999999999996E-2</c:v>
                </c:pt>
                <c:pt idx="3">
                  <c:v>0.33472799999999997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7D-4458-B51A-0612618FB4ED}"/>
            </c:ext>
          </c:extLst>
        </c:ser>
        <c:ser>
          <c:idx val="1"/>
          <c:order val="1"/>
          <c:tx>
            <c:strRef>
              <c:f>'non scalable benchmarks'!$B$22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1D7D-4458-B51A-0612618FB4ED}"/>
              </c:ext>
            </c:extLst>
          </c:dPt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benchmarks'!$C$22:$G$22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0.65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7D-4458-B51A-0612618FB4ED}"/>
            </c:ext>
          </c:extLst>
        </c:ser>
        <c:ser>
          <c:idx val="2"/>
          <c:order val="2"/>
          <c:tx>
            <c:strRef>
              <c:f>'non scalable benchmarks'!$B$23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'non scalable benchmarks'!$C$3:$G$3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'non scalable benchmarks'!$C$23:$G$23</c:f>
              <c:numCache>
                <c:formatCode>General</c:formatCode>
                <c:ptCount val="5"/>
                <c:pt idx="0">
                  <c:v>0</c:v>
                </c:pt>
                <c:pt idx="1">
                  <c:v>0.125</c:v>
                </c:pt>
                <c:pt idx="2">
                  <c:v>0.375</c:v>
                </c:pt>
                <c:pt idx="3">
                  <c:v>1.25</c:v>
                </c:pt>
                <c:pt idx="4">
                  <c:v>5.25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7D-4458-B51A-0612618FB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473976"/>
        <c:axId val="1"/>
      </c:lineChart>
      <c:catAx>
        <c:axId val="32647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.4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26473976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Binary Seach</a:t>
            </a:r>
          </a:p>
        </c:rich>
      </c:tx>
      <c:layout>
        <c:manualLayout>
          <c:xMode val="edge"/>
          <c:yMode val="edge"/>
          <c:x val="0.37927709044302244"/>
          <c:y val="0.8761413013335104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20332569444444445"/>
          <c:w val="0.7631564087799444"/>
          <c:h val="0.56211314778326515"/>
        </c:manualLayout>
      </c:layout>
      <c:lineChart>
        <c:grouping val="standard"/>
        <c:varyColors val="0"/>
        <c:ser>
          <c:idx val="0"/>
          <c:order val="0"/>
          <c:tx>
            <c:strRef>
              <c:f>'scalable benchmarks'!$B$5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benchmarks'!$C$5:$G$5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#,##0">
                  <c:v>2.160622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DA-4E15-8A54-FD9644AC3B5B}"/>
            </c:ext>
          </c:extLst>
        </c:ser>
        <c:ser>
          <c:idx val="1"/>
          <c:order val="1"/>
          <c:tx>
            <c:strRef>
              <c:f>'scalable benchmarks'!$B$7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D5DA-4E15-8A54-FD9644AC3B5B}"/>
              </c:ext>
            </c:extLst>
          </c:dPt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benchmarks'!$C$7:$G$7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 formatCode="#,##0.00">
                  <c:v>1.5</c:v>
                </c:pt>
                <c:pt idx="4" formatCode="#,##0.00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DA-4E15-8A54-FD9644AC3B5B}"/>
            </c:ext>
          </c:extLst>
        </c:ser>
        <c:ser>
          <c:idx val="2"/>
          <c:order val="2"/>
          <c:tx>
            <c:strRef>
              <c:f>'scalable benchmarks'!$B$8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benchmarks'!$C$8:$G$8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 formatCode="#,##0.00">
                  <c:v>1.1000000000000001</c:v>
                </c:pt>
                <c:pt idx="4" formatCode="0.00">
                  <c:v>3.6666669999999999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DA-4E15-8A54-FD9644AC3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407288"/>
        <c:axId val="1"/>
      </c:lineChart>
      <c:catAx>
        <c:axId val="3484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GPU Speedup w.r.t. CPU</a:t>
                </a:r>
              </a:p>
            </c:rich>
          </c:tx>
          <c:layout/>
          <c:overlay val="0"/>
        </c:title>
        <c:numFmt formatCode="@" sourceLinked="0"/>
        <c:majorTickMark val="none"/>
        <c:minorTickMark val="none"/>
        <c:tickLblPos val="nextTo"/>
        <c:crossAx val="348407288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299779230219641"/>
          <c:y val="0.23916955487982861"/>
          <c:w val="0.58089696261315305"/>
          <c:h val="0.2031971398646965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Bitonic Sort</a:t>
            </a:r>
          </a:p>
        </c:rich>
      </c:tx>
      <c:layout>
        <c:manualLayout>
          <c:xMode val="edge"/>
          <c:yMode val="edge"/>
          <c:x val="0.41191683070866142"/>
          <c:y val="0.8036902050113895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20332569444444445"/>
          <c:w val="0.70065637303149608"/>
          <c:h val="0.49846142808458738"/>
        </c:manualLayout>
      </c:layout>
      <c:lineChart>
        <c:grouping val="standard"/>
        <c:varyColors val="0"/>
        <c:ser>
          <c:idx val="0"/>
          <c:order val="0"/>
          <c:tx>
            <c:strRef>
              <c:f>'scalable benchmarks'!$B$9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benchmarks'!$C$9:$G$9</c:f>
              <c:numCache>
                <c:formatCode>#,##0.0000</c:formatCode>
                <c:ptCount val="5"/>
                <c:pt idx="0" formatCode="General">
                  <c:v>9.5770330000000001</c:v>
                </c:pt>
                <c:pt idx="1">
                  <c:v>135.16765100000001</c:v>
                </c:pt>
                <c:pt idx="2" formatCode="General">
                  <c:v>1660.773719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C2-4010-868E-486F623FDA06}"/>
            </c:ext>
          </c:extLst>
        </c:ser>
        <c:ser>
          <c:idx val="1"/>
          <c:order val="1"/>
          <c:tx>
            <c:strRef>
              <c:f>'scalable benchmarks'!$B$11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19C2-4010-868E-486F623FDA06}"/>
              </c:ext>
            </c:extLst>
          </c:dPt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benchmarks'!$C$11:$G$11</c:f>
              <c:numCache>
                <c:formatCode>General</c:formatCode>
                <c:ptCount val="5"/>
                <c:pt idx="0">
                  <c:v>32.111111000000001</c:v>
                </c:pt>
                <c:pt idx="1">
                  <c:v>653</c:v>
                </c:pt>
                <c:pt idx="2">
                  <c:v>5223.7857139999996</c:v>
                </c:pt>
                <c:pt idx="3" formatCode="0">
                  <c:v>22945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C2-4010-868E-486F623FDA06}"/>
            </c:ext>
          </c:extLst>
        </c:ser>
        <c:ser>
          <c:idx val="2"/>
          <c:order val="2"/>
          <c:tx>
            <c:strRef>
              <c:f>'scalable benchmarks'!$B$12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benchmarks'!$C$12:$G$12</c:f>
              <c:numCache>
                <c:formatCode>General</c:formatCode>
                <c:ptCount val="5"/>
                <c:pt idx="0">
                  <c:v>36.526316000000001</c:v>
                </c:pt>
                <c:pt idx="1">
                  <c:v>270.70731699999999</c:v>
                </c:pt>
                <c:pt idx="2">
                  <c:v>1092.8895709999999</c:v>
                </c:pt>
                <c:pt idx="3" formatCode="0">
                  <c:v>6869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C2-4010-868E-486F623FD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412536"/>
        <c:axId val="1"/>
      </c:lineChart>
      <c:catAx>
        <c:axId val="34841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700"/>
          <c:min val="0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48412536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Floyd Warshall</a:t>
            </a:r>
          </a:p>
        </c:rich>
      </c:tx>
      <c:layout>
        <c:manualLayout>
          <c:xMode val="edge"/>
          <c:yMode val="edge"/>
          <c:x val="0.41582319961484104"/>
          <c:y val="0.9100806585223357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20332569444444445"/>
          <c:w val="0.70398484213141999"/>
          <c:h val="0.57215784683258264"/>
        </c:manualLayout>
      </c:layout>
      <c:lineChart>
        <c:grouping val="standard"/>
        <c:varyColors val="0"/>
        <c:ser>
          <c:idx val="0"/>
          <c:order val="0"/>
          <c:tx>
            <c:strRef>
              <c:f>'scalable benchmarks'!$B$13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benchmarks'!$C$13:$G$13</c:f>
              <c:numCache>
                <c:formatCode>General</c:formatCode>
                <c:ptCount val="5"/>
                <c:pt idx="0">
                  <c:v>0.29100300000000001</c:v>
                </c:pt>
                <c:pt idx="1">
                  <c:v>1.1856709999999999</c:v>
                </c:pt>
                <c:pt idx="2">
                  <c:v>4.7386080000000002</c:v>
                </c:pt>
                <c:pt idx="3" formatCode="#,##0">
                  <c:v>6.4951499999999998</c:v>
                </c:pt>
                <c:pt idx="4" formatCode="#,##0">
                  <c:v>6.5759340000000002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F3-4B42-9288-230BC5BF05BB}"/>
            </c:ext>
          </c:extLst>
        </c:ser>
        <c:ser>
          <c:idx val="1"/>
          <c:order val="1"/>
          <c:tx>
            <c:strRef>
              <c:f>'scalable benchmarks'!$B$15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D1F3-4B42-9288-230BC5BF05BB}"/>
              </c:ext>
            </c:extLst>
          </c:dPt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benchmarks'!$C$15:$G$15</c:f>
              <c:numCache>
                <c:formatCode>#,##0</c:formatCode>
                <c:ptCount val="5"/>
                <c:pt idx="0" formatCode="General">
                  <c:v>1.6</c:v>
                </c:pt>
                <c:pt idx="1">
                  <c:v>6.3157889999999997</c:v>
                </c:pt>
                <c:pt idx="2">
                  <c:v>25.666667</c:v>
                </c:pt>
                <c:pt idx="3">
                  <c:v>29.305555999999999</c:v>
                </c:pt>
                <c:pt idx="4">
                  <c:v>42.531914999999998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F3-4B42-9288-230BC5BF05BB}"/>
            </c:ext>
          </c:extLst>
        </c:ser>
        <c:ser>
          <c:idx val="2"/>
          <c:order val="2"/>
          <c:tx>
            <c:strRef>
              <c:f>'scalable benchmarks'!$B$16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benchmarks'!$C$16:$G$16</c:f>
              <c:numCache>
                <c:formatCode>#,##0</c:formatCode>
                <c:ptCount val="5"/>
                <c:pt idx="0">
                  <c:v>2.6842109999999999</c:v>
                </c:pt>
                <c:pt idx="1">
                  <c:v>9.8108109999999993</c:v>
                </c:pt>
                <c:pt idx="2">
                  <c:v>38.712963000000002</c:v>
                </c:pt>
                <c:pt idx="3">
                  <c:v>45.969588999999999</c:v>
                </c:pt>
                <c:pt idx="4">
                  <c:v>57.608435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F3-4B42-9288-230BC5BF0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720896"/>
        <c:axId val="1"/>
      </c:lineChart>
      <c:catAx>
        <c:axId val="34872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48720896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Image Filter</a:t>
            </a:r>
          </a:p>
        </c:rich>
      </c:tx>
      <c:layout>
        <c:manualLayout>
          <c:xMode val="edge"/>
          <c:yMode val="edge"/>
          <c:x val="0.40391826021747279"/>
          <c:y val="0.77940366972477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20332569444444445"/>
          <c:w val="0.6917279090113736"/>
          <c:h val="0.46563028245322552"/>
        </c:manualLayout>
      </c:layout>
      <c:lineChart>
        <c:grouping val="standard"/>
        <c:varyColors val="0"/>
        <c:ser>
          <c:idx val="0"/>
          <c:order val="0"/>
          <c:tx>
            <c:strRef>
              <c:f>'scalable benchmarks'!$B$17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benchmarks'!$C$17:$G$17</c:f>
              <c:numCache>
                <c:formatCode>General</c:formatCode>
                <c:ptCount val="5"/>
                <c:pt idx="0">
                  <c:v>0.10222199999999999</c:v>
                </c:pt>
                <c:pt idx="1">
                  <c:v>0.36799999999999999</c:v>
                </c:pt>
                <c:pt idx="2">
                  <c:v>1.033898</c:v>
                </c:pt>
                <c:pt idx="3">
                  <c:v>1.9125329999999998</c:v>
                </c:pt>
                <c:pt idx="4">
                  <c:v>2.4911539999999999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EA-459A-BBCB-AB0D392F5C00}"/>
            </c:ext>
          </c:extLst>
        </c:ser>
        <c:ser>
          <c:idx val="1"/>
          <c:order val="1"/>
          <c:tx>
            <c:strRef>
              <c:f>'scalable benchmarks'!$B$19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44EA-459A-BBCB-AB0D392F5C00}"/>
              </c:ext>
            </c:extLst>
          </c:dPt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benchmarks'!$C$19:$G$19</c:f>
              <c:numCache>
                <c:formatCode>General</c:formatCode>
                <c:ptCount val="5"/>
                <c:pt idx="0">
                  <c:v>0.33333299999999999</c:v>
                </c:pt>
                <c:pt idx="1">
                  <c:v>0.66666700000000001</c:v>
                </c:pt>
                <c:pt idx="2" formatCode="#,##0.00">
                  <c:v>1.1666669999999999</c:v>
                </c:pt>
                <c:pt idx="3" formatCode="#,##0.00">
                  <c:v>3.375</c:v>
                </c:pt>
                <c:pt idx="4" formatCode="#,##0.00">
                  <c:v>6.3529410000000004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EA-459A-BBCB-AB0D392F5C00}"/>
            </c:ext>
          </c:extLst>
        </c:ser>
        <c:ser>
          <c:idx val="2"/>
          <c:order val="2"/>
          <c:tx>
            <c:strRef>
              <c:f>'scalable benchmarks'!$B$20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benchmarks'!$C$20:$G$20</c:f>
              <c:numCache>
                <c:formatCode>General</c:formatCode>
                <c:ptCount val="5"/>
                <c:pt idx="0">
                  <c:v>0.33333299999999999</c:v>
                </c:pt>
                <c:pt idx="1">
                  <c:v>0.85714299999999999</c:v>
                </c:pt>
                <c:pt idx="2" formatCode="#,##0.00">
                  <c:v>2.1818179999999998</c:v>
                </c:pt>
                <c:pt idx="3" formatCode="#,##0.00">
                  <c:v>4.125</c:v>
                </c:pt>
                <c:pt idx="4" formatCode="#,##0.00">
                  <c:v>5.584416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EA-459A-BBCB-AB0D392F5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719584"/>
        <c:axId val="1"/>
      </c:lineChart>
      <c:catAx>
        <c:axId val="34871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7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4871958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626984126984127"/>
          <c:y val="0.19724842880878421"/>
          <c:w val="0.5793653600131371"/>
          <c:h val="0.2224776871082749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/>
              <a:t>Mandelbrot</a:t>
            </a:r>
          </a:p>
        </c:rich>
      </c:tx>
      <c:layout>
        <c:manualLayout>
          <c:xMode val="edge"/>
          <c:yMode val="edge"/>
          <c:x val="0.41150842494600742"/>
          <c:y val="0.8299735265737668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58929952294377"/>
          <c:y val="0.20332569444444445"/>
          <c:w val="0.7631564087799444"/>
          <c:h val="0.51845619199733572"/>
        </c:manualLayout>
      </c:layout>
      <c:lineChart>
        <c:grouping val="standard"/>
        <c:varyColors val="0"/>
        <c:ser>
          <c:idx val="0"/>
          <c:order val="0"/>
          <c:tx>
            <c:strRef>
              <c:f>'scalable benchmarks'!$B$21</c:f>
              <c:strCache>
                <c:ptCount val="1"/>
                <c:pt idx="0">
                  <c:v>Brook GLES Pi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benchmarks'!$C$21:$G$21</c:f>
              <c:numCache>
                <c:formatCode>General</c:formatCode>
                <c:ptCount val="5"/>
                <c:pt idx="0">
                  <c:v>0.12766</c:v>
                </c:pt>
                <c:pt idx="1">
                  <c:v>0.484211</c:v>
                </c:pt>
                <c:pt idx="2">
                  <c:v>1.9574469999999999</c:v>
                </c:pt>
                <c:pt idx="3">
                  <c:v>7.8191490000000003</c:v>
                </c:pt>
                <c:pt idx="4">
                  <c:v>30.915789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5F-4BCC-A9C7-3154D1DFB9A4}"/>
            </c:ext>
          </c:extLst>
        </c:ser>
        <c:ser>
          <c:idx val="1"/>
          <c:order val="1"/>
          <c:tx>
            <c:strRef>
              <c:f>'scalable benchmarks'!$B$23</c:f>
              <c:strCache>
                <c:ptCount val="1"/>
                <c:pt idx="0">
                  <c:v>Brook GL GTX 1050 Ti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1-5F5F-4BCC-A9C7-3154D1DFB9A4}"/>
              </c:ext>
            </c:extLst>
          </c:dPt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benchmarks'!$C$23:$G$23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11</c:v>
                </c:pt>
                <c:pt idx="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5F-4BCC-A9C7-3154D1DFB9A4}"/>
            </c:ext>
          </c:extLst>
        </c:ser>
        <c:ser>
          <c:idx val="2"/>
          <c:order val="2"/>
          <c:tx>
            <c:strRef>
              <c:f>'scalable benchmarks'!$B$24</c:f>
              <c:strCache>
                <c:ptCount val="1"/>
                <c:pt idx="0">
                  <c:v>Brook GL Jetson TX2</c:v>
                </c:pt>
              </c:strCache>
            </c:strRef>
          </c:tx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'scalable benchmarks'!$C$4:$G$4</c:f>
              <c:numCache>
                <c:formatCode>General</c:formatCode>
                <c:ptCount val="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1024</c:v>
                </c:pt>
                <c:pt idx="4">
                  <c:v>2048</c:v>
                </c:pt>
              </c:numCache>
            </c:numRef>
          </c:cat>
          <c:val>
            <c:numRef>
              <c:f>'scalable benchmarks'!$C$24:$G$24</c:f>
              <c:numCache>
                <c:formatCode>General</c:formatCode>
                <c:ptCount val="5"/>
                <c:pt idx="0">
                  <c:v>0.5</c:v>
                </c:pt>
                <c:pt idx="1">
                  <c:v>1.5</c:v>
                </c:pt>
                <c:pt idx="2">
                  <c:v>6.5</c:v>
                </c:pt>
                <c:pt idx="3">
                  <c:v>27.5</c:v>
                </c:pt>
                <c:pt idx="4" formatCode="#,##0">
                  <c:v>72.666667000000004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5F-4BCC-A9C7-3154D1DFB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717288"/>
        <c:axId val="1"/>
      </c:lineChart>
      <c:catAx>
        <c:axId val="34871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75"/>
          <c:min val="0"/>
        </c:scaling>
        <c:delete val="0"/>
        <c:axPos val="l"/>
        <c:majorGridlines/>
        <c:numFmt formatCode="@" sourceLinked="0"/>
        <c:majorTickMark val="none"/>
        <c:minorTickMark val="none"/>
        <c:tickLblPos val="nextTo"/>
        <c:crossAx val="348717288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8392531784861427"/>
          <c:y val="0.2322352942100524"/>
          <c:w val="0.5793653600131371"/>
          <c:h val="0.2316520247209873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C87A9-1243-4B8F-A437-E07826060725}" type="datetimeFigureOut">
              <a:rPr lang="en-US" smtClean="0"/>
              <a:pPr/>
              <a:t>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4486B-89E6-4286-9AAD-FC38CEFB2B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7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8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4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4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6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7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4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9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F4E41-BD37-4F35-9776-455836040D3A}" type="datetimeFigureOut">
              <a:rPr lang="en-US" smtClean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40144-82D1-4C62-8F80-2D539CC010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microsoft.com/office/2007/relationships/hdphoto" Target="../media/hdphoto1.wdp"/><Relationship Id="rId7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microsoft.com/office/2007/relationships/hdphoto" Target="../media/hdphoto1.wdp"/><Relationship Id="rId7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lbermude\Documents\Laura\PWP BSC\img_ok\f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63258" y="4496221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400" dirty="0" smtClean="0">
                <a:solidFill>
                  <a:schemeClr val="bg1"/>
                </a:solidFill>
              </a:rPr>
              <a:t>HPG 2018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3" name="Title 11"/>
          <p:cNvSpPr>
            <a:spLocks noGrp="1"/>
          </p:cNvSpPr>
          <p:nvPr>
            <p:ph type="ctrTitle"/>
          </p:nvPr>
        </p:nvSpPr>
        <p:spPr>
          <a:xfrm>
            <a:off x="685800" y="1176164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 GLES Pi: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Democratising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Accelerator Programming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0690" y="306651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Matina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Maria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Trompouki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Leonidas Kosmidis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1333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www.bsc.es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 descr="C:\Users\lbermude\Documents\Laura\PWP BSC\img_ok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78172"/>
            <a:ext cx="2232248" cy="66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371950"/>
            <a:ext cx="2376263" cy="5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6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086"/>
    </mc:Choice>
    <mc:Fallback xmlns="">
      <p:transition spd="slow" advTm="177408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78465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Iterators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Unusual Brook feature, syntactic sugar for creating and initialising streams of indices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No mapping with any CUDA/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OpenCL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concept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AMD’s Brook+ examples use </a:t>
            </a:r>
            <a:r>
              <a:rPr lang="en-CA" sz="2000" b="1" dirty="0" err="1" smtClean="0">
                <a:solidFill>
                  <a:srgbClr val="004990"/>
                </a:solidFill>
                <a:latin typeface="Arial"/>
              </a:rPr>
              <a:t>indexof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instead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Would complicate unnecessarily the implementation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We want equivalence of CPU/GPU code but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OpenGL ES 2 only supports normalised coordinates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Dropped Features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7846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GatherOp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CPU emulation of gather operations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Only needed in GPUs not supporting dependent texture lookups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All known OpenGL ES 2 GPUs support it</a:t>
            </a:r>
          </a:p>
          <a:p>
            <a:pPr>
              <a:spcBef>
                <a:spcPct val="20000"/>
              </a:spcBef>
            </a:pP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>
              <a:spcBef>
                <a:spcPct val="20000"/>
              </a:spcBef>
            </a:pP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ScatterOp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CPU emulation of read-modify-write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Slow performance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Scatter to gather transformation is encouraged for accelerators whenever is possible</a:t>
            </a:r>
          </a:p>
          <a:p>
            <a:pPr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Neither have an equivalent in CUDA/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OpenCL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Dropped Features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60679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Structs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Supported in accelerators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but their use is discouraged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Limits vectorisation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Under-utilises memory bandwidth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Memory layout transformation is recommended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Array of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Stuctures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(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AoS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) to Structure of Arrays (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SoA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)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Plans to be supported in the future to allow experiencing the performance difference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Currently Unsupported Features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7846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Experimental Setup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AMD Brook+ SDK applications, different input sizes up to 2048 elements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Raspberry Pi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Brook GLES Pi backend and runtime, OpenGL ES 2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$25 cost</a:t>
            </a:r>
          </a:p>
          <a:p>
            <a:pPr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Comparison with: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NVIDIA GeForce GTX 1050Ti (High/Medium-End desktop GPU)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$250 GPU cost, $2500 total cost including the host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NVIDIA Jetson TX2 (High-End embedded GPU)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$600 platform cost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smtClean="0">
                <a:solidFill>
                  <a:srgbClr val="004990"/>
                </a:solidFill>
                <a:latin typeface="Arial"/>
              </a:rPr>
              <a:t>Original Brook OpenGL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backend and runtime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CA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78465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Relative performance CPU vs GPU of the systems used in comparison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Reported by the 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f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lops benchmark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OpenMP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CPU support is disabled in the multicore high-end systems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Their speedups are higher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Relative Performance of the Systems used in the comparison</a:t>
            </a:r>
            <a:endParaRPr lang="en-CA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171997"/>
              </p:ext>
            </p:extLst>
          </p:nvPr>
        </p:nvGraphicFramePr>
        <p:xfrm>
          <a:off x="1187624" y="2477919"/>
          <a:ext cx="626469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021">
                  <a:extLst>
                    <a:ext uri="{9D8B030D-6E8A-4147-A177-3AD203B41FA5}">
                      <a16:colId xmlns:a16="http://schemas.microsoft.com/office/drawing/2014/main" val="4062282035"/>
                    </a:ext>
                  </a:extLst>
                </a:gridCol>
                <a:gridCol w="1956443">
                  <a:extLst>
                    <a:ext uri="{9D8B030D-6E8A-4147-A177-3AD203B41FA5}">
                      <a16:colId xmlns:a16="http://schemas.microsoft.com/office/drawing/2014/main" val="1020738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13063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Platform</a:t>
                      </a:r>
                      <a:r>
                        <a:rPr lang="en-CA" baseline="0" dirty="0" smtClean="0"/>
                        <a:t> (GPU/CPU)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Performance Ratio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Bandwidth</a:t>
                      </a:r>
                      <a:r>
                        <a:rPr lang="en-CA" baseline="0" dirty="0" smtClean="0"/>
                        <a:t> Ratio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423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Raspberr</a:t>
                      </a:r>
                      <a:r>
                        <a:rPr lang="en-CA" baseline="0" dirty="0" smtClean="0"/>
                        <a:t>y Pi</a:t>
                      </a:r>
                    </a:p>
                    <a:p>
                      <a:r>
                        <a:rPr lang="en-CA" baseline="0" dirty="0" err="1" smtClean="0"/>
                        <a:t>VideoCore</a:t>
                      </a:r>
                      <a:r>
                        <a:rPr lang="en-CA" baseline="0" dirty="0" smtClean="0"/>
                        <a:t> IV vs ARM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23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1/33</a:t>
                      </a:r>
                      <a:r>
                        <a:rPr lang="en-CA" baseline="0" dirty="0" smtClean="0"/>
                        <a:t> x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96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NVIDIA GTX 1050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Ti</a:t>
                      </a:r>
                      <a:endParaRPr lang="en-CA" baseline="0" dirty="0" smtClean="0"/>
                    </a:p>
                    <a:p>
                      <a:r>
                        <a:rPr lang="en-CA" baseline="0" dirty="0" smtClean="0"/>
                        <a:t>vs AMD CPU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19</a:t>
                      </a:r>
                      <a:r>
                        <a:rPr lang="en-CA" baseline="0" dirty="0" smtClean="0"/>
                        <a:t>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1/11</a:t>
                      </a:r>
                      <a:r>
                        <a:rPr lang="en-CA" baseline="0" dirty="0" smtClean="0"/>
                        <a:t> x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830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NVIDIA</a:t>
                      </a:r>
                      <a:r>
                        <a:rPr lang="en-CA" baseline="0" dirty="0" smtClean="0"/>
                        <a:t> Jetson TX2</a:t>
                      </a:r>
                    </a:p>
                    <a:p>
                      <a:r>
                        <a:rPr lang="en-CA" baseline="0" dirty="0" smtClean="0"/>
                        <a:t>Pascal GPU vs ARM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11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1/4 x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3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0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 GLES Pi Evaluation: Weak scaling GPU Programs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5856" y="3097291"/>
            <a:ext cx="56547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Benchmarks that do not scale with input size in high-end GPUs do not scale either in Brook GLES Pi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Relative performance in the same order of magnitude</a:t>
            </a: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717039"/>
              </p:ext>
            </p:extLst>
          </p:nvPr>
        </p:nvGraphicFramePr>
        <p:xfrm>
          <a:off x="129974" y="555525"/>
          <a:ext cx="2926916" cy="241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550519"/>
              </p:ext>
            </p:extLst>
          </p:nvPr>
        </p:nvGraphicFramePr>
        <p:xfrm>
          <a:off x="3007993" y="449629"/>
          <a:ext cx="2909044" cy="264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925103"/>
              </p:ext>
            </p:extLst>
          </p:nvPr>
        </p:nvGraphicFramePr>
        <p:xfrm>
          <a:off x="5796136" y="449629"/>
          <a:ext cx="2869127" cy="2525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706862"/>
              </p:ext>
            </p:extLst>
          </p:nvPr>
        </p:nvGraphicFramePr>
        <p:xfrm>
          <a:off x="235542" y="2471981"/>
          <a:ext cx="2876124" cy="262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7489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 GLES Pi Evaluation: Strong scaling GPU Programs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138" y="4731990"/>
            <a:ext cx="9186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Same performance trends, relative performance within 2 orders of magnitude</a:t>
            </a: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270931"/>
              </p:ext>
            </p:extLst>
          </p:nvPr>
        </p:nvGraphicFramePr>
        <p:xfrm>
          <a:off x="8071" y="468087"/>
          <a:ext cx="2893059" cy="2470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288356"/>
              </p:ext>
            </p:extLst>
          </p:nvPr>
        </p:nvGraphicFramePr>
        <p:xfrm>
          <a:off x="2843808" y="398051"/>
          <a:ext cx="3251200" cy="278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58221"/>
              </p:ext>
            </p:extLst>
          </p:nvPr>
        </p:nvGraphicFramePr>
        <p:xfrm>
          <a:off x="5633412" y="452535"/>
          <a:ext cx="3219450" cy="245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915396"/>
              </p:ext>
            </p:extLst>
          </p:nvPr>
        </p:nvGraphicFramePr>
        <p:xfrm>
          <a:off x="-32777" y="2374900"/>
          <a:ext cx="320040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453074"/>
              </p:ext>
            </p:extLst>
          </p:nvPr>
        </p:nvGraphicFramePr>
        <p:xfrm>
          <a:off x="2901130" y="2403539"/>
          <a:ext cx="2943461" cy="254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13732"/>
              </p:ext>
            </p:extLst>
          </p:nvPr>
        </p:nvGraphicFramePr>
        <p:xfrm>
          <a:off x="5690734" y="1833641"/>
          <a:ext cx="296545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0995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82015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Brook GLES Pi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Port of the Brook Programming Language over OpenGL ES 2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Optimised for the low-cost educational computer Raspberry Pi 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Portable OpenGL ES 2 allows the use of any embedded GPU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Similar performance trends with original Brook on high-end GPU systems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Democratises accelerator programming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Code: </a:t>
            </a:r>
          </a:p>
          <a:p>
            <a:pPr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http</a:t>
            </a:r>
            <a:r>
              <a:rPr lang="en-US" sz="2000" smtClean="0">
                <a:solidFill>
                  <a:srgbClr val="004990"/>
                </a:solidFill>
                <a:latin typeface="Arial"/>
              </a:rPr>
              <a:t>://</a:t>
            </a:r>
            <a:r>
              <a:rPr lang="en-US" sz="2000" smtClean="0">
                <a:solidFill>
                  <a:srgbClr val="004990"/>
                </a:solidFill>
                <a:latin typeface="Arial"/>
              </a:rPr>
              <a:t>github.com/lkosmid/brook</a:t>
            </a: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 </a:t>
            </a:r>
            <a:endParaRPr lang="en-US" sz="2000" dirty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lbermude\Documents\Laura\PWP BSC\img_ok\f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btitle 12"/>
          <p:cNvSpPr>
            <a:spLocks noGrp="1"/>
          </p:cNvSpPr>
          <p:nvPr>
            <p:ph type="subTitle" idx="1"/>
          </p:nvPr>
        </p:nvSpPr>
        <p:spPr>
          <a:xfrm>
            <a:off x="1371600" y="2724150"/>
            <a:ext cx="6400800" cy="48309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>
                <a:solidFill>
                  <a:prstClr val="white"/>
                </a:solidFill>
                <a:latin typeface="Arial" pitchFamily="34" charset="0"/>
                <a:ea typeface="+mj-ea"/>
                <a:cs typeface="Arial" pitchFamily="34" charset="0"/>
              </a:rPr>
              <a:t>Thank you!</a:t>
            </a:r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lbermude\Documents\Laura\PWP BSC\img_ok\f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63258" y="4496221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400" dirty="0" smtClean="0">
                <a:solidFill>
                  <a:schemeClr val="bg1"/>
                </a:solidFill>
              </a:rPr>
              <a:t>HPG 2018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3" name="Title 11"/>
          <p:cNvSpPr>
            <a:spLocks noGrp="1"/>
          </p:cNvSpPr>
          <p:nvPr>
            <p:ph type="ctrTitle"/>
          </p:nvPr>
        </p:nvSpPr>
        <p:spPr>
          <a:xfrm>
            <a:off x="685800" y="1176164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 GLES Pi: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Democratising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Accelerator Programming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0690" y="306651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Matina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Maria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Trompouki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Leonidas Kosmidis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1333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www.bsc.es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 descr="C:\Users\lbermude\Documents\Laura\PWP BSC\img_ok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78172"/>
            <a:ext cx="2232248" cy="66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371950"/>
            <a:ext cx="2376263" cy="5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834841"/>
            <a:ext cx="88569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Modern and future computing relies on general purpose accelerators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Increased public and scientific interest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Increased importance of learning and experimenting with their programming paradigm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However their cost is high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Accelerator is expensive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Requires a high-end host computer to be used</a:t>
            </a:r>
          </a:p>
          <a:p>
            <a:pPr lvl="1">
              <a:spcBef>
                <a:spcPct val="20000"/>
              </a:spcBef>
            </a:pPr>
            <a:endParaRPr lang="en-US" sz="2000" dirty="0" smtClean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endParaRPr lang="en-US" sz="2000" dirty="0" smtClean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and Motivation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080" y="3507854"/>
            <a:ext cx="8606408" cy="1624246"/>
            <a:chOff x="358080" y="2067694"/>
            <a:chExt cx="8606408" cy="1624246"/>
          </a:xfrm>
        </p:grpSpPr>
        <p:grpSp>
          <p:nvGrpSpPr>
            <p:cNvPr id="10" name="34 Grupo"/>
            <p:cNvGrpSpPr/>
            <p:nvPr/>
          </p:nvGrpSpPr>
          <p:grpSpPr>
            <a:xfrm>
              <a:off x="360039" y="2175936"/>
              <a:ext cx="4794590" cy="1026827"/>
              <a:chOff x="675183" y="7468668"/>
              <a:chExt cx="12963763" cy="2860035"/>
            </a:xfrm>
          </p:grpSpPr>
          <p:pic>
            <p:nvPicPr>
              <p:cNvPr id="17" name="12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183" y="7488458"/>
                <a:ext cx="3366240" cy="2335707"/>
              </a:xfrm>
              <a:prstGeom prst="rect">
                <a:avLst/>
              </a:prstGeom>
            </p:spPr>
          </p:pic>
          <p:pic>
            <p:nvPicPr>
              <p:cNvPr id="18" name="13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61881">
                <a:off x="3186605" y="7468668"/>
                <a:ext cx="2984801" cy="2553663"/>
              </a:xfrm>
              <a:prstGeom prst="rect">
                <a:avLst/>
              </a:prstGeom>
            </p:spPr>
          </p:pic>
          <p:pic>
            <p:nvPicPr>
              <p:cNvPr id="19" name="14 Imagen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565564">
                <a:off x="5662859" y="8103033"/>
                <a:ext cx="2961408" cy="1918081"/>
              </a:xfrm>
              <a:prstGeom prst="rect">
                <a:avLst/>
              </a:prstGeom>
            </p:spPr>
          </p:pic>
          <p:pic>
            <p:nvPicPr>
              <p:cNvPr id="20" name="15 Imagen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339056">
                <a:off x="10322204" y="8307847"/>
                <a:ext cx="3316742" cy="2020856"/>
              </a:xfrm>
              <a:prstGeom prst="rect">
                <a:avLst/>
              </a:prstGeom>
            </p:spPr>
          </p:pic>
          <p:pic>
            <p:nvPicPr>
              <p:cNvPr id="21" name="16 Imagen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8729890">
                <a:off x="8256774" y="8099030"/>
                <a:ext cx="2508804" cy="1736865"/>
              </a:xfrm>
              <a:prstGeom prst="rect">
                <a:avLst/>
              </a:prstGeom>
            </p:spPr>
          </p:pic>
        </p:grpSp>
        <p:pic>
          <p:nvPicPr>
            <p:cNvPr id="11" name="18 Imagen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0638" y="2126505"/>
              <a:ext cx="1593850" cy="1165575"/>
            </a:xfrm>
            <a:prstGeom prst="rect">
              <a:avLst/>
            </a:prstGeom>
          </p:spPr>
        </p:pic>
        <p:pic>
          <p:nvPicPr>
            <p:cNvPr id="12" name="17 Imagen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3" t="4381" r="24490" b="3976"/>
            <a:stretch/>
          </p:blipFill>
          <p:spPr>
            <a:xfrm>
              <a:off x="5581727" y="2067694"/>
              <a:ext cx="1037100" cy="1358722"/>
            </a:xfrm>
            <a:prstGeom prst="rect">
              <a:avLst/>
            </a:prstGeom>
          </p:spPr>
        </p:pic>
        <p:sp>
          <p:nvSpPr>
            <p:cNvPr id="13" name="29 Más"/>
            <p:cNvSpPr/>
            <p:nvPr/>
          </p:nvSpPr>
          <p:spPr>
            <a:xfrm>
              <a:off x="4904841" y="2540464"/>
              <a:ext cx="617113" cy="599060"/>
            </a:xfrm>
            <a:prstGeom prst="mathPlus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5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6" name="32 Igual que"/>
            <p:cNvSpPr/>
            <p:nvPr/>
          </p:nvSpPr>
          <p:spPr>
            <a:xfrm>
              <a:off x="6742102" y="2490770"/>
              <a:ext cx="626870" cy="608532"/>
            </a:xfrm>
            <a:prstGeom prst="mathEqual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5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7" name="TextBox 183"/>
            <p:cNvSpPr txBox="1"/>
            <p:nvPr/>
          </p:nvSpPr>
          <p:spPr>
            <a:xfrm>
              <a:off x="358080" y="3291830"/>
              <a:ext cx="8660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GPUs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183"/>
            <p:cNvSpPr txBox="1"/>
            <p:nvPr/>
          </p:nvSpPr>
          <p:spPr>
            <a:xfrm>
              <a:off x="2088231" y="3291830"/>
              <a:ext cx="15830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manycores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183"/>
            <p:cNvSpPr txBox="1"/>
            <p:nvPr/>
          </p:nvSpPr>
          <p:spPr>
            <a:xfrm>
              <a:off x="3915854" y="3291830"/>
              <a:ext cx="1052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FPGAs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11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"/>
    </mc:Choice>
    <mc:Fallback xmlns="">
      <p:transition spd="slow" advTm="59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834841"/>
            <a:ext cx="885698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Traditional educational model shifted to self-education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Homework practice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Massively Open Online Courses (MOOC)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Experimentation with educational computers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 smtClean="0">
                <a:solidFill>
                  <a:srgbClr val="004990"/>
                </a:solidFill>
                <a:latin typeface="Arial"/>
              </a:rPr>
              <a:t>Unaffordable for these target groups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US" sz="2000" dirty="0">
                <a:solidFill>
                  <a:srgbClr val="004990"/>
                </a:solidFill>
                <a:latin typeface="Arial"/>
              </a:rPr>
              <a:t>Accelerator programming opportunities are limited!</a:t>
            </a:r>
          </a:p>
          <a:p>
            <a:pPr>
              <a:spcBef>
                <a:spcPct val="20000"/>
              </a:spcBef>
            </a:pPr>
            <a:endParaRPr lang="en-US" sz="2000" dirty="0" smtClean="0">
              <a:solidFill>
                <a:srgbClr val="004990"/>
              </a:solidFill>
              <a:latin typeface="Arial"/>
            </a:endParaRPr>
          </a:p>
          <a:p>
            <a:pPr lvl="1">
              <a:spcBef>
                <a:spcPct val="20000"/>
              </a:spcBef>
            </a:pPr>
            <a:endParaRPr lang="en-US" sz="2000" dirty="0" smtClean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endParaRPr lang="en-US" sz="2000" dirty="0" smtClean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and Motivation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080" y="3507854"/>
            <a:ext cx="8606408" cy="1624246"/>
            <a:chOff x="358080" y="2067694"/>
            <a:chExt cx="8606408" cy="1624246"/>
          </a:xfrm>
        </p:grpSpPr>
        <p:grpSp>
          <p:nvGrpSpPr>
            <p:cNvPr id="10" name="34 Grupo"/>
            <p:cNvGrpSpPr/>
            <p:nvPr/>
          </p:nvGrpSpPr>
          <p:grpSpPr>
            <a:xfrm>
              <a:off x="360039" y="2175936"/>
              <a:ext cx="4794590" cy="1026827"/>
              <a:chOff x="675183" y="7468668"/>
              <a:chExt cx="12963763" cy="2860035"/>
            </a:xfrm>
          </p:grpSpPr>
          <p:pic>
            <p:nvPicPr>
              <p:cNvPr id="17" name="12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183" y="7488458"/>
                <a:ext cx="3366240" cy="2335707"/>
              </a:xfrm>
              <a:prstGeom prst="rect">
                <a:avLst/>
              </a:prstGeom>
            </p:spPr>
          </p:pic>
          <p:pic>
            <p:nvPicPr>
              <p:cNvPr id="18" name="13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61881">
                <a:off x="3186605" y="7468668"/>
                <a:ext cx="2984801" cy="2553663"/>
              </a:xfrm>
              <a:prstGeom prst="rect">
                <a:avLst/>
              </a:prstGeom>
            </p:spPr>
          </p:pic>
          <p:pic>
            <p:nvPicPr>
              <p:cNvPr id="19" name="14 Imagen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565564">
                <a:off x="5662859" y="8103033"/>
                <a:ext cx="2961408" cy="1918081"/>
              </a:xfrm>
              <a:prstGeom prst="rect">
                <a:avLst/>
              </a:prstGeom>
            </p:spPr>
          </p:pic>
          <p:pic>
            <p:nvPicPr>
              <p:cNvPr id="20" name="15 Imagen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339056">
                <a:off x="10322204" y="8307847"/>
                <a:ext cx="3316742" cy="2020856"/>
              </a:xfrm>
              <a:prstGeom prst="rect">
                <a:avLst/>
              </a:prstGeom>
            </p:spPr>
          </p:pic>
          <p:pic>
            <p:nvPicPr>
              <p:cNvPr id="21" name="16 Imagen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8729890">
                <a:off x="8256774" y="8099030"/>
                <a:ext cx="2508804" cy="1736865"/>
              </a:xfrm>
              <a:prstGeom prst="rect">
                <a:avLst/>
              </a:prstGeom>
            </p:spPr>
          </p:pic>
        </p:grpSp>
        <p:pic>
          <p:nvPicPr>
            <p:cNvPr id="11" name="18 Imagen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0638" y="2126505"/>
              <a:ext cx="1593850" cy="1165575"/>
            </a:xfrm>
            <a:prstGeom prst="rect">
              <a:avLst/>
            </a:prstGeom>
          </p:spPr>
        </p:pic>
        <p:pic>
          <p:nvPicPr>
            <p:cNvPr id="12" name="17 Imagen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3" t="4381" r="24490" b="3976"/>
            <a:stretch/>
          </p:blipFill>
          <p:spPr>
            <a:xfrm>
              <a:off x="5581727" y="2067694"/>
              <a:ext cx="1037100" cy="1358722"/>
            </a:xfrm>
            <a:prstGeom prst="rect">
              <a:avLst/>
            </a:prstGeom>
          </p:spPr>
        </p:pic>
        <p:sp>
          <p:nvSpPr>
            <p:cNvPr id="13" name="29 Más"/>
            <p:cNvSpPr/>
            <p:nvPr/>
          </p:nvSpPr>
          <p:spPr>
            <a:xfrm>
              <a:off x="4904841" y="2540464"/>
              <a:ext cx="617113" cy="599060"/>
            </a:xfrm>
            <a:prstGeom prst="mathPlus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5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6" name="32 Igual que"/>
            <p:cNvSpPr/>
            <p:nvPr/>
          </p:nvSpPr>
          <p:spPr>
            <a:xfrm>
              <a:off x="6742102" y="2490770"/>
              <a:ext cx="626870" cy="608532"/>
            </a:xfrm>
            <a:prstGeom prst="mathEqual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7643" tIns="208822" rIns="417643" bIns="208822" rtlCol="0" anchor="ctr"/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5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7" name="TextBox 183"/>
            <p:cNvSpPr txBox="1"/>
            <p:nvPr/>
          </p:nvSpPr>
          <p:spPr>
            <a:xfrm>
              <a:off x="358080" y="3291830"/>
              <a:ext cx="8660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GPUs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183"/>
            <p:cNvSpPr txBox="1"/>
            <p:nvPr/>
          </p:nvSpPr>
          <p:spPr>
            <a:xfrm>
              <a:off x="2088231" y="3291830"/>
              <a:ext cx="15830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manycores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183"/>
            <p:cNvSpPr txBox="1"/>
            <p:nvPr/>
          </p:nvSpPr>
          <p:spPr>
            <a:xfrm>
              <a:off x="3915854" y="3291830"/>
              <a:ext cx="1052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FPGAs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50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"/>
    </mc:Choice>
    <mc:Fallback xmlns="">
      <p:transition spd="slow" advTm="16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2805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Port of the open-source accelerator programming language Brook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on the low-cost ($25) educational computer Raspberry Pi</a:t>
            </a:r>
            <a:endParaRPr lang="es-ES" sz="1400" dirty="0">
              <a:solidFill>
                <a:srgbClr val="00499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Enables the use of its embedded GPU </a:t>
            </a:r>
          </a:p>
          <a:p>
            <a:pPr lvl="0">
              <a:spcBef>
                <a:spcPct val="20000"/>
              </a:spcBef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  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VideoCore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IV, capable of 24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Gflops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Standalone development on the device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Large and collaborative community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Open-source implementation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Portability across every embedded GPU supporting OpenGL ES 2 </a:t>
            </a:r>
          </a:p>
          <a:p>
            <a:pPr lvl="0">
              <a:spcBef>
                <a:spcPct val="20000"/>
              </a:spcBef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   (99% of the embedded devices with a GPU in the market)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Allows teaching, experimenting and learning GPGPU programming with affordable devices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 GLES Pi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70" descr="p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428" y="1445518"/>
            <a:ext cx="428628" cy="538734"/>
          </a:xfrm>
          <a:prstGeom prst="rect">
            <a:avLst/>
          </a:prstGeom>
        </p:spPr>
      </p:pic>
      <p:pic>
        <p:nvPicPr>
          <p:cNvPr id="7" name="Picture 171" descr="pi_boar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48428" y="2102756"/>
            <a:ext cx="1882212" cy="12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2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"/>
    </mc:Choice>
    <mc:Fallback xmlns="">
      <p:transition spd="slow" advTm="20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833680"/>
            <a:ext cx="882015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We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implemented our solution in the Brook 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programming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language [1]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open source language developed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circa 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2004 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predecessor of CUDA  and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OpenCL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Commercially adopted by AMD before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OpenCL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, rebranded as Brook+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Source-to-Source compiler and Runtime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Restricted subset of C (no recursion, no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goto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, no pointers)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transforms 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CUDA-like programs to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graphics operations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supports multiple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backends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4731990"/>
            <a:ext cx="5947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004990"/>
                </a:solidFill>
                <a:latin typeface="Arial"/>
              </a:rPr>
              <a:t>[1] I. Buck et al, Brook for GPUs, SIGGRAPH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2004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589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"/>
    </mc:Choice>
    <mc:Fallback xmlns="">
      <p:transition spd="slow" advTm="44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Brook </a:t>
            </a:r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vs </a:t>
            </a:r>
            <a:r>
              <a:rPr lang="en-C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CUDA Example</a:t>
            </a:r>
            <a:endParaRPr lang="en-C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022123"/>
            <a:ext cx="9108504" cy="320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8"/>
    </mc:Choice>
    <mc:Fallback xmlns="">
      <p:transition spd="slow" advTm="13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843558"/>
            <a:ext cx="900067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>
                <a:solidFill>
                  <a:srgbClr val="004990"/>
                </a:solidFill>
                <a:latin typeface="Arial"/>
              </a:rPr>
              <a:t>Ported Brook on the Raspberry Pi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Introduced an OpenGL ES 2 compiler backend and runtime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Optimised for the Raspberry Pi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Based only on the core OpenGL ES 2 standard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No vendor specific extensions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Maximum portability across all embedded devices with GPUs supporting OpenGL ES 2 (&gt;99% of the market)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Shares common code base with Brook Auto [1]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2K Lines of code in the compiler and runtime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4K Lines of code in regression tests and benchmarks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Additions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9" y="4515966"/>
            <a:ext cx="860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CA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CA" dirty="0" err="1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Trompouki</a:t>
            </a:r>
            <a:r>
              <a:rPr lang="en-CA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Brook Auto: High-Level Certification-Friendly Programming for GPU-powered Automotive Systems, DAC 2018</a:t>
            </a:r>
            <a:endParaRPr lang="en-CA" dirty="0">
              <a:solidFill>
                <a:srgbClr val="00499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5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78465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The compiler backend uses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Nvidia’s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Cg compiler like the original Brook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Provided only in binary form for x86</a:t>
            </a:r>
          </a:p>
          <a:p>
            <a:pPr marL="342900" lvl="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Raspberry is ARM-based</a:t>
            </a: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Emulate compiler using the binary translator qemu-x86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Enables standalone development and compilation on the device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Compilation time is similar to the native compilers, e.g. </a:t>
            </a:r>
            <a:r>
              <a:rPr lang="en-CA" sz="2000" dirty="0" err="1" smtClean="0">
                <a:solidFill>
                  <a:srgbClr val="004990"/>
                </a:solidFill>
                <a:latin typeface="Arial"/>
              </a:rPr>
              <a:t>gcc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endParaRPr lang="en-CA" sz="2000" dirty="0">
              <a:solidFill>
                <a:srgbClr val="004990"/>
              </a:solidFill>
              <a:latin typeface="Arial"/>
            </a:endParaRPr>
          </a:p>
          <a:p>
            <a:pPr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Original Brook only supports floating point 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(and their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vector) streams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Added support for </a:t>
            </a:r>
            <a:r>
              <a:rPr lang="en-CA" sz="2000" b="1" dirty="0" smtClean="0">
                <a:solidFill>
                  <a:srgbClr val="004990"/>
                </a:solidFill>
                <a:latin typeface="Arial"/>
              </a:rPr>
              <a:t>char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 and </a:t>
            </a:r>
            <a:r>
              <a:rPr lang="en-CA" sz="2000" b="1" dirty="0" err="1" smtClean="0">
                <a:solidFill>
                  <a:srgbClr val="004990"/>
                </a:solidFill>
                <a:latin typeface="Arial"/>
              </a:rPr>
              <a:t>int</a:t>
            </a:r>
            <a:endParaRPr lang="en-CA" sz="2000" b="1" dirty="0" smtClean="0">
              <a:solidFill>
                <a:srgbClr val="004990"/>
              </a:solidFill>
              <a:latin typeface="Arial"/>
            </a:endParaRP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Signed and unsigned versions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Vector additions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endParaRPr lang="en-CA" sz="2000" dirty="0" smtClean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Additions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bermude\Documents\Laura\PWP BSC\img_ok\cabec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850" y="971550"/>
            <a:ext cx="87846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Stream datatypes limitations due to </a:t>
            </a:r>
            <a:r>
              <a:rPr lang="en-CA" sz="2000" dirty="0">
                <a:solidFill>
                  <a:srgbClr val="004990"/>
                </a:solidFill>
                <a:latin typeface="Arial"/>
              </a:rPr>
              <a:t>OpenGL ES 2</a:t>
            </a:r>
            <a:endParaRPr lang="en-CA" sz="2000" dirty="0" smtClean="0">
              <a:solidFill>
                <a:srgbClr val="00499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Input and output streams are limited to 32-bit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up </a:t>
            </a:r>
            <a:r>
              <a:rPr lang="en-CA" sz="2000" smtClean="0">
                <a:solidFill>
                  <a:srgbClr val="004990"/>
                </a:solidFill>
                <a:latin typeface="Arial"/>
              </a:rPr>
              <a:t>to vectors 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of 4 </a:t>
            </a:r>
            <a:r>
              <a:rPr lang="en-CA" sz="2000" b="1" dirty="0" smtClean="0">
                <a:solidFill>
                  <a:srgbClr val="004990"/>
                </a:solidFill>
                <a:latin typeface="Arial"/>
              </a:rPr>
              <a:t>char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s, 1 </a:t>
            </a:r>
            <a:r>
              <a:rPr lang="en-CA" sz="2000" b="1" dirty="0" err="1" smtClean="0">
                <a:solidFill>
                  <a:srgbClr val="004990"/>
                </a:solidFill>
                <a:latin typeface="Arial"/>
              </a:rPr>
              <a:t>int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, or 1 </a:t>
            </a:r>
            <a:r>
              <a:rPr lang="en-CA" sz="2000" b="1" dirty="0" smtClean="0">
                <a:solidFill>
                  <a:srgbClr val="004990"/>
                </a:solidFill>
                <a:latin typeface="Arial"/>
              </a:rPr>
              <a:t>float</a:t>
            </a: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ing point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Only a single output stream is permitted per kernel, up to 32-bit</a:t>
            </a:r>
          </a:p>
          <a:p>
            <a:pPr marL="342900" indent="-342900">
              <a:spcBef>
                <a:spcPct val="20000"/>
              </a:spcBef>
              <a:buBlip>
                <a:blip r:embed="rId4"/>
              </a:buBlip>
            </a:pPr>
            <a:r>
              <a:rPr lang="en-CA" sz="2000" dirty="0" smtClean="0">
                <a:solidFill>
                  <a:srgbClr val="004990"/>
                </a:solidFill>
                <a:latin typeface="Arial"/>
              </a:rPr>
              <a:t>When a kernel violates these rules and the OpenGL ES 2 backend is enabled, the programmer is instructed to rewrite the code</a:t>
            </a:r>
          </a:p>
          <a:p>
            <a:pPr marL="800100" lvl="1" indent="-342900">
              <a:spcBef>
                <a:spcPct val="20000"/>
              </a:spcBef>
              <a:buBlip>
                <a:blip r:embed="rId4"/>
              </a:buBlip>
            </a:pPr>
            <a:endParaRPr lang="en-CA" sz="2000" dirty="0" smtClean="0">
              <a:solidFill>
                <a:srgbClr val="004990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" y="188699"/>
            <a:ext cx="88392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Additions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4767262"/>
            <a:ext cx="533400" cy="376237"/>
          </a:xfrm>
        </p:spPr>
        <p:txBody>
          <a:bodyPr/>
          <a:lstStyle/>
          <a:p>
            <a:fld id="{A5F40144-82D1-4C62-8F80-2D539CC0106B}" type="slidenum">
              <a:rPr lang="en-US" sz="1000" smtClean="0">
                <a:solidFill>
                  <a:srgbClr val="23589C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1000" dirty="0">
              <a:solidFill>
                <a:srgbClr val="23589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16.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presentation_16.9</Template>
  <TotalTime>7722</TotalTime>
  <Words>962</Words>
  <Application>Microsoft Office PowerPoint</Application>
  <PresentationFormat>On-screen Show (16:9)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Aharoni</vt:lpstr>
      <vt:lpstr>Arial</vt:lpstr>
      <vt:lpstr>Calibri</vt:lpstr>
      <vt:lpstr>presentation_16.9</vt:lpstr>
      <vt:lpstr>Brook GLES Pi: Democratising  Accelerator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Brook GLES Pi: Democratising  Accelerator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Leonidas Kosmidis</dc:creator>
  <cp:lastModifiedBy>Leonidas Kosmidis</cp:lastModifiedBy>
  <cp:revision>151</cp:revision>
  <dcterms:created xsi:type="dcterms:W3CDTF">2017-10-09T15:08:08Z</dcterms:created>
  <dcterms:modified xsi:type="dcterms:W3CDTF">2018-08-11T19:42:29Z</dcterms:modified>
</cp:coreProperties>
</file>